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74" r:id="rId2"/>
    <p:sldId id="257" r:id="rId3"/>
    <p:sldId id="258" r:id="rId4"/>
    <p:sldId id="275" r:id="rId5"/>
    <p:sldId id="276" r:id="rId6"/>
    <p:sldId id="277" r:id="rId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228"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47DEE903-9C3D-4CFF-89BD-775B0B751CB7}" type="datetimeFigureOut">
              <a:rPr lang="en-US" smtClean="0"/>
              <a:t>12/9/2019</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63" tIns="48332" rIns="96663" bIns="48332"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CA912D56-AE8F-4928-A13B-0A60AD1A7BD0}" type="slidenum">
              <a:rPr lang="en-US" smtClean="0"/>
              <a:t>‹#›</a:t>
            </a:fld>
            <a:endParaRPr lang="en-US"/>
          </a:p>
        </p:txBody>
      </p:sp>
    </p:spTree>
    <p:extLst>
      <p:ext uri="{BB962C8B-B14F-4D97-AF65-F5344CB8AC3E}">
        <p14:creationId xmlns:p14="http://schemas.microsoft.com/office/powerpoint/2010/main" val="374208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300" b="1" dirty="0">
                <a:latin typeface="Century Gothic" panose="020B0502020202020204" pitchFamily="34" charset="0"/>
              </a:rPr>
              <a:t>What is a PPP?  Created to outline the guidelines used by the TPO  DURING THE COURSE OF PUBLIC PARTICIPATION ACTIVITIES</a:t>
            </a:r>
          </a:p>
          <a:p>
            <a:endParaRPr lang="en-US" altLang="en-US" sz="1300" b="1" dirty="0">
              <a:latin typeface="Century Gothic" panose="020B0502020202020204" pitchFamily="34" charset="0"/>
            </a:endParaRPr>
          </a:p>
          <a:p>
            <a:r>
              <a:rPr lang="en-US" altLang="en-US" sz="1300" b="1" dirty="0">
                <a:latin typeface="Century Gothic" panose="020B0502020202020204" pitchFamily="34" charset="0"/>
              </a:rPr>
              <a:t>It describes who we are; what transportation planners do and how to participate in the process.</a:t>
            </a:r>
          </a:p>
          <a:p>
            <a:endParaRPr lang="en-US" dirty="0"/>
          </a:p>
        </p:txBody>
      </p:sp>
      <p:sp>
        <p:nvSpPr>
          <p:cNvPr id="4" name="Slide Number Placeholder 3"/>
          <p:cNvSpPr>
            <a:spLocks noGrp="1"/>
          </p:cNvSpPr>
          <p:nvPr>
            <p:ph type="sldNum" sz="quarter" idx="5"/>
          </p:nvPr>
        </p:nvSpPr>
        <p:spPr/>
        <p:txBody>
          <a:bodyPr/>
          <a:lstStyle/>
          <a:p>
            <a:fld id="{CA912D56-AE8F-4928-A13B-0A60AD1A7BD0}" type="slidenum">
              <a:rPr lang="en-US" smtClean="0"/>
              <a:t>1</a:t>
            </a:fld>
            <a:endParaRPr lang="en-US"/>
          </a:p>
        </p:txBody>
      </p:sp>
    </p:spTree>
    <p:extLst>
      <p:ext uri="{BB962C8B-B14F-4D97-AF65-F5344CB8AC3E}">
        <p14:creationId xmlns:p14="http://schemas.microsoft.com/office/powerpoint/2010/main" val="1687229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300" b="1" dirty="0">
                <a:latin typeface="Century Gothic" panose="020B0502020202020204" pitchFamily="34" charset="0"/>
              </a:rPr>
              <a:t>WHY do we need a PPP?  Engaging our citizens in the transportation planning process allows for greater consideration of local and regional concerns and gives the public a sense of ownership of the developed solutions on projects. </a:t>
            </a:r>
          </a:p>
          <a:p>
            <a:endParaRPr lang="en-US" sz="1300" b="1" dirty="0">
              <a:latin typeface="Century Gothic" panose="020B0502020202020204" pitchFamily="34" charset="0"/>
            </a:endParaRPr>
          </a:p>
          <a:p>
            <a:r>
              <a:rPr lang="en-US" sz="1300" b="1" dirty="0">
                <a:latin typeface="Century Gothic" panose="020B0502020202020204" pitchFamily="34" charset="0"/>
              </a:rPr>
              <a:t>Meaningful and effective </a:t>
            </a:r>
            <a:r>
              <a:rPr lang="en-US" sz="1300" b="1" i="1" dirty="0">
                <a:latin typeface="Century Gothic" panose="020B0502020202020204" pitchFamily="34" charset="0"/>
              </a:rPr>
              <a:t>participation </a:t>
            </a:r>
            <a:r>
              <a:rPr lang="en-US" sz="1300" b="1" dirty="0">
                <a:latin typeface="Century Gothic" panose="020B0502020202020204" pitchFamily="34" charset="0"/>
              </a:rPr>
              <a:t>is essential to the successful implementation of a public plan, project, or program, and is necessary to ensure the needs of the local citizenry are adequately addressed. </a:t>
            </a:r>
            <a:endParaRPr lang="en-US" altLang="en-US" sz="1300" b="1" dirty="0">
              <a:latin typeface="Century Gothic" panose="020B0502020202020204" pitchFamily="34" charset="0"/>
            </a:endParaRPr>
          </a:p>
          <a:p>
            <a:endParaRPr lang="en-US" dirty="0"/>
          </a:p>
        </p:txBody>
      </p:sp>
      <p:sp>
        <p:nvSpPr>
          <p:cNvPr id="4" name="Slide Number Placeholder 3"/>
          <p:cNvSpPr>
            <a:spLocks noGrp="1"/>
          </p:cNvSpPr>
          <p:nvPr>
            <p:ph type="sldNum" sz="quarter" idx="5"/>
          </p:nvPr>
        </p:nvSpPr>
        <p:spPr/>
        <p:txBody>
          <a:bodyPr/>
          <a:lstStyle/>
          <a:p>
            <a:fld id="{CA912D56-AE8F-4928-A13B-0A60AD1A7BD0}" type="slidenum">
              <a:rPr lang="en-US" smtClean="0"/>
              <a:t>2</a:t>
            </a:fld>
            <a:endParaRPr lang="en-US"/>
          </a:p>
        </p:txBody>
      </p:sp>
    </p:spTree>
    <p:extLst>
      <p:ext uri="{BB962C8B-B14F-4D97-AF65-F5344CB8AC3E}">
        <p14:creationId xmlns:p14="http://schemas.microsoft.com/office/powerpoint/2010/main" val="2600646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639">
              <a:defRPr/>
            </a:pPr>
            <a:r>
              <a:rPr lang="en-US" sz="1300" b="1" dirty="0">
                <a:latin typeface="Century Gothic" panose="020B0502020202020204" pitchFamily="34" charset="0"/>
              </a:rPr>
              <a:t>The PPP is updated every three years to reflect changes in local, state, or federal legislation, to adjust the plan to include new technologies, and to adjust the plan to meet the needs of the community.</a:t>
            </a:r>
          </a:p>
          <a:p>
            <a:endParaRPr lang="en-US" dirty="0"/>
          </a:p>
        </p:txBody>
      </p:sp>
      <p:sp>
        <p:nvSpPr>
          <p:cNvPr id="4" name="Slide Number Placeholder 3"/>
          <p:cNvSpPr>
            <a:spLocks noGrp="1"/>
          </p:cNvSpPr>
          <p:nvPr>
            <p:ph type="sldNum" sz="quarter" idx="5"/>
          </p:nvPr>
        </p:nvSpPr>
        <p:spPr/>
        <p:txBody>
          <a:bodyPr/>
          <a:lstStyle/>
          <a:p>
            <a:fld id="{CA912D56-AE8F-4928-A13B-0A60AD1A7BD0}" type="slidenum">
              <a:rPr lang="en-US" smtClean="0"/>
              <a:t>3</a:t>
            </a:fld>
            <a:endParaRPr lang="en-US"/>
          </a:p>
        </p:txBody>
      </p:sp>
    </p:spTree>
    <p:extLst>
      <p:ext uri="{BB962C8B-B14F-4D97-AF65-F5344CB8AC3E}">
        <p14:creationId xmlns:p14="http://schemas.microsoft.com/office/powerpoint/2010/main" val="325632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300" b="1" dirty="0">
                <a:latin typeface="Century Gothic" panose="020B0502020202020204" pitchFamily="34" charset="0"/>
              </a:rPr>
              <a:t>Since the 2016 Plan was approved, much has changed in the way readers consume information. In the 2019 PPP, we have included many more visual images, icons, and highlight tables to capture the reader’s attention and to help readability of the document. </a:t>
            </a:r>
          </a:p>
          <a:p>
            <a:endParaRPr lang="en-US" altLang="en-US" sz="1300" b="1" dirty="0">
              <a:latin typeface="Century Gothic" panose="020B0502020202020204" pitchFamily="34" charset="0"/>
            </a:endParaRPr>
          </a:p>
          <a:p>
            <a:r>
              <a:rPr lang="en-US" altLang="en-US" sz="1300" b="1" dirty="0">
                <a:latin typeface="Century Gothic" panose="020B0502020202020204" pitchFamily="34" charset="0"/>
              </a:rPr>
              <a:t>Staff has revised the document to address consistency and simplicity of our planning processes. </a:t>
            </a:r>
          </a:p>
          <a:p>
            <a:endParaRPr lang="en-US" altLang="en-US" sz="1300" b="1" dirty="0">
              <a:latin typeface="Century Gothic" panose="020B0502020202020204" pitchFamily="34" charset="0"/>
            </a:endParaRPr>
          </a:p>
          <a:p>
            <a:r>
              <a:rPr lang="en-US" altLang="en-US" sz="1300" b="1" dirty="0">
                <a:latin typeface="Century Gothic" panose="020B0502020202020204" pitchFamily="34" charset="0"/>
              </a:rPr>
              <a:t>Additionally, our communication methods have drastically changed with the rise of social media platforms and digital communication software. These new channels have helped streamline and improve our engagement techniques. </a:t>
            </a:r>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CA912D56-AE8F-4928-A13B-0A60AD1A7BD0}" type="slidenum">
              <a:rPr lang="en-US" smtClean="0"/>
              <a:t>4</a:t>
            </a:fld>
            <a:endParaRPr lang="en-US"/>
          </a:p>
        </p:txBody>
      </p:sp>
    </p:spTree>
    <p:extLst>
      <p:ext uri="{BB962C8B-B14F-4D97-AF65-F5344CB8AC3E}">
        <p14:creationId xmlns:p14="http://schemas.microsoft.com/office/powerpoint/2010/main" val="1467730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entury Gothic" panose="020B0502020202020204" pitchFamily="34" charset="0"/>
              </a:rPr>
              <a:t>Lastly, in the 2019 Plan we include sections and pages to address how we reach target audiences when reaching out to the public. </a:t>
            </a:r>
          </a:p>
          <a:p>
            <a:endParaRPr lang="en-US" b="1" dirty="0">
              <a:latin typeface="Century Gothic" panose="020B0502020202020204" pitchFamily="34" charset="0"/>
            </a:endParaRPr>
          </a:p>
          <a:p>
            <a:r>
              <a:rPr lang="en-US" b="1" dirty="0">
                <a:latin typeface="Century Gothic" panose="020B0502020202020204" pitchFamily="34" charset="0"/>
              </a:rPr>
              <a:t>In the last few years, we have started to engage with these groups such as attending 321 Millennials meetings, presenting at local young professional chambers, hosting senior stroll events, and regularly attending the TDLCB meetings. </a:t>
            </a:r>
          </a:p>
          <a:p>
            <a:endParaRPr lang="en-US" b="1" dirty="0">
              <a:latin typeface="Century Gothic" panose="020B0502020202020204" pitchFamily="34" charset="0"/>
            </a:endParaRPr>
          </a:p>
          <a:p>
            <a:r>
              <a:rPr lang="en-US" b="1" dirty="0">
                <a:latin typeface="Century Gothic" panose="020B0502020202020204" pitchFamily="34" charset="0"/>
              </a:rPr>
              <a:t>This is information is so important to share with our citizens because it reviews how we ensure public access for all. </a:t>
            </a:r>
          </a:p>
        </p:txBody>
      </p:sp>
      <p:sp>
        <p:nvSpPr>
          <p:cNvPr id="4" name="Slide Number Placeholder 3"/>
          <p:cNvSpPr>
            <a:spLocks noGrp="1"/>
          </p:cNvSpPr>
          <p:nvPr>
            <p:ph type="sldNum" sz="quarter" idx="5"/>
          </p:nvPr>
        </p:nvSpPr>
        <p:spPr/>
        <p:txBody>
          <a:bodyPr/>
          <a:lstStyle/>
          <a:p>
            <a:fld id="{CA912D56-AE8F-4928-A13B-0A60AD1A7BD0}" type="slidenum">
              <a:rPr lang="en-US" smtClean="0"/>
              <a:t>5</a:t>
            </a:fld>
            <a:endParaRPr lang="en-US"/>
          </a:p>
        </p:txBody>
      </p:sp>
    </p:spTree>
    <p:extLst>
      <p:ext uri="{BB962C8B-B14F-4D97-AF65-F5344CB8AC3E}">
        <p14:creationId xmlns:p14="http://schemas.microsoft.com/office/powerpoint/2010/main" val="405242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entury Gothic" panose="020B0502020202020204" pitchFamily="34" charset="0"/>
              </a:rPr>
              <a:t>If no one has any further questions . . . At this time, we are requesting the adoption of Resolution 20-08, the 2019 Public Participation Plan. </a:t>
            </a:r>
          </a:p>
        </p:txBody>
      </p:sp>
      <p:sp>
        <p:nvSpPr>
          <p:cNvPr id="4" name="Slide Number Placeholder 3"/>
          <p:cNvSpPr>
            <a:spLocks noGrp="1"/>
          </p:cNvSpPr>
          <p:nvPr>
            <p:ph type="sldNum" sz="quarter" idx="5"/>
          </p:nvPr>
        </p:nvSpPr>
        <p:spPr/>
        <p:txBody>
          <a:bodyPr/>
          <a:lstStyle/>
          <a:p>
            <a:fld id="{CA912D56-AE8F-4928-A13B-0A60AD1A7BD0}" type="slidenum">
              <a:rPr lang="en-US" smtClean="0"/>
              <a:t>6</a:t>
            </a:fld>
            <a:endParaRPr lang="en-US"/>
          </a:p>
        </p:txBody>
      </p:sp>
    </p:spTree>
    <p:extLst>
      <p:ext uri="{BB962C8B-B14F-4D97-AF65-F5344CB8AC3E}">
        <p14:creationId xmlns:p14="http://schemas.microsoft.com/office/powerpoint/2010/main" val="1446303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CCF086-5A0D-4A09-9569-EAFCAF26F1F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12BD4-B039-4025-B1A6-6AB91C01F6E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CCF086-5A0D-4A09-9569-EAFCAF26F1F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12BD4-B039-4025-B1A6-6AB91C01F6E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B2CCF086-5A0D-4A09-9569-EAFCAF26F1F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12BD4-B039-4025-B1A6-6AB91C01F6E2}" type="slidenum">
              <a:rPr lang="en-US" smtClean="0"/>
              <a:t>‹#›</a:t>
            </a:fld>
            <a:endParaRPr 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CCF086-5A0D-4A09-9569-EAFCAF26F1F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12BD4-B039-4025-B1A6-6AB91C01F6E2}"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CCF086-5A0D-4A09-9569-EAFCAF26F1F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12BD4-B039-4025-B1A6-6AB91C01F6E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2CCF086-5A0D-4A09-9569-EAFCAF26F1F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12BD4-B039-4025-B1A6-6AB91C01F6E2}" type="slidenum">
              <a:rPr lang="en-US" smtClean="0"/>
              <a:t>‹#›</a:t>
            </a:fld>
            <a:endParaRPr lang="en-US"/>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CCF086-5A0D-4A09-9569-EAFCAF26F1F4}"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512BD4-B039-4025-B1A6-6AB91C01F6E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CCF086-5A0D-4A09-9569-EAFCAF26F1F4}"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512BD4-B039-4025-B1A6-6AB91C01F6E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Date Placeholder 1"/>
          <p:cNvSpPr>
            <a:spLocks noGrp="1"/>
          </p:cNvSpPr>
          <p:nvPr>
            <p:ph type="dt" sz="half" idx="10"/>
          </p:nvPr>
        </p:nvSpPr>
        <p:spPr/>
        <p:txBody>
          <a:bodyPr/>
          <a:lstStyle/>
          <a:p>
            <a:fld id="{B2CCF086-5A0D-4A09-9569-EAFCAF26F1F4}"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512BD4-B039-4025-B1A6-6AB91C01F6E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p:cNvSpPr>
            <a:spLocks noGrp="1"/>
          </p:cNvSpPr>
          <p:nvPr>
            <p:ph type="dt" sz="half" idx="10"/>
          </p:nvPr>
        </p:nvSpPr>
        <p:spPr/>
        <p:txBody>
          <a:bodyPr/>
          <a:lstStyle/>
          <a:p>
            <a:fld id="{B2CCF086-5A0D-4A09-9569-EAFCAF26F1F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12BD4-B039-4025-B1A6-6AB91C01F6E2}" type="slidenum">
              <a:rPr lang="en-US" smtClean="0"/>
              <a:t>‹#›</a:t>
            </a:fld>
            <a:endParaRPr 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CCF086-5A0D-4A09-9569-EAFCAF26F1F4}"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12BD4-B039-4025-B1A6-6AB91C01F6E2}" type="slidenum">
              <a:rPr lang="en-US" smtClean="0"/>
              <a:t>‹#›</a:t>
            </a:fld>
            <a:endParaRPr 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B2CCF086-5A0D-4A09-9569-EAFCAF26F1F4}" type="datetimeFigureOut">
              <a:rPr lang="en-US" smtClean="0"/>
              <a:t>12/9/2019</a:t>
            </a:fld>
            <a:endParaRPr lang="en-US"/>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82512BD4-B039-4025-B1A6-6AB91C01F6E2}" type="slidenum">
              <a:rPr lang="en-US" smtClean="0"/>
              <a:t>‹#›</a:t>
            </a:fld>
            <a:endParaRPr 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7C3B302-5763-424A-A62F-A3885177740C}"/>
              </a:ext>
            </a:extLst>
          </p:cNvPr>
          <p:cNvPicPr>
            <a:picLocks noChangeAspect="1"/>
          </p:cNvPicPr>
          <p:nvPr/>
        </p:nvPicPr>
        <p:blipFill>
          <a:blip r:embed="rId3"/>
          <a:stretch>
            <a:fillRect/>
          </a:stretch>
        </p:blipFill>
        <p:spPr>
          <a:xfrm>
            <a:off x="3044238" y="381000"/>
            <a:ext cx="6103523" cy="4880346"/>
          </a:xfrm>
          <a:prstGeom prst="rect">
            <a:avLst/>
          </a:prstGeom>
        </p:spPr>
      </p:pic>
      <p:sp>
        <p:nvSpPr>
          <p:cNvPr id="18" name="TextBox 17">
            <a:extLst>
              <a:ext uri="{FF2B5EF4-FFF2-40B4-BE49-F238E27FC236}">
                <a16:creationId xmlns:a16="http://schemas.microsoft.com/office/drawing/2014/main" id="{3D28BA08-37FE-4CAF-BBB6-D11EEF041A57}"/>
              </a:ext>
            </a:extLst>
          </p:cNvPr>
          <p:cNvSpPr txBox="1"/>
          <p:nvPr/>
        </p:nvSpPr>
        <p:spPr>
          <a:xfrm>
            <a:off x="457200" y="5380672"/>
            <a:ext cx="7391400" cy="1477328"/>
          </a:xfrm>
          <a:prstGeom prst="rect">
            <a:avLst/>
          </a:prstGeom>
          <a:noFill/>
        </p:spPr>
        <p:txBody>
          <a:bodyPr wrap="square" rtlCol="0">
            <a:spAutoFit/>
          </a:bodyPr>
          <a:lstStyle/>
          <a:p>
            <a:pPr algn="ctr"/>
            <a:endParaRPr lang="en-US" sz="2000" b="1" dirty="0">
              <a:latin typeface="Century Gothic" panose="020B0502020202020204" pitchFamily="34" charset="0"/>
            </a:endParaRPr>
          </a:p>
          <a:p>
            <a:r>
              <a:rPr lang="en-US" sz="2000" b="1" dirty="0">
                <a:latin typeface="Century Gothic" panose="020B0502020202020204" pitchFamily="34" charset="0"/>
              </a:rPr>
              <a:t>2019 DRAFT Public Participation Plan</a:t>
            </a:r>
          </a:p>
          <a:p>
            <a:r>
              <a:rPr lang="en-US" sz="1600" dirty="0">
                <a:latin typeface="Century Gothic" panose="020B0502020202020204" pitchFamily="34" charset="0"/>
              </a:rPr>
              <a:t>Public Comment Period: October 28, 2019 – December 11, 2019</a:t>
            </a:r>
          </a:p>
          <a:p>
            <a:r>
              <a:rPr lang="en-US" sz="1600" dirty="0">
                <a:latin typeface="Century Gothic" panose="020B0502020202020204" pitchFamily="34" charset="0"/>
              </a:rPr>
              <a:t>Adopted by the Space Coast TPO Governing Board: December 12, 2019 </a:t>
            </a:r>
          </a:p>
          <a:p>
            <a:endParaRPr lang="en-US" dirty="0"/>
          </a:p>
        </p:txBody>
      </p:sp>
    </p:spTree>
    <p:extLst>
      <p:ext uri="{BB962C8B-B14F-4D97-AF65-F5344CB8AC3E}">
        <p14:creationId xmlns:p14="http://schemas.microsoft.com/office/powerpoint/2010/main" val="294453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Century Gothic" panose="020B0502020202020204" pitchFamily="34" charset="0"/>
              </a:rPr>
              <a:t>Public Participation Plan Purpose</a:t>
            </a:r>
          </a:p>
        </p:txBody>
      </p:sp>
      <p:sp>
        <p:nvSpPr>
          <p:cNvPr id="3" name="Content Placeholder 2"/>
          <p:cNvSpPr>
            <a:spLocks noGrp="1"/>
          </p:cNvSpPr>
          <p:nvPr>
            <p:ph sz="quarter" idx="13"/>
          </p:nvPr>
        </p:nvSpPr>
        <p:spPr>
          <a:xfrm>
            <a:off x="609600" y="2286000"/>
            <a:ext cx="5388863" cy="3840480"/>
          </a:xfrm>
        </p:spPr>
        <p:txBody>
          <a:bodyPr>
            <a:normAutofit lnSpcReduction="10000"/>
          </a:bodyPr>
          <a:lstStyle/>
          <a:p>
            <a:pPr>
              <a:buFont typeface="Wingdings" panose="05000000000000000000" pitchFamily="2" charset="2"/>
              <a:buChar char="v"/>
            </a:pPr>
            <a:r>
              <a:rPr lang="en-US" sz="1900" b="1" dirty="0">
                <a:solidFill>
                  <a:schemeClr val="tx1"/>
                </a:solidFill>
                <a:latin typeface="Century Gothic" panose="020B0502020202020204" pitchFamily="34" charset="0"/>
              </a:rPr>
              <a:t>Describes SCTPO public involvement and engagement tools and strategies. </a:t>
            </a:r>
          </a:p>
          <a:p>
            <a:pPr marL="0" indent="0">
              <a:buNone/>
            </a:pPr>
            <a:endParaRPr lang="en-US" sz="1900" b="1" dirty="0">
              <a:solidFill>
                <a:schemeClr val="tx1"/>
              </a:solidFill>
              <a:latin typeface="Century Gothic" panose="020B0502020202020204" pitchFamily="34" charset="0"/>
            </a:endParaRPr>
          </a:p>
          <a:p>
            <a:pPr>
              <a:buFont typeface="Wingdings" panose="05000000000000000000" pitchFamily="2" charset="2"/>
              <a:buChar char="v"/>
            </a:pPr>
            <a:r>
              <a:rPr lang="en-US" sz="1900" b="1" dirty="0">
                <a:solidFill>
                  <a:schemeClr val="tx1"/>
                </a:solidFill>
                <a:latin typeface="Century Gothic" panose="020B0502020202020204" pitchFamily="34" charset="0"/>
              </a:rPr>
              <a:t>Full public access to key decisions. </a:t>
            </a:r>
          </a:p>
          <a:p>
            <a:pPr>
              <a:buFont typeface="Wingdings" panose="05000000000000000000" pitchFamily="2" charset="2"/>
              <a:buChar char="v"/>
            </a:pPr>
            <a:endParaRPr lang="en-US" sz="1900" dirty="0">
              <a:solidFill>
                <a:schemeClr val="tx1"/>
              </a:solidFill>
              <a:latin typeface="Century Gothic" panose="020B0502020202020204" pitchFamily="34" charset="0"/>
            </a:endParaRPr>
          </a:p>
          <a:p>
            <a:pPr>
              <a:buFont typeface="Wingdings" panose="05000000000000000000" pitchFamily="2" charset="2"/>
              <a:buChar char="v"/>
            </a:pPr>
            <a:r>
              <a:rPr lang="en-US" sz="1900" b="1" dirty="0">
                <a:solidFill>
                  <a:schemeClr val="tx1"/>
                </a:solidFill>
                <a:latin typeface="Century Gothic" panose="020B0502020202020204" pitchFamily="34" charset="0"/>
              </a:rPr>
              <a:t>Notes public comment periods for required work products (TIP, LRTP, and UPWP). </a:t>
            </a:r>
          </a:p>
          <a:p>
            <a:pPr>
              <a:buFont typeface="Wingdings" panose="05000000000000000000" pitchFamily="2" charset="2"/>
              <a:buChar char="v"/>
            </a:pPr>
            <a:endParaRPr lang="en-US" sz="1900" dirty="0">
              <a:solidFill>
                <a:schemeClr val="tx1"/>
              </a:solidFill>
              <a:latin typeface="Century Gothic" panose="020B0502020202020204" pitchFamily="34" charset="0"/>
            </a:endParaRPr>
          </a:p>
          <a:p>
            <a:pPr>
              <a:buFont typeface="Wingdings" panose="05000000000000000000" pitchFamily="2" charset="2"/>
              <a:buChar char="v"/>
            </a:pPr>
            <a:r>
              <a:rPr lang="en-US" sz="1900" b="1" dirty="0">
                <a:solidFill>
                  <a:schemeClr val="tx1"/>
                </a:solidFill>
                <a:latin typeface="Century Gothic" panose="020B0502020202020204" pitchFamily="34" charset="0"/>
              </a:rPr>
              <a:t>Offers opportunities for public participation to help guide the planning process. </a:t>
            </a:r>
          </a:p>
          <a:p>
            <a:endParaRPr lang="en-US" sz="1800" b="1" dirty="0">
              <a:latin typeface="Century Gothic" panose="020B0502020202020204" pitchFamily="34" charset="0"/>
            </a:endParaRPr>
          </a:p>
          <a:p>
            <a:endParaRPr lang="en-US" b="1" dirty="0">
              <a:latin typeface="Century Gothic" panose="020B0502020202020204" pitchFamily="34" charset="0"/>
            </a:endParaRPr>
          </a:p>
        </p:txBody>
      </p:sp>
      <p:pic>
        <p:nvPicPr>
          <p:cNvPr id="6" name="Content Placeholder 5">
            <a:extLst>
              <a:ext uri="{FF2B5EF4-FFF2-40B4-BE49-F238E27FC236}">
                <a16:creationId xmlns:a16="http://schemas.microsoft.com/office/drawing/2014/main" id="{9EE16A6C-274C-4DAA-B156-DD1BC1C5336E}"/>
              </a:ext>
            </a:extLst>
          </p:cNvPr>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6192838" y="2703777"/>
            <a:ext cx="5097462" cy="3398308"/>
          </a:xfrm>
        </p:spPr>
      </p:pic>
    </p:spTree>
    <p:extLst>
      <p:ext uri="{BB962C8B-B14F-4D97-AF65-F5344CB8AC3E}">
        <p14:creationId xmlns:p14="http://schemas.microsoft.com/office/powerpoint/2010/main" val="2681392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9878" y="2312966"/>
            <a:ext cx="7717322" cy="3886200"/>
          </a:xfrm>
        </p:spPr>
        <p:txBody>
          <a:bodyPr>
            <a:noAutofit/>
          </a:bodyPr>
          <a:lstStyle/>
          <a:p>
            <a:pPr>
              <a:buFont typeface="Wingdings" panose="05000000000000000000" pitchFamily="2" charset="2"/>
              <a:buChar char="v"/>
            </a:pPr>
            <a:r>
              <a:rPr lang="en-US" sz="1600" dirty="0">
                <a:solidFill>
                  <a:schemeClr val="tx1"/>
                </a:solidFill>
                <a:latin typeface="Century Gothic" panose="020B0502020202020204" pitchFamily="34" charset="0"/>
              </a:rPr>
              <a:t>Reviewed every </a:t>
            </a:r>
            <a:r>
              <a:rPr lang="en-US" sz="1600" b="1" dirty="0">
                <a:solidFill>
                  <a:schemeClr val="tx1"/>
                </a:solidFill>
                <a:latin typeface="Century Gothic" panose="020B0502020202020204" pitchFamily="34" charset="0"/>
              </a:rPr>
              <a:t>3</a:t>
            </a:r>
            <a:r>
              <a:rPr lang="en-US" sz="1600" dirty="0">
                <a:solidFill>
                  <a:schemeClr val="tx1"/>
                </a:solidFill>
                <a:latin typeface="Century Gothic" panose="020B0502020202020204" pitchFamily="34" charset="0"/>
              </a:rPr>
              <a:t> years</a:t>
            </a:r>
          </a:p>
          <a:p>
            <a:pPr>
              <a:buFont typeface="Wingdings" panose="05000000000000000000" pitchFamily="2" charset="2"/>
              <a:buChar char="v"/>
            </a:pPr>
            <a:r>
              <a:rPr lang="en-US" sz="1600" b="1" dirty="0">
                <a:solidFill>
                  <a:schemeClr val="tx1"/>
                </a:solidFill>
                <a:latin typeface="Century Gothic" panose="020B0502020202020204" pitchFamily="34" charset="0"/>
              </a:rPr>
              <a:t>45-day</a:t>
            </a:r>
            <a:r>
              <a:rPr lang="en-US" sz="1600" dirty="0">
                <a:solidFill>
                  <a:schemeClr val="tx1"/>
                </a:solidFill>
                <a:latin typeface="Century Gothic" panose="020B0502020202020204" pitchFamily="34" charset="0"/>
              </a:rPr>
              <a:t> public comment period</a:t>
            </a:r>
          </a:p>
          <a:p>
            <a:pPr>
              <a:buFont typeface="Wingdings" panose="05000000000000000000" pitchFamily="2" charset="2"/>
              <a:buChar char="v"/>
            </a:pPr>
            <a:r>
              <a:rPr lang="en-US" sz="1600" dirty="0">
                <a:solidFill>
                  <a:schemeClr val="tx1"/>
                </a:solidFill>
                <a:latin typeface="Century Gothic" panose="020B0502020202020204" pitchFamily="34" charset="0"/>
              </a:rPr>
              <a:t>DRAFT plan has been open for public comment since </a:t>
            </a:r>
            <a:r>
              <a:rPr lang="en-US" sz="1600" b="1" dirty="0">
                <a:solidFill>
                  <a:schemeClr val="tx1"/>
                </a:solidFill>
                <a:latin typeface="Century Gothic" panose="020B0502020202020204" pitchFamily="34" charset="0"/>
              </a:rPr>
              <a:t>October 28, 2019</a:t>
            </a:r>
            <a:r>
              <a:rPr lang="en-US" sz="1600" dirty="0">
                <a:solidFill>
                  <a:schemeClr val="tx1"/>
                </a:solidFill>
                <a:latin typeface="Century Gothic" panose="020B0502020202020204" pitchFamily="34" charset="0"/>
              </a:rPr>
              <a:t>. </a:t>
            </a:r>
          </a:p>
          <a:p>
            <a:pPr>
              <a:buFont typeface="Wingdings" panose="05000000000000000000" pitchFamily="2" charset="2"/>
              <a:buChar char="v"/>
            </a:pPr>
            <a:r>
              <a:rPr lang="en-US" sz="1600" dirty="0">
                <a:solidFill>
                  <a:schemeClr val="tx1"/>
                </a:solidFill>
                <a:latin typeface="Century Gothic" panose="020B0502020202020204" pitchFamily="34" charset="0"/>
              </a:rPr>
              <a:t>All public comments are recorded and included in the final PPP in the Appendix.</a:t>
            </a:r>
          </a:p>
          <a:p>
            <a:pPr>
              <a:buFont typeface="Wingdings" panose="05000000000000000000" pitchFamily="2" charset="2"/>
              <a:buChar char="v"/>
            </a:pPr>
            <a:r>
              <a:rPr lang="en-US" sz="1600" dirty="0">
                <a:solidFill>
                  <a:schemeClr val="tx1"/>
                </a:solidFill>
                <a:latin typeface="Century Gothic" panose="020B0502020202020204" pitchFamily="34" charset="0"/>
              </a:rPr>
              <a:t>Other PPP </a:t>
            </a:r>
            <a:r>
              <a:rPr lang="en-US" sz="1600" b="1" dirty="0">
                <a:solidFill>
                  <a:schemeClr val="tx1"/>
                </a:solidFill>
                <a:latin typeface="Century Gothic" panose="020B0502020202020204" pitchFamily="34" charset="0"/>
              </a:rPr>
              <a:t>public notice strategies</a:t>
            </a:r>
            <a:r>
              <a:rPr lang="en-US" sz="1600" dirty="0">
                <a:solidFill>
                  <a:schemeClr val="tx1"/>
                </a:solidFill>
                <a:latin typeface="Century Gothic" panose="020B0502020202020204" pitchFamily="34" charset="0"/>
              </a:rPr>
              <a:t>: </a:t>
            </a:r>
          </a:p>
          <a:p>
            <a:pPr marL="0" indent="0">
              <a:buNone/>
            </a:pPr>
            <a:r>
              <a:rPr lang="en-US" sz="1600" dirty="0">
                <a:solidFill>
                  <a:schemeClr val="tx1"/>
                </a:solidFill>
                <a:latin typeface="Century Gothic" panose="020B0502020202020204" pitchFamily="34" charset="0"/>
              </a:rPr>
              <a:t>	- Press Release Announcement </a:t>
            </a:r>
          </a:p>
          <a:p>
            <a:pPr marL="0" indent="0">
              <a:buNone/>
            </a:pPr>
            <a:r>
              <a:rPr lang="en-US" sz="1600" dirty="0">
                <a:solidFill>
                  <a:schemeClr val="tx1"/>
                </a:solidFill>
                <a:latin typeface="Century Gothic" panose="020B0502020202020204" pitchFamily="34" charset="0"/>
              </a:rPr>
              <a:t>	- SCTPO E-News Features  </a:t>
            </a:r>
          </a:p>
          <a:p>
            <a:pPr marL="0" indent="0">
              <a:buNone/>
            </a:pPr>
            <a:r>
              <a:rPr lang="en-US" sz="1600" dirty="0">
                <a:solidFill>
                  <a:schemeClr val="tx1"/>
                </a:solidFill>
                <a:latin typeface="Century Gothic" panose="020B0502020202020204" pitchFamily="34" charset="0"/>
              </a:rPr>
              <a:t>	- Social Media Posts (Facebook, Twitter, &amp; </a:t>
            </a:r>
            <a:r>
              <a:rPr lang="en-US" sz="1600" dirty="0" err="1">
                <a:solidFill>
                  <a:schemeClr val="tx1"/>
                </a:solidFill>
                <a:latin typeface="Century Gothic" panose="020B0502020202020204" pitchFamily="34" charset="0"/>
              </a:rPr>
              <a:t>Nextdoor</a:t>
            </a:r>
            <a:r>
              <a:rPr lang="en-US" sz="1600" dirty="0">
                <a:solidFill>
                  <a:schemeClr val="tx1"/>
                </a:solidFill>
                <a:latin typeface="Century Gothic" panose="020B0502020202020204" pitchFamily="34" charset="0"/>
              </a:rPr>
              <a:t>)</a:t>
            </a:r>
          </a:p>
          <a:p>
            <a:pPr marL="0" indent="0">
              <a:buNone/>
            </a:pPr>
            <a:r>
              <a:rPr lang="en-US" sz="1600" dirty="0">
                <a:solidFill>
                  <a:schemeClr val="tx1"/>
                </a:solidFill>
                <a:latin typeface="Century Gothic" panose="020B0502020202020204" pitchFamily="34" charset="0"/>
              </a:rPr>
              <a:t>	- News Media Features (Hometown News, Mayfield Minute)</a:t>
            </a:r>
          </a:p>
          <a:p>
            <a:pPr marL="0" indent="0">
              <a:buNone/>
            </a:pPr>
            <a:r>
              <a:rPr lang="en-US" sz="1600" dirty="0">
                <a:solidFill>
                  <a:schemeClr val="tx1"/>
                </a:solidFill>
                <a:latin typeface="Century Gothic" panose="020B0502020202020204" pitchFamily="34" charset="0"/>
              </a:rPr>
              <a:t>	- In-person, written, or electronic comments at TAC/CAC and 	 	SCTPO Governing Board Meetings</a:t>
            </a:r>
            <a:endParaRPr lang="en-US" sz="1600" dirty="0">
              <a:solidFill>
                <a:schemeClr val="tx1"/>
              </a:solidFill>
            </a:endParaRPr>
          </a:p>
          <a:p>
            <a:pPr>
              <a:buFont typeface="Wingdings" panose="05000000000000000000" pitchFamily="2" charset="2"/>
              <a:buChar char="v"/>
            </a:pPr>
            <a:r>
              <a:rPr lang="en-US" sz="1600" b="1" dirty="0">
                <a:solidFill>
                  <a:schemeClr val="tx1"/>
                </a:solidFill>
                <a:latin typeface="Century Gothic" panose="020B0502020202020204" pitchFamily="34" charset="0"/>
              </a:rPr>
              <a:t>Adoption December 2019</a:t>
            </a:r>
          </a:p>
        </p:txBody>
      </p:sp>
      <p:sp>
        <p:nvSpPr>
          <p:cNvPr id="3" name="Title 2"/>
          <p:cNvSpPr>
            <a:spLocks noGrp="1"/>
          </p:cNvSpPr>
          <p:nvPr>
            <p:ph type="title"/>
          </p:nvPr>
        </p:nvSpPr>
        <p:spPr/>
        <p:txBody>
          <a:bodyPr>
            <a:normAutofit/>
          </a:bodyPr>
          <a:lstStyle/>
          <a:p>
            <a:r>
              <a:rPr lang="en-US" sz="3200" b="1" dirty="0">
                <a:latin typeface="Century Gothic" panose="020B0502020202020204" pitchFamily="34" charset="0"/>
              </a:rPr>
              <a:t>Public Participation Plan (PPP) Schedule</a:t>
            </a:r>
          </a:p>
        </p:txBody>
      </p:sp>
      <p:pic>
        <p:nvPicPr>
          <p:cNvPr id="6" name="Picture 5">
            <a:extLst>
              <a:ext uri="{FF2B5EF4-FFF2-40B4-BE49-F238E27FC236}">
                <a16:creationId xmlns:a16="http://schemas.microsoft.com/office/drawing/2014/main" id="{60667569-53A5-484D-9D82-E2671FF457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3015204"/>
            <a:ext cx="4059722" cy="3183962"/>
          </a:xfrm>
          <a:prstGeom prst="rect">
            <a:avLst/>
          </a:prstGeom>
        </p:spPr>
      </p:pic>
    </p:spTree>
    <p:extLst>
      <p:ext uri="{BB962C8B-B14F-4D97-AF65-F5344CB8AC3E}">
        <p14:creationId xmlns:p14="http://schemas.microsoft.com/office/powerpoint/2010/main" val="3244183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Century Gothic" panose="020B0502020202020204" pitchFamily="34" charset="0"/>
              </a:rPr>
              <a:t>2019 Public Participation Plan Updates</a:t>
            </a:r>
          </a:p>
        </p:txBody>
      </p:sp>
      <p:sp>
        <p:nvSpPr>
          <p:cNvPr id="3" name="Content Placeholder 2"/>
          <p:cNvSpPr>
            <a:spLocks noGrp="1"/>
          </p:cNvSpPr>
          <p:nvPr>
            <p:ph sz="quarter" idx="13"/>
          </p:nvPr>
        </p:nvSpPr>
        <p:spPr>
          <a:xfrm>
            <a:off x="609600" y="2274379"/>
            <a:ext cx="6705600" cy="2309241"/>
          </a:xfrm>
        </p:spPr>
        <p:txBody>
          <a:bodyPr>
            <a:normAutofit/>
          </a:bodyPr>
          <a:lstStyle/>
          <a:p>
            <a:pPr>
              <a:buFont typeface="Wingdings" panose="05000000000000000000" pitchFamily="2" charset="2"/>
              <a:buChar char="v"/>
            </a:pPr>
            <a:r>
              <a:rPr lang="en-US" sz="2000" b="1" dirty="0">
                <a:solidFill>
                  <a:schemeClr val="tx1"/>
                </a:solidFill>
                <a:latin typeface="Century Gothic" panose="020B0502020202020204" pitchFamily="34" charset="0"/>
              </a:rPr>
              <a:t>More visually appealing</a:t>
            </a:r>
          </a:p>
          <a:p>
            <a:pPr>
              <a:buFont typeface="Wingdings" panose="05000000000000000000" pitchFamily="2" charset="2"/>
              <a:buChar char="v"/>
            </a:pPr>
            <a:r>
              <a:rPr lang="en-US" sz="2000" b="1" dirty="0">
                <a:solidFill>
                  <a:schemeClr val="tx1"/>
                </a:solidFill>
                <a:latin typeface="Century Gothic" panose="020B0502020202020204" pitchFamily="34" charset="0"/>
              </a:rPr>
              <a:t>Reader-friendly</a:t>
            </a:r>
          </a:p>
          <a:p>
            <a:pPr>
              <a:buFont typeface="Wingdings" panose="05000000000000000000" pitchFamily="2" charset="2"/>
              <a:buChar char="v"/>
            </a:pPr>
            <a:r>
              <a:rPr lang="en-US" sz="2000" b="1" dirty="0">
                <a:solidFill>
                  <a:schemeClr val="tx1"/>
                </a:solidFill>
                <a:latin typeface="Century Gothic" panose="020B0502020202020204" pitchFamily="34" charset="0"/>
              </a:rPr>
              <a:t>Overview of Public Participation Strategies &amp; Tools</a:t>
            </a:r>
          </a:p>
          <a:p>
            <a:pPr>
              <a:buFont typeface="Wingdings" panose="05000000000000000000" pitchFamily="2" charset="2"/>
              <a:buChar char="v"/>
            </a:pPr>
            <a:r>
              <a:rPr lang="en-US" sz="2000" b="1" dirty="0">
                <a:solidFill>
                  <a:schemeClr val="tx1"/>
                </a:solidFill>
                <a:latin typeface="Century Gothic" panose="020B0502020202020204" pitchFamily="34" charset="0"/>
              </a:rPr>
              <a:t>In-depth review of social media channels, analytics, and engagement methods</a:t>
            </a:r>
          </a:p>
          <a:p>
            <a:pPr>
              <a:buFont typeface="Wingdings" panose="05000000000000000000" pitchFamily="2" charset="2"/>
              <a:buChar char="v"/>
            </a:pPr>
            <a:r>
              <a:rPr lang="en-US" sz="2000" b="1" dirty="0">
                <a:solidFill>
                  <a:schemeClr val="tx1"/>
                </a:solidFill>
                <a:latin typeface="Century Gothic" panose="020B0502020202020204" pitchFamily="34" charset="0"/>
              </a:rPr>
              <a:t>Measures of Effectiveness Updates</a:t>
            </a:r>
          </a:p>
          <a:p>
            <a:pPr marL="0" indent="0">
              <a:buNone/>
            </a:pPr>
            <a:endParaRPr lang="en-US" sz="2000" dirty="0">
              <a:latin typeface="Century Gothic" panose="020B0502020202020204" pitchFamily="34" charset="0"/>
            </a:endParaRPr>
          </a:p>
          <a:p>
            <a:endParaRPr lang="en-US" sz="1800" b="1" dirty="0">
              <a:latin typeface="Century Gothic" panose="020B0502020202020204" pitchFamily="34" charset="0"/>
            </a:endParaRPr>
          </a:p>
          <a:p>
            <a:endParaRPr lang="en-US" b="1" dirty="0">
              <a:latin typeface="Century Gothic" panose="020B0502020202020204" pitchFamily="34" charset="0"/>
            </a:endParaRPr>
          </a:p>
        </p:txBody>
      </p:sp>
      <p:pic>
        <p:nvPicPr>
          <p:cNvPr id="8" name="Picture 7">
            <a:extLst>
              <a:ext uri="{FF2B5EF4-FFF2-40B4-BE49-F238E27FC236}">
                <a16:creationId xmlns:a16="http://schemas.microsoft.com/office/drawing/2014/main" id="{5A2230BE-AE7F-45DE-9AF5-53F6D953E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2806527"/>
            <a:ext cx="3780010" cy="3099608"/>
          </a:xfrm>
          <a:prstGeom prst="rect">
            <a:avLst/>
          </a:prstGeom>
        </p:spPr>
      </p:pic>
    </p:spTree>
    <p:extLst>
      <p:ext uri="{BB962C8B-B14F-4D97-AF65-F5344CB8AC3E}">
        <p14:creationId xmlns:p14="http://schemas.microsoft.com/office/powerpoint/2010/main" val="309911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Century Gothic" panose="020B0502020202020204" pitchFamily="34" charset="0"/>
              </a:rPr>
              <a:t>2019 Public Participation Plan Updates Cont’d.</a:t>
            </a:r>
          </a:p>
        </p:txBody>
      </p:sp>
      <p:sp>
        <p:nvSpPr>
          <p:cNvPr id="3" name="Content Placeholder 2"/>
          <p:cNvSpPr>
            <a:spLocks noGrp="1"/>
          </p:cNvSpPr>
          <p:nvPr>
            <p:ph sz="quarter" idx="13"/>
          </p:nvPr>
        </p:nvSpPr>
        <p:spPr>
          <a:xfrm>
            <a:off x="574964" y="2539272"/>
            <a:ext cx="10972800" cy="2907221"/>
          </a:xfrm>
        </p:spPr>
        <p:txBody>
          <a:bodyPr>
            <a:normAutofit/>
          </a:bodyPr>
          <a:lstStyle/>
          <a:p>
            <a:pPr marL="0" indent="0">
              <a:buNone/>
            </a:pPr>
            <a:r>
              <a:rPr lang="en-US" sz="1800" b="1" dirty="0">
                <a:solidFill>
                  <a:schemeClr val="tx1"/>
                </a:solidFill>
                <a:latin typeface="Century Gothic" panose="020B0502020202020204" pitchFamily="34" charset="0"/>
              </a:rPr>
              <a:t>In the 2019 PPP, we have also included information about how we have broadened our reach to new target audiences to include: </a:t>
            </a:r>
          </a:p>
          <a:p>
            <a:pPr marL="0" indent="0">
              <a:buNone/>
            </a:pPr>
            <a:endParaRPr lang="en-US" sz="1800" b="1" dirty="0">
              <a:solidFill>
                <a:schemeClr val="tx1"/>
              </a:solidFill>
              <a:latin typeface="Century Gothic" panose="020B0502020202020204" pitchFamily="34" charset="0"/>
            </a:endParaRPr>
          </a:p>
          <a:p>
            <a:pPr>
              <a:buFont typeface="Wingdings" panose="05000000000000000000" pitchFamily="2" charset="2"/>
              <a:buChar char="v"/>
            </a:pPr>
            <a:r>
              <a:rPr lang="en-US" sz="1800" b="1" dirty="0">
                <a:solidFill>
                  <a:schemeClr val="tx1"/>
                </a:solidFill>
                <a:latin typeface="Century Gothic" panose="020B0502020202020204" pitchFamily="34" charset="0"/>
              </a:rPr>
              <a:t>Underserved Populations</a:t>
            </a:r>
          </a:p>
          <a:p>
            <a:pPr>
              <a:buFont typeface="Wingdings" panose="05000000000000000000" pitchFamily="2" charset="2"/>
              <a:buChar char="v"/>
            </a:pPr>
            <a:r>
              <a:rPr lang="en-US" sz="1800" b="1" dirty="0">
                <a:solidFill>
                  <a:schemeClr val="tx1"/>
                </a:solidFill>
                <a:latin typeface="Century Gothic" panose="020B0502020202020204" pitchFamily="34" charset="0"/>
              </a:rPr>
              <a:t>Senior Citizens</a:t>
            </a:r>
          </a:p>
          <a:p>
            <a:pPr>
              <a:buFont typeface="Wingdings" panose="05000000000000000000" pitchFamily="2" charset="2"/>
              <a:buChar char="v"/>
            </a:pPr>
            <a:r>
              <a:rPr lang="en-US" sz="1800" b="1" dirty="0">
                <a:solidFill>
                  <a:schemeClr val="tx1"/>
                </a:solidFill>
                <a:latin typeface="Century Gothic" panose="020B0502020202020204" pitchFamily="34" charset="0"/>
              </a:rPr>
              <a:t>Millennials</a:t>
            </a:r>
          </a:p>
          <a:p>
            <a:pPr>
              <a:buFont typeface="Wingdings" panose="05000000000000000000" pitchFamily="2" charset="2"/>
              <a:buChar char="v"/>
            </a:pPr>
            <a:r>
              <a:rPr lang="en-US" sz="1800" b="1" dirty="0">
                <a:solidFill>
                  <a:schemeClr val="tx1"/>
                </a:solidFill>
                <a:latin typeface="Century Gothic" panose="020B0502020202020204" pitchFamily="34" charset="0"/>
              </a:rPr>
              <a:t>Transportation Disadvantaged</a:t>
            </a:r>
          </a:p>
        </p:txBody>
      </p:sp>
      <p:pic>
        <p:nvPicPr>
          <p:cNvPr id="5" name="Picture 4">
            <a:extLst>
              <a:ext uri="{FF2B5EF4-FFF2-40B4-BE49-F238E27FC236}">
                <a16:creationId xmlns:a16="http://schemas.microsoft.com/office/drawing/2014/main" id="{11B8F7D7-3930-4CFE-A1B7-B971693A7A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4114800"/>
            <a:ext cx="7010400" cy="2093950"/>
          </a:xfrm>
          <a:prstGeom prst="rect">
            <a:avLst/>
          </a:prstGeom>
        </p:spPr>
      </p:pic>
    </p:spTree>
    <p:extLst>
      <p:ext uri="{BB962C8B-B14F-4D97-AF65-F5344CB8AC3E}">
        <p14:creationId xmlns:p14="http://schemas.microsoft.com/office/powerpoint/2010/main" val="3306608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7A437-3024-4358-A831-3EFE2E1D97AE}"/>
              </a:ext>
            </a:extLst>
          </p:cNvPr>
          <p:cNvSpPr>
            <a:spLocks noGrp="1"/>
          </p:cNvSpPr>
          <p:nvPr>
            <p:ph type="ctrTitle"/>
          </p:nvPr>
        </p:nvSpPr>
        <p:spPr/>
        <p:txBody>
          <a:bodyPr>
            <a:normAutofit/>
          </a:bodyPr>
          <a:lstStyle/>
          <a:p>
            <a:r>
              <a:rPr lang="en-US" sz="4800" b="1" dirty="0">
                <a:latin typeface="Century Gothic" panose="020B0502020202020204" pitchFamily="34" charset="0"/>
              </a:rPr>
              <a:t>QUESTIONS?</a:t>
            </a:r>
          </a:p>
        </p:txBody>
      </p:sp>
      <p:sp>
        <p:nvSpPr>
          <p:cNvPr id="3" name="Subtitle 2">
            <a:extLst>
              <a:ext uri="{FF2B5EF4-FFF2-40B4-BE49-F238E27FC236}">
                <a16:creationId xmlns:a16="http://schemas.microsoft.com/office/drawing/2014/main" id="{C74722BE-90B8-4541-BC86-D7C563E03122}"/>
              </a:ext>
            </a:extLst>
          </p:cNvPr>
          <p:cNvSpPr>
            <a:spLocks noGrp="1"/>
          </p:cNvSpPr>
          <p:nvPr>
            <p:ph type="subTitle" idx="1"/>
          </p:nvPr>
        </p:nvSpPr>
        <p:spPr>
          <a:xfrm>
            <a:off x="1524000" y="3556000"/>
            <a:ext cx="8839200" cy="1701799"/>
          </a:xfrm>
        </p:spPr>
        <p:txBody>
          <a:bodyPr>
            <a:normAutofit/>
          </a:bodyPr>
          <a:lstStyle/>
          <a:p>
            <a:r>
              <a:rPr lang="en-US" sz="1600" b="1" dirty="0">
                <a:solidFill>
                  <a:schemeClr val="tx1"/>
                </a:solidFill>
                <a:latin typeface="Century Gothic" panose="020B0502020202020204" pitchFamily="34" charset="0"/>
              </a:rPr>
              <a:t>Abby Hemenway</a:t>
            </a:r>
          </a:p>
          <a:p>
            <a:r>
              <a:rPr lang="en-US" sz="1600" b="1" dirty="0">
                <a:solidFill>
                  <a:schemeClr val="tx1"/>
                </a:solidFill>
                <a:latin typeface="Century Gothic" panose="020B0502020202020204" pitchFamily="34" charset="0"/>
              </a:rPr>
              <a:t>abby.Hemenway@brevardfl.gov</a:t>
            </a:r>
          </a:p>
          <a:p>
            <a:r>
              <a:rPr lang="en-US" sz="1600" b="1" dirty="0">
                <a:solidFill>
                  <a:schemeClr val="tx1"/>
                </a:solidFill>
                <a:latin typeface="Century Gothic" panose="020B0502020202020204" pitchFamily="34" charset="0"/>
              </a:rPr>
              <a:t>Public Involvement Officer</a:t>
            </a:r>
            <a:endParaRPr lang="en-US" sz="1600" b="1" dirty="0">
              <a:latin typeface="Century Gothic" panose="020B0502020202020204" pitchFamily="34" charset="0"/>
            </a:endParaRPr>
          </a:p>
          <a:p>
            <a:r>
              <a:rPr lang="en-US" sz="1600" b="1" dirty="0">
                <a:solidFill>
                  <a:schemeClr val="tx1"/>
                </a:solidFill>
                <a:latin typeface="Century Gothic" panose="020B0502020202020204" pitchFamily="34" charset="0"/>
              </a:rPr>
              <a:t>Space Coast Transportation Planning Organization</a:t>
            </a:r>
          </a:p>
        </p:txBody>
      </p:sp>
      <p:pic>
        <p:nvPicPr>
          <p:cNvPr id="5" name="Picture 4">
            <a:extLst>
              <a:ext uri="{FF2B5EF4-FFF2-40B4-BE49-F238E27FC236}">
                <a16:creationId xmlns:a16="http://schemas.microsoft.com/office/drawing/2014/main" id="{D556E7F7-A037-4178-8ECA-9EEC372FD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811620"/>
            <a:ext cx="2924447" cy="2617380"/>
          </a:xfrm>
          <a:prstGeom prst="rect">
            <a:avLst/>
          </a:prstGeom>
        </p:spPr>
      </p:pic>
    </p:spTree>
    <p:extLst>
      <p:ext uri="{BB962C8B-B14F-4D97-AF65-F5344CB8AC3E}">
        <p14:creationId xmlns:p14="http://schemas.microsoft.com/office/powerpoint/2010/main" val="24525387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3127</TotalTime>
  <Words>590</Words>
  <Application>Microsoft Office PowerPoint</Application>
  <PresentationFormat>Widescreen</PresentationFormat>
  <Paragraphs>67</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Candara</vt:lpstr>
      <vt:lpstr>Century Gothic</vt:lpstr>
      <vt:lpstr>Symbol</vt:lpstr>
      <vt:lpstr>Wingdings</vt:lpstr>
      <vt:lpstr>Waveform</vt:lpstr>
      <vt:lpstr>PowerPoint Presentation</vt:lpstr>
      <vt:lpstr>Public Participation Plan Purpose</vt:lpstr>
      <vt:lpstr>Public Participation Plan (PPP) Schedule</vt:lpstr>
      <vt:lpstr>2019 Public Participation Plan Updates</vt:lpstr>
      <vt:lpstr>2019 Public Participation Plan Updates Cont’d.</vt:lpstr>
      <vt:lpstr>QUESTIONS?</vt:lpstr>
    </vt:vector>
  </TitlesOfParts>
  <Company>Brevard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Coast  Transportation Planning Organization</dc:title>
  <dc:creator>Abby Rex</dc:creator>
  <cp:lastModifiedBy>Hemenway, Abby</cp:lastModifiedBy>
  <cp:revision>71</cp:revision>
  <cp:lastPrinted>2019-12-09T14:11:41Z</cp:lastPrinted>
  <dcterms:created xsi:type="dcterms:W3CDTF">2018-05-15T20:09:03Z</dcterms:created>
  <dcterms:modified xsi:type="dcterms:W3CDTF">2019-12-09T14:15:14Z</dcterms:modified>
</cp:coreProperties>
</file>