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8.JPG" ContentType="image/jpeg"/>
  <Override PartName="/ppt/media/image19.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8.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35.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7.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1.jpg" ContentType="image/jpeg"/>
  <Override PartName="/ppt/notesSlides/notesSlide40.xml" ContentType="application/vnd.openxmlformats-officedocument.presentationml.notesSlide+xml"/>
  <Override PartName="/ppt/media/image42.JP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Lst>
  <p:notesMasterIdLst>
    <p:notesMasterId r:id="rId47"/>
  </p:notesMasterIdLst>
  <p:handoutMasterIdLst>
    <p:handoutMasterId r:id="rId48"/>
  </p:handoutMasterIdLst>
  <p:sldIdLst>
    <p:sldId id="353" r:id="rId2"/>
    <p:sldId id="962" r:id="rId3"/>
    <p:sldId id="965" r:id="rId4"/>
    <p:sldId id="963" r:id="rId5"/>
    <p:sldId id="408" r:id="rId6"/>
    <p:sldId id="964" r:id="rId7"/>
    <p:sldId id="261" r:id="rId8"/>
    <p:sldId id="262" r:id="rId9"/>
    <p:sldId id="263" r:id="rId10"/>
    <p:sldId id="967" r:id="rId11"/>
    <p:sldId id="948" r:id="rId12"/>
    <p:sldId id="966" r:id="rId13"/>
    <p:sldId id="968" r:id="rId14"/>
    <p:sldId id="923" r:id="rId15"/>
    <p:sldId id="268" r:id="rId16"/>
    <p:sldId id="273" r:id="rId17"/>
    <p:sldId id="602" r:id="rId18"/>
    <p:sldId id="370" r:id="rId19"/>
    <p:sldId id="274" r:id="rId20"/>
    <p:sldId id="286" r:id="rId21"/>
    <p:sldId id="950" r:id="rId22"/>
    <p:sldId id="951" r:id="rId23"/>
    <p:sldId id="952" r:id="rId24"/>
    <p:sldId id="463" r:id="rId25"/>
    <p:sldId id="921" r:id="rId26"/>
    <p:sldId id="920" r:id="rId27"/>
    <p:sldId id="292" r:id="rId28"/>
    <p:sldId id="287" r:id="rId29"/>
    <p:sldId id="312" r:id="rId30"/>
    <p:sldId id="405" r:id="rId31"/>
    <p:sldId id="283" r:id="rId32"/>
    <p:sldId id="922" r:id="rId33"/>
    <p:sldId id="341" r:id="rId34"/>
    <p:sldId id="916" r:id="rId35"/>
    <p:sldId id="969" r:id="rId36"/>
    <p:sldId id="324" r:id="rId37"/>
    <p:sldId id="926" r:id="rId38"/>
    <p:sldId id="970" r:id="rId39"/>
    <p:sldId id="925" r:id="rId40"/>
    <p:sldId id="935" r:id="rId41"/>
    <p:sldId id="936" r:id="rId42"/>
    <p:sldId id="943" r:id="rId43"/>
    <p:sldId id="607" r:id="rId44"/>
    <p:sldId id="364" r:id="rId45"/>
    <p:sldId id="959" r:id="rId46"/>
  </p:sldIdLst>
  <p:sldSz cx="12192000" cy="6858000"/>
  <p:notesSz cx="7315200" cy="9601200"/>
  <p:defaultTextStyle>
    <a:defPPr>
      <a:defRPr lang="en-US"/>
    </a:defPPr>
    <a:lvl1pPr marL="0" algn="l" defTabSz="940449" rtl="0" eaLnBrk="1" latinLnBrk="0" hangingPunct="1">
      <a:defRPr sz="1900" kern="1200">
        <a:solidFill>
          <a:schemeClr val="tx1"/>
        </a:solidFill>
        <a:latin typeface="+mn-lt"/>
        <a:ea typeface="+mn-ea"/>
        <a:cs typeface="+mn-cs"/>
      </a:defRPr>
    </a:lvl1pPr>
    <a:lvl2pPr marL="470224" algn="l" defTabSz="940449" rtl="0" eaLnBrk="1" latinLnBrk="0" hangingPunct="1">
      <a:defRPr sz="1900" kern="1200">
        <a:solidFill>
          <a:schemeClr val="tx1"/>
        </a:solidFill>
        <a:latin typeface="+mn-lt"/>
        <a:ea typeface="+mn-ea"/>
        <a:cs typeface="+mn-cs"/>
      </a:defRPr>
    </a:lvl2pPr>
    <a:lvl3pPr marL="940449" algn="l" defTabSz="940449" rtl="0" eaLnBrk="1" latinLnBrk="0" hangingPunct="1">
      <a:defRPr sz="1900" kern="1200">
        <a:solidFill>
          <a:schemeClr val="tx1"/>
        </a:solidFill>
        <a:latin typeface="+mn-lt"/>
        <a:ea typeface="+mn-ea"/>
        <a:cs typeface="+mn-cs"/>
      </a:defRPr>
    </a:lvl3pPr>
    <a:lvl4pPr marL="1410674" algn="l" defTabSz="940449" rtl="0" eaLnBrk="1" latinLnBrk="0" hangingPunct="1">
      <a:defRPr sz="1900" kern="1200">
        <a:solidFill>
          <a:schemeClr val="tx1"/>
        </a:solidFill>
        <a:latin typeface="+mn-lt"/>
        <a:ea typeface="+mn-ea"/>
        <a:cs typeface="+mn-cs"/>
      </a:defRPr>
    </a:lvl4pPr>
    <a:lvl5pPr marL="1880898" algn="l" defTabSz="940449" rtl="0" eaLnBrk="1" latinLnBrk="0" hangingPunct="1">
      <a:defRPr sz="1900" kern="1200">
        <a:solidFill>
          <a:schemeClr val="tx1"/>
        </a:solidFill>
        <a:latin typeface="+mn-lt"/>
        <a:ea typeface="+mn-ea"/>
        <a:cs typeface="+mn-cs"/>
      </a:defRPr>
    </a:lvl5pPr>
    <a:lvl6pPr marL="2351123" algn="l" defTabSz="940449" rtl="0" eaLnBrk="1" latinLnBrk="0" hangingPunct="1">
      <a:defRPr sz="1900" kern="1200">
        <a:solidFill>
          <a:schemeClr val="tx1"/>
        </a:solidFill>
        <a:latin typeface="+mn-lt"/>
        <a:ea typeface="+mn-ea"/>
        <a:cs typeface="+mn-cs"/>
      </a:defRPr>
    </a:lvl6pPr>
    <a:lvl7pPr marL="2821347" algn="l" defTabSz="940449" rtl="0" eaLnBrk="1" latinLnBrk="0" hangingPunct="1">
      <a:defRPr sz="1900" kern="1200">
        <a:solidFill>
          <a:schemeClr val="tx1"/>
        </a:solidFill>
        <a:latin typeface="+mn-lt"/>
        <a:ea typeface="+mn-ea"/>
        <a:cs typeface="+mn-cs"/>
      </a:defRPr>
    </a:lvl7pPr>
    <a:lvl8pPr marL="3291571" algn="l" defTabSz="940449" rtl="0" eaLnBrk="1" latinLnBrk="0" hangingPunct="1">
      <a:defRPr sz="1900" kern="1200">
        <a:solidFill>
          <a:schemeClr val="tx1"/>
        </a:solidFill>
        <a:latin typeface="+mn-lt"/>
        <a:ea typeface="+mn-ea"/>
        <a:cs typeface="+mn-cs"/>
      </a:defRPr>
    </a:lvl8pPr>
    <a:lvl9pPr marL="3761796" algn="l" defTabSz="9404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ter, Laura" initials="CL" lastIdx="10" clrIdx="0">
    <p:extLst>
      <p:ext uri="{19B8F6BF-5375-455C-9EA6-DF929625EA0E}">
        <p15:presenceInfo xmlns:p15="http://schemas.microsoft.com/office/powerpoint/2012/main" userId="S-1-5-21-822309566-4258719914-3651463256-4034" providerId="AD"/>
      </p:ext>
    </p:extLst>
  </p:cmAuthor>
  <p:cmAuthor id="2" name="Hemenway, Abby" initials="HA" lastIdx="4" clrIdx="1">
    <p:extLst>
      <p:ext uri="{19B8F6BF-5375-455C-9EA6-DF929625EA0E}">
        <p15:presenceInfo xmlns:p15="http://schemas.microsoft.com/office/powerpoint/2012/main" userId="S-1-5-21-822309566-4258719914-3651463256-10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1871" autoAdjust="0"/>
  </p:normalViewPr>
  <p:slideViewPr>
    <p:cSldViewPr>
      <p:cViewPr varScale="1">
        <p:scale>
          <a:sx n="93" d="100"/>
          <a:sy n="93" d="100"/>
        </p:scale>
        <p:origin x="302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5" d="100"/>
        <a:sy n="95" d="100"/>
      </p:scale>
      <p:origin x="0" y="-8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B2DB8E-AA98-4F6F-92D3-9E855206DDA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CDA139-A136-4560-B409-B3AE5B6DBB7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96A2AE78-CA2A-4C6A-9876-3EFC647679F7}" type="datetimeFigureOut">
              <a:rPr lang="en-US" smtClean="0"/>
              <a:t>2/2/2024</a:t>
            </a:fld>
            <a:endParaRPr lang="en-US"/>
          </a:p>
        </p:txBody>
      </p:sp>
      <p:sp>
        <p:nvSpPr>
          <p:cNvPr id="4" name="Footer Placeholder 3">
            <a:extLst>
              <a:ext uri="{FF2B5EF4-FFF2-40B4-BE49-F238E27FC236}">
                <a16:creationId xmlns:a16="http://schemas.microsoft.com/office/drawing/2014/main" id="{AE5EEFFF-5E23-441F-83AA-A4EB8CCEDA7E}"/>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0922CF-0CF7-43AB-8E91-ACB8380EA9CD}"/>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D47EDD71-B33A-4F36-8648-CD0EDC34713D}" type="slidenum">
              <a:rPr lang="en-US" smtClean="0"/>
              <a:t>‹#›</a:t>
            </a:fld>
            <a:endParaRPr lang="en-US"/>
          </a:p>
        </p:txBody>
      </p:sp>
    </p:spTree>
    <p:extLst>
      <p:ext uri="{BB962C8B-B14F-4D97-AF65-F5344CB8AC3E}">
        <p14:creationId xmlns:p14="http://schemas.microsoft.com/office/powerpoint/2010/main" val="16039498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3CDF3AD-B5AD-429B-9E17-9D7F012768C8}" type="datetimeFigureOut">
              <a:rPr lang="en-US" smtClean="0"/>
              <a:t>2/2/2024</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7A5E7077-543F-4658-8C32-E904A1254B42}" type="slidenum">
              <a:rPr lang="en-US" smtClean="0"/>
              <a:t>‹#›</a:t>
            </a:fld>
            <a:endParaRPr lang="en-US"/>
          </a:p>
        </p:txBody>
      </p:sp>
    </p:spTree>
    <p:extLst>
      <p:ext uri="{BB962C8B-B14F-4D97-AF65-F5344CB8AC3E}">
        <p14:creationId xmlns:p14="http://schemas.microsoft.com/office/powerpoint/2010/main" val="8913669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343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We are a federally designated agency / consists of board members, committee members, TPA staff and public stakeholders</a:t>
            </a:r>
          </a:p>
          <a:p>
            <a:r>
              <a:rPr lang="en-US" dirty="0"/>
              <a:t>Provides local elected officials input into the planning and implementation of federal transportation funds.</a:t>
            </a:r>
          </a:p>
        </p:txBody>
      </p:sp>
    </p:spTree>
    <p:extLst>
      <p:ext uri="{BB962C8B-B14F-4D97-AF65-F5344CB8AC3E}">
        <p14:creationId xmlns:p14="http://schemas.microsoft.com/office/powerpoint/2010/main" val="380508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Most of the language concerning MPO structure, authority, and responsibility is in 23 United States Code 134.  </a:t>
            </a:r>
          </a:p>
        </p:txBody>
      </p:sp>
    </p:spTree>
    <p:extLst>
      <p:ext uri="{BB962C8B-B14F-4D97-AF65-F5344CB8AC3E}">
        <p14:creationId xmlns:p14="http://schemas.microsoft.com/office/powerpoint/2010/main" val="1144416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1077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200" b="1" dirty="0">
                <a:solidFill>
                  <a:schemeClr val="accent1"/>
                </a:solidFill>
                <a:latin typeface="Century Gothic" panose="020B0502020202020204" pitchFamily="34" charset="0"/>
                <a:cs typeface="Arial" panose="020B0604020202020204" pitchFamily="34" charset="0"/>
              </a:rPr>
              <a:t>MISSION STATEMENT:</a:t>
            </a:r>
          </a:p>
          <a:p>
            <a:pPr marL="457200" lvl="1" indent="0">
              <a:buNone/>
            </a:pPr>
            <a:r>
              <a:rPr lang="en-US" sz="1200" dirty="0">
                <a:solidFill>
                  <a:schemeClr val="tx1"/>
                </a:solidFill>
                <a:latin typeface="Century Gothic" panose="020B0502020202020204" pitchFamily="34" charset="0"/>
                <a:cs typeface="Arial" panose="020B0604020202020204" pitchFamily="34" charset="0"/>
              </a:rPr>
              <a:t>To plan a transportation system that enhances quality of life and economic development by engaging the community. </a:t>
            </a:r>
          </a:p>
          <a:p>
            <a:endParaRPr lang="en-US" b="1" dirty="0"/>
          </a:p>
          <a:p>
            <a:pPr marL="457200" lvl="1" indent="0">
              <a:buNone/>
            </a:pPr>
            <a:r>
              <a:rPr lang="en-US" sz="1200" b="1" dirty="0">
                <a:solidFill>
                  <a:schemeClr val="accent1"/>
                </a:solidFill>
                <a:latin typeface="Century Gothic" panose="020B0502020202020204" pitchFamily="34" charset="0"/>
                <a:cs typeface="Arial" panose="020B0604020202020204" pitchFamily="34" charset="0"/>
              </a:rPr>
              <a:t>VISION:</a:t>
            </a:r>
          </a:p>
          <a:p>
            <a:pPr marL="457200" lvl="1" indent="0">
              <a:buNone/>
            </a:pPr>
            <a:r>
              <a:rPr lang="en-US" sz="1200" dirty="0">
                <a:latin typeface="Century Gothic" panose="020B0502020202020204" pitchFamily="34" charset="0"/>
                <a:cs typeface="Arial" panose="020B0604020202020204" pitchFamily="34" charset="0"/>
              </a:rPr>
              <a:t>Provide a safe, multimodal, innovative, and resilient transportation system for all.</a:t>
            </a:r>
          </a:p>
          <a:p>
            <a:endParaRPr lang="en-US" b="1" dirty="0"/>
          </a:p>
          <a:p>
            <a:endParaRPr lang="en-US" b="1" dirty="0"/>
          </a:p>
          <a:p>
            <a:r>
              <a:rPr lang="en-US" b="1" dirty="0"/>
              <a:t>Coordinate and communicate with other modal agencies.</a:t>
            </a:r>
          </a:p>
          <a:p>
            <a:endParaRPr lang="en-US" b="1" dirty="0"/>
          </a:p>
          <a:p>
            <a:r>
              <a:rPr lang="en-US" b="1" dirty="0"/>
              <a:t>Influence of each mode transcends jurisdictional boundaries;</a:t>
            </a:r>
            <a:r>
              <a:rPr lang="en-US" b="1" baseline="0" dirty="0"/>
              <a:t> example growth of Port leads to need for the Beachline to be widened.  Someone needs to be looking at the big picture.  Coordinating and planning among the modes.</a:t>
            </a:r>
          </a:p>
          <a:p>
            <a:r>
              <a:rPr lang="en-US" b="1" dirty="0"/>
              <a:t>Roads don’t stop at city limits or county line.  User doesn’t care who owns the road, they just want to get where they’re going safely and in a reasonable, dependable time.  </a:t>
            </a:r>
          </a:p>
          <a:p>
            <a:endParaRPr lang="en-US" b="1" dirty="0"/>
          </a:p>
          <a:p>
            <a:r>
              <a:rPr lang="en-US" b="1" dirty="0"/>
              <a:t>So it’s critical we view transportation holistically and that we talk to each other about how to improve it.  The TPO is a forum where those discussions can occur.</a:t>
            </a:r>
          </a:p>
          <a:p>
            <a:r>
              <a:rPr lang="en-US" b="1" dirty="0"/>
              <a:t>We are</a:t>
            </a:r>
            <a:r>
              <a:rPr lang="en-US" b="1" baseline="0" dirty="0"/>
              <a:t> involved in planning everything from sidewalks to spaceports.  This makes us a quintimodal agency, planning for transportation by all these modes.  In addition, we also plan for non-motorized transportation through an expanding network of bicycle and pedestrian trails.</a:t>
            </a:r>
          </a:p>
          <a:p>
            <a:pPr defTabSz="948507">
              <a:defRPr/>
            </a:pPr>
            <a:endParaRPr lang="en-US" dirty="0"/>
          </a:p>
          <a:p>
            <a:pPr defTabSz="948507">
              <a:defRPr/>
            </a:pPr>
            <a:r>
              <a:rPr lang="en-US" dirty="0"/>
              <a:t>To review other agencies’ planning and programming decisions</a:t>
            </a:r>
          </a:p>
          <a:p>
            <a:endParaRPr lang="en-US" b="1" baseline="0" dirty="0"/>
          </a:p>
          <a:p>
            <a:r>
              <a:rPr lang="en-US" b="1" baseline="0" dirty="0"/>
              <a:t>--------------------------------------------------------------------------------------------------------------------------------------------------------------------------------------------------------------</a:t>
            </a:r>
            <a:endParaRPr lang="en-US" b="1" dirty="0"/>
          </a:p>
        </p:txBody>
      </p:sp>
    </p:spTree>
    <p:extLst>
      <p:ext uri="{BB962C8B-B14F-4D97-AF65-F5344CB8AC3E}">
        <p14:creationId xmlns:p14="http://schemas.microsoft.com/office/powerpoint/2010/main" val="34072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endParaRPr lang="en-US" dirty="0"/>
          </a:p>
        </p:txBody>
      </p:sp>
    </p:spTree>
    <p:extLst>
      <p:ext uri="{BB962C8B-B14F-4D97-AF65-F5344CB8AC3E}">
        <p14:creationId xmlns:p14="http://schemas.microsoft.com/office/powerpoint/2010/main" val="2755817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36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5 emphasis areas to focus our efforts on. Each area has a goal, strategies, tactics, and performance measures.  We are now going to go through each emphasis area for input and feedback.  If you are a Board member that serves on various boards, remember the policy decisions that you make as a TPO members.  Land use decisions.  If you made a decision last week at the TPO, but now the council / commission is thinking about making another decision that directly conflicts.  Foster that interagency communication.  You wear more than one hat.</a:t>
            </a:r>
            <a:endParaRPr lang="en-US" dirty="0"/>
          </a:p>
          <a:p>
            <a:endParaRPr lang="en-US" dirty="0"/>
          </a:p>
        </p:txBody>
      </p:sp>
    </p:spTree>
    <p:extLst>
      <p:ext uri="{BB962C8B-B14F-4D97-AF65-F5344CB8AC3E}">
        <p14:creationId xmlns:p14="http://schemas.microsoft.com/office/powerpoint/2010/main" val="1443291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Driving the Transportation Planning Process: Essential Information for County Commissioners</a:t>
            </a: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5084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t>Organizationally, we have four a</a:t>
            </a:r>
            <a:r>
              <a:rPr lang="en-US" b="1" baseline="0" dirty="0"/>
              <a:t>dvisory committees to the TPO Governing Board: the Bicycle, Pedestrian, and Trails Advisory Committee, the Citizen’s Advisory Committee, and the Technical Advisory Committee. </a:t>
            </a:r>
            <a:r>
              <a:rPr lang="en-US" b="1" dirty="0"/>
              <a:t>The Executive Committee reviews in detail key transportation policy and administrative issues of concern to the TPO. </a:t>
            </a:r>
            <a:r>
              <a:rPr lang="en-US" b="1" baseline="0" dirty="0"/>
              <a:t>Public Involvement is encouraged throughout the process. Let’s take a closer look at each Committee.</a:t>
            </a:r>
          </a:p>
          <a:p>
            <a:r>
              <a:rPr lang="en-US" b="1" baseline="0" dirty="0"/>
              <a:t>--------------------------------------------------------------------------------------------------------------------------------------------------------------------------------------------------------------</a:t>
            </a:r>
            <a:endParaRPr lang="en-US" b="1" dirty="0"/>
          </a:p>
          <a:p>
            <a:endParaRPr lang="en-US" dirty="0"/>
          </a:p>
        </p:txBody>
      </p:sp>
    </p:spTree>
    <p:extLst>
      <p:ext uri="{BB962C8B-B14F-4D97-AF65-F5344CB8AC3E}">
        <p14:creationId xmlns:p14="http://schemas.microsoft.com/office/powerpoint/2010/main" val="1938552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baseline="0" dirty="0"/>
              <a:t>Board members are making the decisions.  TAC members represent modal agencies and local governments with specific expertise related to transportation planning.  Input from your professional point of view.  We are looking for professional input.  We’ve had TAC members in the past that have had very strong opinions about things, but are you hear to give your personal opinion or your professional opinion.  Because that’s why you are hear.   You make recommendations to the TPO Board</a:t>
            </a:r>
          </a:p>
          <a:p>
            <a:r>
              <a:rPr lang="en-US" b="1" baseline="0" dirty="0"/>
              <a:t>--------------------------------------------------------------------------------------------------------------------------------------------------------------------------------------------------------------</a:t>
            </a:r>
            <a:endParaRPr lang="en-US" b="1" dirty="0"/>
          </a:p>
        </p:txBody>
      </p:sp>
    </p:spTree>
    <p:extLst>
      <p:ext uri="{BB962C8B-B14F-4D97-AF65-F5344CB8AC3E}">
        <p14:creationId xmlns:p14="http://schemas.microsoft.com/office/powerpoint/2010/main" val="148239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3433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7835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137026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107083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3763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386709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3713218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t>The Long Range Transportation Plan is the most important planning document produced by the TPO.  It</a:t>
            </a:r>
            <a:r>
              <a:rPr lang="en-US" b="1" baseline="0" dirty="0"/>
              <a:t> is the cornerstone upon which all transportation decisions in the region should be based.  This is where you set your vision.  We put in policies and operational strategies to achieve it.  At least to the extent that you can afford it….which is always the rub.  If a major project does not appear in the TPO’s LRTP, it cannot receive federal funding.  It’s as simple as that.  </a:t>
            </a:r>
          </a:p>
          <a:p>
            <a:endParaRPr lang="en-US" b="1" baseline="0" dirty="0"/>
          </a:p>
          <a:p>
            <a:r>
              <a:rPr lang="en-US" b="1" baseline="0" dirty="0"/>
              <a:t>The LRTP must provide a vision for the future of the metropolitan area, identify future transportation demand in the metropolitan area and provides the framework for choosing transportation projects.  Not every TPO will have the same combination of projects, but each must consider a full mix of transportation options when developing their LRTP.</a:t>
            </a:r>
          </a:p>
          <a:p>
            <a:endParaRPr lang="en-US" b="1" baseline="0" dirty="0"/>
          </a:p>
          <a:p>
            <a:r>
              <a:rPr lang="en-US" b="1" baseline="0" dirty="0"/>
              <a:t>The LRTP must contain a financial plan and be fiscally constrained.  In other words, the TPO Board must be financially realistic in developing the LRTP.  The TPO must decide what year or band of years a specific project in the plan will be implemented and estimate the future project cost.  Reasonable available revenue.  Is it reasonable to anticipate a ½ penny or penny sales tax….probably depends on your area.  We need to know our local context to know that.  It is expressed in year of expenditure…dollars in the year that you will do project.  Inflation factor from FDOT –  You do the best you can.  You also have to decide when is the project going to happen.  That’s the hard part.  It must also be performance based and integrate the goals, objectives, performance measures and targets described in other state transportation plans.</a:t>
            </a:r>
          </a:p>
          <a:p>
            <a:endParaRPr lang="en-US" b="1" baseline="0" dirty="0"/>
          </a:p>
          <a:p>
            <a:r>
              <a:rPr lang="en-US" b="1" baseline="0" dirty="0"/>
              <a:t>A project cannot be added to an LRTP without an identified funding source or without room being made by removing projects of equal or greater cost.  It affect federal planning factors and public involvement.  What modes of transportation does it consider?  ALL modes.</a:t>
            </a:r>
          </a:p>
          <a:p>
            <a:r>
              <a:rPr lang="en-US" b="1" baseline="0" dirty="0"/>
              <a:t>-------------------------------------------------------------------------------------------------------------------------------------------------------------------------------------------------------------- </a:t>
            </a:r>
            <a:endParaRPr lang="en-US" b="1" dirty="0"/>
          </a:p>
        </p:txBody>
      </p:sp>
    </p:spTree>
    <p:extLst>
      <p:ext uri="{BB962C8B-B14F-4D97-AF65-F5344CB8AC3E}">
        <p14:creationId xmlns:p14="http://schemas.microsoft.com/office/powerpoint/2010/main" val="3693396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baseline="0" dirty="0"/>
              <a:t>Transportation planning is a bottom-up process that begins with local elected officials.</a:t>
            </a:r>
          </a:p>
          <a:p>
            <a:endParaRPr lang="en-US" b="1" dirty="0"/>
          </a:p>
          <a:p>
            <a:r>
              <a:rPr lang="en-US" b="1" dirty="0"/>
              <a:t>Every spring, the TPO requests project ideas from municipalities, the County,</a:t>
            </a:r>
            <a:r>
              <a:rPr lang="en-US" b="1" baseline="0" dirty="0"/>
              <a:t> and transportation providers. This year’s call for projects is currently open. Only projects seeking State and Federal funding are prioritized. Local projects are the responsibility of the governing body where the project is located.</a:t>
            </a:r>
          </a:p>
          <a:p>
            <a:endParaRPr lang="en-US" b="1" baseline="0" dirty="0"/>
          </a:p>
          <a:p>
            <a:r>
              <a:rPr lang="en-US" b="1" baseline="0" dirty="0"/>
              <a:t>Potential projects must be in line with the Long Range Transportation Plan. Projects are reviewed by TPO Committees and citizens. A draft prioritized list is submitted to the TPO Board for consideration. Once adopted, the list is forwarded to the Florida Department of Transportation (FDOT) for consideration.</a:t>
            </a:r>
          </a:p>
          <a:p>
            <a:endParaRPr lang="en-US" b="1" baseline="0" dirty="0"/>
          </a:p>
          <a:p>
            <a:r>
              <a:rPr lang="en-US" b="1" baseline="0" dirty="0"/>
              <a:t>--------------------------------------------------------------------------------------------------------------------------------------------------------------------------------------------------------------</a:t>
            </a:r>
          </a:p>
          <a:p>
            <a:endParaRPr lang="en-US" b="1" dirty="0"/>
          </a:p>
        </p:txBody>
      </p:sp>
    </p:spTree>
    <p:extLst>
      <p:ext uri="{BB962C8B-B14F-4D97-AF65-F5344CB8AC3E}">
        <p14:creationId xmlns:p14="http://schemas.microsoft.com/office/powerpoint/2010/main" val="309694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sz="2900" b="1" dirty="0">
                <a:solidFill>
                  <a:schemeClr val="accent1"/>
                </a:solidFill>
              </a:rPr>
              <a:t>Project Programming</a:t>
            </a:r>
          </a:p>
          <a:p>
            <a:pPr lvl="1">
              <a:buFont typeface="Arial" panose="020B0604020202020204" pitchFamily="34" charset="0"/>
              <a:buChar char="•"/>
            </a:pPr>
            <a:r>
              <a:rPr lang="en-US" sz="2500" i="1" dirty="0">
                <a:latin typeface="Century Gothic" panose="020B0502020202020204" pitchFamily="34" charset="0"/>
                <a:cs typeface="Arial" panose="020B0604020202020204" pitchFamily="34" charset="0"/>
              </a:rPr>
              <a:t>WHERE PLANNING MEETS THE MONEY</a:t>
            </a:r>
          </a:p>
          <a:p>
            <a:pPr lvl="1">
              <a:buFont typeface="Arial" panose="020B0604020202020204" pitchFamily="34" charset="0"/>
              <a:buChar char="•"/>
            </a:pPr>
            <a:r>
              <a:rPr lang="en-US" sz="2500" dirty="0">
                <a:latin typeface="Century Gothic" panose="020B0502020202020204" pitchFamily="34" charset="0"/>
                <a:cs typeface="Arial" panose="020B0604020202020204" pitchFamily="34" charset="0"/>
              </a:rPr>
              <a:t>The most important TPO annual action</a:t>
            </a:r>
          </a:p>
          <a:p>
            <a:pPr lvl="1">
              <a:buFont typeface="Arial" panose="020B0604020202020204" pitchFamily="34" charset="0"/>
              <a:buChar char="•"/>
            </a:pPr>
            <a:r>
              <a:rPr lang="en-US" sz="2500" dirty="0">
                <a:latin typeface="Century Gothic" panose="020B0502020202020204" pitchFamily="34" charset="0"/>
                <a:cs typeface="Arial" panose="020B0604020202020204" pitchFamily="34" charset="0"/>
              </a:rPr>
              <a:t>Goal is to move projects from concept to construction</a:t>
            </a:r>
          </a:p>
          <a:p>
            <a:pPr lvl="1">
              <a:buFont typeface="Arial" panose="020B0604020202020204" pitchFamily="34" charset="0"/>
              <a:buChar char="•"/>
            </a:pPr>
            <a:r>
              <a:rPr lang="en-US" sz="2500" dirty="0">
                <a:latin typeface="Century Gothic" panose="020B0502020202020204" pitchFamily="34" charset="0"/>
                <a:cs typeface="Arial" panose="020B0604020202020204" pitchFamily="34" charset="0"/>
              </a:rPr>
              <a:t>Complex process  </a:t>
            </a:r>
          </a:p>
          <a:p>
            <a:pPr lvl="1">
              <a:buFont typeface="Arial" panose="020B0604020202020204" pitchFamily="34" charset="0"/>
              <a:buChar char="•"/>
            </a:pPr>
            <a:r>
              <a:rPr lang="en-US" sz="2500" dirty="0">
                <a:latin typeface="Century Gothic" panose="020B0502020202020204" pitchFamily="34" charset="0"/>
                <a:cs typeface="Arial" panose="020B0604020202020204" pitchFamily="34" charset="0"/>
              </a:rPr>
              <a:t>Funds are categorical with many rules</a:t>
            </a:r>
          </a:p>
          <a:p>
            <a:r>
              <a:rPr lang="en-US" b="1" dirty="0"/>
              <a:t>There are two primary products that result from the TPOs programming responsibilities – a List of Priority Projects (that we just discussed) and a Transportation Improvement Program or TIP.  The Transportation Improvement</a:t>
            </a:r>
            <a:r>
              <a:rPr lang="en-US" b="1" baseline="0" dirty="0"/>
              <a:t> Program (or TIP) lists each transportation project by phase to be implemented over the next five years. The TIP focuses on the nearer term elements of the LRTP.  Like the LRTP, It must be affordable with reasonably-expected resources, and must be performance-based. How the projects in your TIP are meeting the performance goals….safety, etc.  We should have a pretty good idea of the cost.  </a:t>
            </a:r>
          </a:p>
          <a:p>
            <a:endParaRPr lang="en-US" b="1" baseline="0" dirty="0"/>
          </a:p>
          <a:p>
            <a:r>
              <a:rPr lang="en-US" b="1" baseline="0" dirty="0"/>
              <a:t>Federal and State law require that the TIP be consistent with the LRTP.  The TIP should be consistent, with local comprehensive plans and the plans of local modal agencies such as seaports, airports, expressway authorities and transit agencies.  In FY 2017, there is approximately $220 Million programmed in State and Federal Funds in Brevard County.</a:t>
            </a:r>
          </a:p>
          <a:p>
            <a:endParaRPr lang="en-US" b="1" baseline="0" dirty="0"/>
          </a:p>
          <a:p>
            <a:r>
              <a:rPr lang="en-US" b="1" baseline="0" dirty="0"/>
              <a:t>Federal law requires the TIP to include a description of the anticipated effect of the TIP toward achieving the performance target.  If there is a project in the DOT work program and it is not included in the TIP or the statewide TIP (STIP), it cannot receive federal funds.  So this is why you will see TIP amendments come before you at meetings.  TIP has a narrative…..</a:t>
            </a:r>
          </a:p>
          <a:p>
            <a:r>
              <a:rPr lang="en-US" b="1" baseline="0" dirty="0"/>
              <a:t>--------------------------------------------------------------------------------------------------------------------------------------------------------------------------------------------------------------</a:t>
            </a:r>
            <a:endParaRPr lang="en-US" b="1" dirty="0"/>
          </a:p>
        </p:txBody>
      </p:sp>
    </p:spTree>
    <p:extLst>
      <p:ext uri="{BB962C8B-B14F-4D97-AF65-F5344CB8AC3E}">
        <p14:creationId xmlns:p14="http://schemas.microsoft.com/office/powerpoint/2010/main" val="288023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pPr marL="469900" marR="5080" indent="-457200">
              <a:lnSpc>
                <a:spcPts val="2590"/>
              </a:lnSpc>
              <a:spcBef>
                <a:spcPts val="425"/>
              </a:spcBef>
              <a:buFont typeface="Wingdings"/>
              <a:buChar char=""/>
              <a:tabLst>
                <a:tab pos="469900" algn="l"/>
              </a:tabLst>
            </a:pPr>
            <a:r>
              <a:rPr lang="en-US" sz="1200" dirty="0">
                <a:solidFill>
                  <a:srgbClr val="636466"/>
                </a:solidFill>
                <a:latin typeface="Tahoma"/>
                <a:cs typeface="Tahoma"/>
              </a:rPr>
              <a:t>Establishes</a:t>
            </a:r>
            <a:r>
              <a:rPr lang="en-US" sz="1200" spc="-45" dirty="0">
                <a:solidFill>
                  <a:srgbClr val="636466"/>
                </a:solidFill>
                <a:latin typeface="Tahoma"/>
                <a:cs typeface="Tahoma"/>
              </a:rPr>
              <a:t> </a:t>
            </a:r>
            <a:r>
              <a:rPr lang="en-US" sz="1200" dirty="0">
                <a:solidFill>
                  <a:srgbClr val="636466"/>
                </a:solidFill>
                <a:latin typeface="Tahoma"/>
                <a:cs typeface="Tahoma"/>
              </a:rPr>
              <a:t>multimedia</a:t>
            </a:r>
            <a:r>
              <a:rPr lang="en-US" sz="1200" spc="-75" dirty="0">
                <a:solidFill>
                  <a:srgbClr val="636466"/>
                </a:solidFill>
                <a:latin typeface="Tahoma"/>
                <a:cs typeface="Tahoma"/>
              </a:rPr>
              <a:t> </a:t>
            </a:r>
            <a:r>
              <a:rPr lang="en-US" sz="1200" dirty="0">
                <a:solidFill>
                  <a:srgbClr val="636466"/>
                </a:solidFill>
                <a:latin typeface="Tahoma"/>
                <a:cs typeface="Tahoma"/>
              </a:rPr>
              <a:t>strategies</a:t>
            </a:r>
            <a:r>
              <a:rPr lang="en-US" sz="1200" spc="-50" dirty="0">
                <a:solidFill>
                  <a:srgbClr val="636466"/>
                </a:solidFill>
                <a:latin typeface="Tahoma"/>
                <a:cs typeface="Tahoma"/>
              </a:rPr>
              <a:t> </a:t>
            </a:r>
            <a:r>
              <a:rPr lang="en-US" sz="1200" dirty="0">
                <a:solidFill>
                  <a:srgbClr val="636466"/>
                </a:solidFill>
                <a:latin typeface="Tahoma"/>
                <a:cs typeface="Tahoma"/>
              </a:rPr>
              <a:t>to</a:t>
            </a:r>
            <a:r>
              <a:rPr lang="en-US" sz="1200" spc="-65" dirty="0">
                <a:solidFill>
                  <a:srgbClr val="636466"/>
                </a:solidFill>
                <a:latin typeface="Tahoma"/>
                <a:cs typeface="Tahoma"/>
              </a:rPr>
              <a:t> </a:t>
            </a:r>
            <a:r>
              <a:rPr lang="en-US" sz="1200" dirty="0">
                <a:solidFill>
                  <a:srgbClr val="636466"/>
                </a:solidFill>
                <a:latin typeface="Tahoma"/>
                <a:cs typeface="Tahoma"/>
              </a:rPr>
              <a:t>show</a:t>
            </a:r>
            <a:r>
              <a:rPr lang="en-US" sz="1200" spc="-50" dirty="0">
                <a:solidFill>
                  <a:srgbClr val="636466"/>
                </a:solidFill>
                <a:latin typeface="Tahoma"/>
                <a:cs typeface="Tahoma"/>
              </a:rPr>
              <a:t> </a:t>
            </a:r>
            <a:r>
              <a:rPr lang="en-US" sz="1200" dirty="0">
                <a:solidFill>
                  <a:srgbClr val="636466"/>
                </a:solidFill>
                <a:latin typeface="Tahoma"/>
                <a:cs typeface="Tahoma"/>
              </a:rPr>
              <a:t>how</a:t>
            </a:r>
            <a:r>
              <a:rPr lang="en-US" sz="1200" spc="-65" dirty="0">
                <a:solidFill>
                  <a:srgbClr val="636466"/>
                </a:solidFill>
                <a:latin typeface="Tahoma"/>
                <a:cs typeface="Tahoma"/>
              </a:rPr>
              <a:t> </a:t>
            </a:r>
            <a:r>
              <a:rPr lang="en-US" sz="1200" spc="-25" dirty="0">
                <a:solidFill>
                  <a:srgbClr val="636466"/>
                </a:solidFill>
                <a:latin typeface="Tahoma"/>
                <a:cs typeface="Tahoma"/>
              </a:rPr>
              <a:t>the </a:t>
            </a:r>
            <a:r>
              <a:rPr lang="en-US" sz="1200" dirty="0">
                <a:solidFill>
                  <a:srgbClr val="636466"/>
                </a:solidFill>
                <a:latin typeface="Tahoma"/>
                <a:cs typeface="Tahoma"/>
              </a:rPr>
              <a:t>TPA</a:t>
            </a:r>
            <a:r>
              <a:rPr lang="en-US" sz="1200" spc="-30" dirty="0">
                <a:solidFill>
                  <a:srgbClr val="636466"/>
                </a:solidFill>
                <a:latin typeface="Tahoma"/>
                <a:cs typeface="Tahoma"/>
              </a:rPr>
              <a:t> </a:t>
            </a:r>
            <a:r>
              <a:rPr lang="en-US" sz="1200" dirty="0">
                <a:solidFill>
                  <a:srgbClr val="636466"/>
                </a:solidFill>
                <a:latin typeface="Tahoma"/>
                <a:cs typeface="Tahoma"/>
              </a:rPr>
              <a:t>plans</a:t>
            </a:r>
            <a:r>
              <a:rPr lang="en-US" sz="1200" spc="-35" dirty="0">
                <a:solidFill>
                  <a:srgbClr val="636466"/>
                </a:solidFill>
                <a:latin typeface="Tahoma"/>
                <a:cs typeface="Tahoma"/>
              </a:rPr>
              <a:t> </a:t>
            </a:r>
            <a:r>
              <a:rPr lang="en-US" sz="1200" dirty="0">
                <a:solidFill>
                  <a:srgbClr val="636466"/>
                </a:solidFill>
                <a:latin typeface="Tahoma"/>
                <a:cs typeface="Tahoma"/>
              </a:rPr>
              <a:t>to</a:t>
            </a:r>
            <a:r>
              <a:rPr lang="en-US" sz="1200" spc="-45" dirty="0">
                <a:solidFill>
                  <a:srgbClr val="636466"/>
                </a:solidFill>
                <a:latin typeface="Tahoma"/>
                <a:cs typeface="Tahoma"/>
              </a:rPr>
              <a:t> </a:t>
            </a:r>
            <a:r>
              <a:rPr lang="en-US" sz="1200" dirty="0">
                <a:solidFill>
                  <a:srgbClr val="636466"/>
                </a:solidFill>
                <a:latin typeface="Tahoma"/>
                <a:cs typeface="Tahoma"/>
              </a:rPr>
              <a:t>engage</a:t>
            </a:r>
            <a:r>
              <a:rPr lang="en-US" sz="1200" spc="-40" dirty="0">
                <a:solidFill>
                  <a:srgbClr val="636466"/>
                </a:solidFill>
                <a:latin typeface="Tahoma"/>
                <a:cs typeface="Tahoma"/>
              </a:rPr>
              <a:t> </a:t>
            </a:r>
            <a:r>
              <a:rPr lang="en-US" sz="1200" dirty="0">
                <a:solidFill>
                  <a:srgbClr val="636466"/>
                </a:solidFill>
                <a:latin typeface="Tahoma"/>
                <a:cs typeface="Tahoma"/>
              </a:rPr>
              <a:t>with</a:t>
            </a:r>
            <a:r>
              <a:rPr lang="en-US" sz="1200" spc="-20" dirty="0">
                <a:solidFill>
                  <a:srgbClr val="636466"/>
                </a:solidFill>
                <a:latin typeface="Tahoma"/>
                <a:cs typeface="Tahoma"/>
              </a:rPr>
              <a:t> </a:t>
            </a:r>
            <a:r>
              <a:rPr lang="en-US" sz="1200" dirty="0">
                <a:solidFill>
                  <a:srgbClr val="636466"/>
                </a:solidFill>
                <a:latin typeface="Tahoma"/>
                <a:cs typeface="Tahoma"/>
              </a:rPr>
              <a:t>the</a:t>
            </a:r>
            <a:r>
              <a:rPr lang="en-US" sz="1200" spc="-55" dirty="0">
                <a:solidFill>
                  <a:srgbClr val="636466"/>
                </a:solidFill>
                <a:latin typeface="Tahoma"/>
                <a:cs typeface="Tahoma"/>
              </a:rPr>
              <a:t> </a:t>
            </a:r>
            <a:r>
              <a:rPr lang="en-US" sz="1200" spc="-10" dirty="0">
                <a:solidFill>
                  <a:srgbClr val="636466"/>
                </a:solidFill>
                <a:latin typeface="Tahoma"/>
                <a:cs typeface="Tahoma"/>
              </a:rPr>
              <a:t>public</a:t>
            </a:r>
            <a:endParaRPr lang="en-US" sz="1200" dirty="0">
              <a:latin typeface="Tahoma"/>
              <a:cs typeface="Tahoma"/>
            </a:endParaRPr>
          </a:p>
          <a:p>
            <a:pPr marL="469900" marR="473709" indent="-457200">
              <a:lnSpc>
                <a:spcPts val="2590"/>
              </a:lnSpc>
              <a:spcBef>
                <a:spcPts val="1000"/>
              </a:spcBef>
              <a:buFont typeface="Wingdings"/>
              <a:buChar char=""/>
              <a:tabLst>
                <a:tab pos="469900" algn="l"/>
              </a:tabLst>
            </a:pPr>
            <a:r>
              <a:rPr lang="en-US" sz="1200" dirty="0">
                <a:solidFill>
                  <a:srgbClr val="636466"/>
                </a:solidFill>
                <a:latin typeface="Tahoma"/>
                <a:cs typeface="Tahoma"/>
              </a:rPr>
              <a:t>Includes</a:t>
            </a:r>
            <a:r>
              <a:rPr lang="en-US" sz="1200" spc="-55" dirty="0">
                <a:solidFill>
                  <a:srgbClr val="636466"/>
                </a:solidFill>
                <a:latin typeface="Tahoma"/>
                <a:cs typeface="Tahoma"/>
              </a:rPr>
              <a:t> </a:t>
            </a:r>
            <a:r>
              <a:rPr lang="en-US" sz="1200" dirty="0">
                <a:solidFill>
                  <a:srgbClr val="636466"/>
                </a:solidFill>
                <a:latin typeface="Tahoma"/>
                <a:cs typeface="Tahoma"/>
              </a:rPr>
              <a:t>meeting</a:t>
            </a:r>
            <a:r>
              <a:rPr lang="en-US" sz="1200" spc="-55" dirty="0">
                <a:solidFill>
                  <a:srgbClr val="636466"/>
                </a:solidFill>
                <a:latin typeface="Tahoma"/>
                <a:cs typeface="Tahoma"/>
              </a:rPr>
              <a:t> </a:t>
            </a:r>
            <a:r>
              <a:rPr lang="en-US" sz="1200" dirty="0">
                <a:solidFill>
                  <a:srgbClr val="636466"/>
                </a:solidFill>
                <a:latin typeface="Tahoma"/>
                <a:cs typeface="Tahoma"/>
              </a:rPr>
              <a:t>notices,</a:t>
            </a:r>
            <a:r>
              <a:rPr lang="en-US" sz="1200" spc="-45" dirty="0">
                <a:solidFill>
                  <a:srgbClr val="636466"/>
                </a:solidFill>
                <a:latin typeface="Tahoma"/>
                <a:cs typeface="Tahoma"/>
              </a:rPr>
              <a:t> </a:t>
            </a:r>
            <a:r>
              <a:rPr lang="en-US" sz="1200" dirty="0">
                <a:solidFill>
                  <a:srgbClr val="636466"/>
                </a:solidFill>
                <a:latin typeface="Tahoma"/>
                <a:cs typeface="Tahoma"/>
              </a:rPr>
              <a:t>social</a:t>
            </a:r>
            <a:r>
              <a:rPr lang="en-US" sz="1200" spc="-35" dirty="0">
                <a:solidFill>
                  <a:srgbClr val="636466"/>
                </a:solidFill>
                <a:latin typeface="Tahoma"/>
                <a:cs typeface="Tahoma"/>
              </a:rPr>
              <a:t> </a:t>
            </a:r>
            <a:r>
              <a:rPr lang="en-US" sz="1200" dirty="0">
                <a:solidFill>
                  <a:srgbClr val="636466"/>
                </a:solidFill>
                <a:latin typeface="Tahoma"/>
                <a:cs typeface="Tahoma"/>
              </a:rPr>
              <a:t>media,</a:t>
            </a:r>
            <a:r>
              <a:rPr lang="en-US" sz="1200" spc="-55" dirty="0">
                <a:solidFill>
                  <a:srgbClr val="636466"/>
                </a:solidFill>
                <a:latin typeface="Tahoma"/>
                <a:cs typeface="Tahoma"/>
              </a:rPr>
              <a:t> </a:t>
            </a:r>
            <a:r>
              <a:rPr lang="en-US" sz="1200" spc="-10" dirty="0">
                <a:solidFill>
                  <a:srgbClr val="636466"/>
                </a:solidFill>
                <a:latin typeface="Tahoma"/>
                <a:cs typeface="Tahoma"/>
              </a:rPr>
              <a:t>printed </a:t>
            </a:r>
            <a:r>
              <a:rPr lang="en-US" sz="1200" dirty="0">
                <a:solidFill>
                  <a:srgbClr val="636466"/>
                </a:solidFill>
                <a:latin typeface="Tahoma"/>
                <a:cs typeface="Tahoma"/>
              </a:rPr>
              <a:t>materials,</a:t>
            </a:r>
            <a:r>
              <a:rPr lang="en-US" sz="1200" spc="-70" dirty="0">
                <a:solidFill>
                  <a:srgbClr val="636466"/>
                </a:solidFill>
                <a:latin typeface="Tahoma"/>
                <a:cs typeface="Tahoma"/>
              </a:rPr>
              <a:t> </a:t>
            </a:r>
            <a:r>
              <a:rPr lang="en-US" sz="1200" dirty="0">
                <a:solidFill>
                  <a:srgbClr val="636466"/>
                </a:solidFill>
                <a:latin typeface="Tahoma"/>
                <a:cs typeface="Tahoma"/>
              </a:rPr>
              <a:t>outreach</a:t>
            </a:r>
            <a:r>
              <a:rPr lang="en-US" sz="1200" spc="-65" dirty="0">
                <a:solidFill>
                  <a:srgbClr val="636466"/>
                </a:solidFill>
                <a:latin typeface="Tahoma"/>
                <a:cs typeface="Tahoma"/>
              </a:rPr>
              <a:t> </a:t>
            </a:r>
            <a:r>
              <a:rPr lang="en-US" sz="1200" dirty="0">
                <a:solidFill>
                  <a:srgbClr val="636466"/>
                </a:solidFill>
                <a:latin typeface="Tahoma"/>
                <a:cs typeface="Tahoma"/>
              </a:rPr>
              <a:t>activities,</a:t>
            </a:r>
            <a:r>
              <a:rPr lang="en-US" sz="1200" spc="-65" dirty="0">
                <a:solidFill>
                  <a:srgbClr val="636466"/>
                </a:solidFill>
                <a:latin typeface="Tahoma"/>
                <a:cs typeface="Tahoma"/>
              </a:rPr>
              <a:t> </a:t>
            </a:r>
            <a:r>
              <a:rPr lang="en-US" sz="1200" spc="-20" dirty="0">
                <a:solidFill>
                  <a:srgbClr val="636466"/>
                </a:solidFill>
                <a:latin typeface="Tahoma"/>
                <a:cs typeface="Tahoma"/>
              </a:rPr>
              <a:t>etc.</a:t>
            </a:r>
            <a:endParaRPr lang="en-US" sz="1200" dirty="0">
              <a:latin typeface="Tahoma"/>
              <a:cs typeface="Tahoma"/>
            </a:endParaRPr>
          </a:p>
          <a:p>
            <a:pPr marL="469265" indent="-456565">
              <a:lnSpc>
                <a:spcPct val="100000"/>
              </a:lnSpc>
              <a:spcBef>
                <a:spcPts val="685"/>
              </a:spcBef>
              <a:buFont typeface="Wingdings"/>
              <a:buChar char=""/>
              <a:tabLst>
                <a:tab pos="469265" algn="l"/>
              </a:tabLst>
            </a:pPr>
            <a:r>
              <a:rPr lang="en-US" sz="1200" dirty="0">
                <a:solidFill>
                  <a:srgbClr val="636466"/>
                </a:solidFill>
                <a:latin typeface="Tahoma"/>
                <a:cs typeface="Tahoma"/>
              </a:rPr>
              <a:t>First</a:t>
            </a:r>
            <a:r>
              <a:rPr lang="en-US" sz="1200" spc="-50" dirty="0">
                <a:solidFill>
                  <a:srgbClr val="636466"/>
                </a:solidFill>
                <a:latin typeface="Tahoma"/>
                <a:cs typeface="Tahoma"/>
              </a:rPr>
              <a:t> </a:t>
            </a:r>
            <a:r>
              <a:rPr lang="en-US" sz="1200" dirty="0">
                <a:solidFill>
                  <a:srgbClr val="636466"/>
                </a:solidFill>
                <a:latin typeface="Tahoma"/>
                <a:cs typeface="Tahoma"/>
              </a:rPr>
              <a:t>task</a:t>
            </a:r>
            <a:r>
              <a:rPr lang="en-US" sz="1200" spc="-40" dirty="0">
                <a:solidFill>
                  <a:srgbClr val="636466"/>
                </a:solidFill>
                <a:latin typeface="Tahoma"/>
                <a:cs typeface="Tahoma"/>
              </a:rPr>
              <a:t> </a:t>
            </a:r>
            <a:r>
              <a:rPr lang="en-US" sz="1200" dirty="0">
                <a:solidFill>
                  <a:srgbClr val="636466"/>
                </a:solidFill>
                <a:latin typeface="Tahoma"/>
                <a:cs typeface="Tahoma"/>
              </a:rPr>
              <a:t>in</a:t>
            </a:r>
            <a:r>
              <a:rPr lang="en-US" sz="1200" spc="-65" dirty="0">
                <a:solidFill>
                  <a:srgbClr val="636466"/>
                </a:solidFill>
                <a:latin typeface="Tahoma"/>
                <a:cs typeface="Tahoma"/>
              </a:rPr>
              <a:t> </a:t>
            </a:r>
            <a:r>
              <a:rPr lang="en-US" sz="1200" dirty="0">
                <a:solidFill>
                  <a:srgbClr val="636466"/>
                </a:solidFill>
                <a:latin typeface="Tahoma"/>
                <a:cs typeface="Tahoma"/>
              </a:rPr>
              <a:t>the</a:t>
            </a:r>
            <a:r>
              <a:rPr lang="en-US" sz="1200" spc="-60" dirty="0">
                <a:solidFill>
                  <a:srgbClr val="636466"/>
                </a:solidFill>
                <a:latin typeface="Tahoma"/>
                <a:cs typeface="Tahoma"/>
              </a:rPr>
              <a:t> </a:t>
            </a:r>
            <a:r>
              <a:rPr lang="en-US" sz="1200" dirty="0">
                <a:solidFill>
                  <a:srgbClr val="636466"/>
                </a:solidFill>
                <a:latin typeface="Tahoma"/>
                <a:cs typeface="Tahoma"/>
              </a:rPr>
              <a:t>UPWP</a:t>
            </a:r>
            <a:r>
              <a:rPr lang="en-US" sz="1200" spc="-35" dirty="0">
                <a:solidFill>
                  <a:srgbClr val="636466"/>
                </a:solidFill>
                <a:latin typeface="Tahoma"/>
                <a:cs typeface="Tahoma"/>
              </a:rPr>
              <a:t> </a:t>
            </a:r>
            <a:r>
              <a:rPr lang="en-US" sz="1200" dirty="0">
                <a:solidFill>
                  <a:srgbClr val="636466"/>
                </a:solidFill>
                <a:latin typeface="Tahoma"/>
                <a:cs typeface="Tahoma"/>
              </a:rPr>
              <a:t>and</a:t>
            </a:r>
            <a:r>
              <a:rPr lang="en-US" sz="1200" spc="-55" dirty="0">
                <a:solidFill>
                  <a:srgbClr val="636466"/>
                </a:solidFill>
                <a:latin typeface="Tahoma"/>
                <a:cs typeface="Tahoma"/>
              </a:rPr>
              <a:t> </a:t>
            </a:r>
            <a:r>
              <a:rPr lang="en-US" sz="1200" spc="-35" dirty="0">
                <a:solidFill>
                  <a:srgbClr val="636466"/>
                </a:solidFill>
                <a:latin typeface="Tahoma"/>
                <a:cs typeface="Tahoma"/>
              </a:rPr>
              <a:t>TPA’s</a:t>
            </a:r>
            <a:r>
              <a:rPr lang="en-US" sz="1200" spc="-40" dirty="0">
                <a:solidFill>
                  <a:srgbClr val="636466"/>
                </a:solidFill>
                <a:latin typeface="Tahoma"/>
                <a:cs typeface="Tahoma"/>
              </a:rPr>
              <a:t> </a:t>
            </a:r>
            <a:r>
              <a:rPr lang="en-US" sz="1200" dirty="0">
                <a:solidFill>
                  <a:srgbClr val="636466"/>
                </a:solidFill>
                <a:latin typeface="Tahoma"/>
                <a:cs typeface="Tahoma"/>
              </a:rPr>
              <a:t>Strategic</a:t>
            </a:r>
            <a:r>
              <a:rPr lang="en-US" sz="1200" spc="-60" dirty="0">
                <a:solidFill>
                  <a:srgbClr val="636466"/>
                </a:solidFill>
                <a:latin typeface="Tahoma"/>
                <a:cs typeface="Tahoma"/>
              </a:rPr>
              <a:t> </a:t>
            </a:r>
            <a:r>
              <a:rPr lang="en-US" sz="1200" spc="-20" dirty="0">
                <a:solidFill>
                  <a:srgbClr val="636466"/>
                </a:solidFill>
                <a:latin typeface="Tahoma"/>
                <a:cs typeface="Tahoma"/>
              </a:rPr>
              <a:t>Plan</a:t>
            </a:r>
            <a:endParaRPr lang="en-US" sz="1200" dirty="0">
              <a:latin typeface="Tahoma"/>
              <a:cs typeface="Tahoma"/>
            </a:endParaRPr>
          </a:p>
          <a:p>
            <a:pPr marL="469265" indent="-456565">
              <a:lnSpc>
                <a:spcPct val="100000"/>
              </a:lnSpc>
              <a:spcBef>
                <a:spcPts val="710"/>
              </a:spcBef>
              <a:buFont typeface="Wingdings"/>
              <a:buChar char=""/>
              <a:tabLst>
                <a:tab pos="469265" algn="l"/>
              </a:tabLst>
            </a:pPr>
            <a:r>
              <a:rPr lang="en-US" sz="1200" dirty="0">
                <a:solidFill>
                  <a:srgbClr val="636466"/>
                </a:solidFill>
                <a:latin typeface="Tahoma"/>
                <a:cs typeface="Tahoma"/>
              </a:rPr>
              <a:t>Federally</a:t>
            </a:r>
            <a:r>
              <a:rPr lang="en-US" sz="1200" spc="-90" dirty="0">
                <a:solidFill>
                  <a:srgbClr val="636466"/>
                </a:solidFill>
                <a:latin typeface="Tahoma"/>
                <a:cs typeface="Tahoma"/>
              </a:rPr>
              <a:t> </a:t>
            </a:r>
            <a:r>
              <a:rPr lang="en-US" sz="1200" dirty="0">
                <a:solidFill>
                  <a:srgbClr val="636466"/>
                </a:solidFill>
                <a:latin typeface="Tahoma"/>
                <a:cs typeface="Tahoma"/>
              </a:rPr>
              <a:t>required</a:t>
            </a:r>
            <a:r>
              <a:rPr lang="en-US" sz="1200" spc="-100" dirty="0">
                <a:solidFill>
                  <a:srgbClr val="636466"/>
                </a:solidFill>
                <a:latin typeface="Tahoma"/>
                <a:cs typeface="Tahoma"/>
              </a:rPr>
              <a:t> </a:t>
            </a:r>
            <a:r>
              <a:rPr lang="en-US" sz="1200" spc="-10" dirty="0">
                <a:solidFill>
                  <a:srgbClr val="636466"/>
                </a:solidFill>
                <a:latin typeface="Tahoma"/>
                <a:cs typeface="Tahoma"/>
              </a:rPr>
              <a:t>document</a:t>
            </a:r>
            <a:endParaRPr lang="en-US" sz="1200" dirty="0">
              <a:latin typeface="Tahoma"/>
              <a:cs typeface="Tahoma"/>
            </a:endParaRPr>
          </a:p>
          <a:p>
            <a:pPr marL="469900" marR="302895" indent="-457200">
              <a:lnSpc>
                <a:spcPts val="2590"/>
              </a:lnSpc>
              <a:spcBef>
                <a:spcPts val="1035"/>
              </a:spcBef>
              <a:buFont typeface="Wingdings"/>
              <a:buChar char=""/>
              <a:tabLst>
                <a:tab pos="469900" algn="l"/>
              </a:tabLst>
            </a:pPr>
            <a:r>
              <a:rPr lang="en-US" sz="1200" dirty="0">
                <a:solidFill>
                  <a:srgbClr val="636466"/>
                </a:solidFill>
                <a:latin typeface="Tahoma"/>
                <a:cs typeface="Tahoma"/>
              </a:rPr>
              <a:t>Updated</a:t>
            </a:r>
            <a:r>
              <a:rPr lang="en-US" sz="1200" spc="-55" dirty="0">
                <a:solidFill>
                  <a:srgbClr val="636466"/>
                </a:solidFill>
                <a:latin typeface="Tahoma"/>
                <a:cs typeface="Tahoma"/>
              </a:rPr>
              <a:t> </a:t>
            </a:r>
            <a:r>
              <a:rPr lang="en-US" sz="1200" dirty="0">
                <a:solidFill>
                  <a:srgbClr val="636466"/>
                </a:solidFill>
                <a:latin typeface="Tahoma"/>
                <a:cs typeface="Tahoma"/>
              </a:rPr>
              <a:t>in</a:t>
            </a:r>
            <a:r>
              <a:rPr lang="en-US" sz="1200" spc="-45" dirty="0">
                <a:solidFill>
                  <a:srgbClr val="636466"/>
                </a:solidFill>
                <a:latin typeface="Tahoma"/>
                <a:cs typeface="Tahoma"/>
              </a:rPr>
              <a:t> </a:t>
            </a:r>
            <a:r>
              <a:rPr lang="en-US" sz="1200" dirty="0">
                <a:solidFill>
                  <a:srgbClr val="636466"/>
                </a:solidFill>
                <a:latin typeface="Tahoma"/>
                <a:cs typeface="Tahoma"/>
              </a:rPr>
              <a:t>January</a:t>
            </a:r>
            <a:r>
              <a:rPr lang="en-US" sz="1200" spc="-45" dirty="0">
                <a:solidFill>
                  <a:srgbClr val="636466"/>
                </a:solidFill>
                <a:latin typeface="Tahoma"/>
                <a:cs typeface="Tahoma"/>
              </a:rPr>
              <a:t> </a:t>
            </a:r>
            <a:r>
              <a:rPr lang="en-US" sz="1200" dirty="0">
                <a:solidFill>
                  <a:srgbClr val="636466"/>
                </a:solidFill>
                <a:latin typeface="Tahoma"/>
                <a:cs typeface="Tahoma"/>
              </a:rPr>
              <a:t>2023,</a:t>
            </a:r>
            <a:r>
              <a:rPr lang="en-US" sz="1200" spc="-25" dirty="0">
                <a:solidFill>
                  <a:srgbClr val="636466"/>
                </a:solidFill>
                <a:latin typeface="Tahoma"/>
                <a:cs typeface="Tahoma"/>
              </a:rPr>
              <a:t> </a:t>
            </a:r>
            <a:r>
              <a:rPr lang="en-US" sz="1200" dirty="0">
                <a:solidFill>
                  <a:srgbClr val="636466"/>
                </a:solidFill>
                <a:latin typeface="Tahoma"/>
                <a:cs typeface="Tahoma"/>
              </a:rPr>
              <a:t>currently</a:t>
            </a:r>
            <a:r>
              <a:rPr lang="en-US" sz="1200" spc="-45" dirty="0">
                <a:solidFill>
                  <a:srgbClr val="636466"/>
                </a:solidFill>
                <a:latin typeface="Tahoma"/>
                <a:cs typeface="Tahoma"/>
              </a:rPr>
              <a:t> </a:t>
            </a:r>
            <a:r>
              <a:rPr lang="en-US" sz="1200" dirty="0">
                <a:solidFill>
                  <a:srgbClr val="636466"/>
                </a:solidFill>
                <a:latin typeface="Tahoma"/>
                <a:cs typeface="Tahoma"/>
              </a:rPr>
              <a:t>under</a:t>
            </a:r>
            <a:r>
              <a:rPr lang="en-US" sz="1200" spc="-60" dirty="0">
                <a:solidFill>
                  <a:srgbClr val="636466"/>
                </a:solidFill>
                <a:latin typeface="Tahoma"/>
                <a:cs typeface="Tahoma"/>
              </a:rPr>
              <a:t> </a:t>
            </a:r>
            <a:r>
              <a:rPr lang="en-US" sz="1200" spc="-10" dirty="0">
                <a:solidFill>
                  <a:srgbClr val="636466"/>
                </a:solidFill>
                <a:latin typeface="Tahoma"/>
                <a:cs typeface="Tahoma"/>
              </a:rPr>
              <a:t>public </a:t>
            </a:r>
            <a:r>
              <a:rPr lang="en-US" sz="1200" dirty="0">
                <a:solidFill>
                  <a:srgbClr val="636466"/>
                </a:solidFill>
                <a:latin typeface="Tahoma"/>
                <a:cs typeface="Tahoma"/>
              </a:rPr>
              <a:t>review</a:t>
            </a:r>
            <a:r>
              <a:rPr lang="en-US" sz="1200" spc="-35" dirty="0">
                <a:solidFill>
                  <a:srgbClr val="636466"/>
                </a:solidFill>
                <a:latin typeface="Tahoma"/>
                <a:cs typeface="Tahoma"/>
              </a:rPr>
              <a:t> </a:t>
            </a:r>
            <a:r>
              <a:rPr lang="en-US" sz="1200" dirty="0">
                <a:solidFill>
                  <a:srgbClr val="636466"/>
                </a:solidFill>
                <a:latin typeface="Tahoma"/>
                <a:cs typeface="Tahoma"/>
              </a:rPr>
              <a:t>until</a:t>
            </a:r>
            <a:r>
              <a:rPr lang="en-US" sz="1200" spc="-60" dirty="0">
                <a:solidFill>
                  <a:srgbClr val="636466"/>
                </a:solidFill>
                <a:latin typeface="Tahoma"/>
                <a:cs typeface="Tahoma"/>
              </a:rPr>
              <a:t> </a:t>
            </a:r>
            <a:r>
              <a:rPr lang="en-US" sz="1200" dirty="0">
                <a:solidFill>
                  <a:srgbClr val="636466"/>
                </a:solidFill>
                <a:latin typeface="Tahoma"/>
                <a:cs typeface="Tahoma"/>
              </a:rPr>
              <a:t>March</a:t>
            </a:r>
            <a:r>
              <a:rPr lang="en-US" sz="1200" spc="-35" dirty="0">
                <a:solidFill>
                  <a:srgbClr val="636466"/>
                </a:solidFill>
                <a:latin typeface="Tahoma"/>
                <a:cs typeface="Tahoma"/>
              </a:rPr>
              <a:t> </a:t>
            </a:r>
            <a:r>
              <a:rPr lang="en-US" sz="1200" spc="-25" dirty="0">
                <a:solidFill>
                  <a:srgbClr val="636466"/>
                </a:solidFill>
                <a:latin typeface="Tahoma"/>
                <a:cs typeface="Tahoma"/>
              </a:rPr>
              <a:t>16</a:t>
            </a:r>
            <a:endParaRPr lang="en-US" sz="1200" dirty="0">
              <a:latin typeface="Tahoma"/>
              <a:cs typeface="Tahoma"/>
            </a:endParaRPr>
          </a:p>
          <a:p>
            <a:pPr marL="469265" marR="273685" indent="-457200">
              <a:lnSpc>
                <a:spcPts val="2590"/>
              </a:lnSpc>
              <a:spcBef>
                <a:spcPts val="425"/>
              </a:spcBef>
              <a:buClr>
                <a:srgbClr val="636466"/>
              </a:buClr>
              <a:buFont typeface="Wingdings"/>
              <a:buChar char=""/>
              <a:tabLst>
                <a:tab pos="469265" algn="l"/>
              </a:tabLst>
            </a:pPr>
            <a:r>
              <a:rPr lang="en-US" sz="2400" dirty="0">
                <a:solidFill>
                  <a:srgbClr val="636466"/>
                </a:solidFill>
                <a:latin typeface="Tahoma"/>
                <a:cs typeface="Tahoma"/>
              </a:rPr>
              <a:t>The</a:t>
            </a:r>
            <a:r>
              <a:rPr lang="en-US" sz="2400" spc="-55" dirty="0">
                <a:solidFill>
                  <a:srgbClr val="636466"/>
                </a:solidFill>
                <a:latin typeface="Tahoma"/>
                <a:cs typeface="Tahoma"/>
              </a:rPr>
              <a:t> </a:t>
            </a:r>
            <a:r>
              <a:rPr lang="en-US" sz="2400" dirty="0">
                <a:solidFill>
                  <a:srgbClr val="636466"/>
                </a:solidFill>
                <a:latin typeface="Tahoma"/>
                <a:cs typeface="Tahoma"/>
              </a:rPr>
              <a:t>TPA</a:t>
            </a:r>
            <a:r>
              <a:rPr lang="en-US" sz="2400" spc="-40" dirty="0">
                <a:solidFill>
                  <a:srgbClr val="636466"/>
                </a:solidFill>
                <a:latin typeface="Tahoma"/>
                <a:cs typeface="Tahoma"/>
              </a:rPr>
              <a:t> </a:t>
            </a:r>
            <a:r>
              <a:rPr lang="en-US" sz="2400" dirty="0">
                <a:solidFill>
                  <a:srgbClr val="636466"/>
                </a:solidFill>
                <a:latin typeface="Tahoma"/>
                <a:cs typeface="Tahoma"/>
              </a:rPr>
              <a:t>manages</a:t>
            </a:r>
            <a:r>
              <a:rPr lang="en-US" sz="2400" spc="-55" dirty="0">
                <a:solidFill>
                  <a:srgbClr val="636466"/>
                </a:solidFill>
                <a:latin typeface="Tahoma"/>
                <a:cs typeface="Tahoma"/>
              </a:rPr>
              <a:t> </a:t>
            </a:r>
            <a:r>
              <a:rPr lang="en-US" sz="2400" dirty="0">
                <a:solidFill>
                  <a:srgbClr val="636466"/>
                </a:solidFill>
                <a:latin typeface="Tahoma"/>
                <a:cs typeface="Tahoma"/>
              </a:rPr>
              <a:t>accounts</a:t>
            </a:r>
            <a:r>
              <a:rPr lang="en-US" sz="2400" spc="-45" dirty="0">
                <a:solidFill>
                  <a:srgbClr val="636466"/>
                </a:solidFill>
                <a:latin typeface="Tahoma"/>
                <a:cs typeface="Tahoma"/>
              </a:rPr>
              <a:t> </a:t>
            </a:r>
            <a:r>
              <a:rPr lang="en-US" sz="2400" dirty="0">
                <a:solidFill>
                  <a:srgbClr val="636466"/>
                </a:solidFill>
                <a:latin typeface="Tahoma"/>
                <a:cs typeface="Tahoma"/>
              </a:rPr>
              <a:t>for</a:t>
            </a:r>
            <a:r>
              <a:rPr lang="en-US" sz="2400" spc="-65" dirty="0">
                <a:solidFill>
                  <a:srgbClr val="636466"/>
                </a:solidFill>
                <a:latin typeface="Tahoma"/>
                <a:cs typeface="Tahoma"/>
              </a:rPr>
              <a:t> </a:t>
            </a:r>
            <a:r>
              <a:rPr lang="en-US" sz="2400" spc="-10" dirty="0">
                <a:solidFill>
                  <a:srgbClr val="636466"/>
                </a:solidFill>
                <a:latin typeface="Tahoma"/>
                <a:cs typeface="Tahoma"/>
              </a:rPr>
              <a:t>Facebook, </a:t>
            </a:r>
            <a:r>
              <a:rPr lang="en-US" sz="2400" dirty="0">
                <a:solidFill>
                  <a:srgbClr val="636466"/>
                </a:solidFill>
                <a:latin typeface="Tahoma"/>
                <a:cs typeface="Tahoma"/>
              </a:rPr>
              <a:t>Instagram,</a:t>
            </a:r>
            <a:r>
              <a:rPr lang="en-US" sz="2400" spc="-85" dirty="0">
                <a:solidFill>
                  <a:srgbClr val="636466"/>
                </a:solidFill>
                <a:latin typeface="Tahoma"/>
                <a:cs typeface="Tahoma"/>
              </a:rPr>
              <a:t> </a:t>
            </a:r>
            <a:r>
              <a:rPr lang="en-US" sz="2400" spc="-70" dirty="0">
                <a:solidFill>
                  <a:srgbClr val="636466"/>
                </a:solidFill>
                <a:latin typeface="Tahoma"/>
                <a:cs typeface="Tahoma"/>
              </a:rPr>
              <a:t>Twitter,</a:t>
            </a:r>
            <a:r>
              <a:rPr lang="en-US" sz="2400" spc="-60" dirty="0">
                <a:solidFill>
                  <a:srgbClr val="636466"/>
                </a:solidFill>
                <a:latin typeface="Tahoma"/>
                <a:cs typeface="Tahoma"/>
              </a:rPr>
              <a:t> </a:t>
            </a:r>
            <a:r>
              <a:rPr lang="en-US" sz="2400" dirty="0">
                <a:solidFill>
                  <a:srgbClr val="636466"/>
                </a:solidFill>
                <a:latin typeface="Tahoma"/>
                <a:cs typeface="Tahoma"/>
              </a:rPr>
              <a:t>LinkedIn</a:t>
            </a:r>
            <a:r>
              <a:rPr lang="en-US" sz="2400" spc="-85" dirty="0">
                <a:solidFill>
                  <a:srgbClr val="636466"/>
                </a:solidFill>
                <a:latin typeface="Tahoma"/>
                <a:cs typeface="Tahoma"/>
              </a:rPr>
              <a:t> </a:t>
            </a:r>
            <a:r>
              <a:rPr lang="en-US" sz="2400" dirty="0">
                <a:solidFill>
                  <a:srgbClr val="636466"/>
                </a:solidFill>
                <a:latin typeface="Tahoma"/>
                <a:cs typeface="Tahoma"/>
              </a:rPr>
              <a:t>and</a:t>
            </a:r>
            <a:r>
              <a:rPr lang="en-US" sz="2400" spc="-70" dirty="0">
                <a:solidFill>
                  <a:srgbClr val="636466"/>
                </a:solidFill>
                <a:latin typeface="Tahoma"/>
                <a:cs typeface="Tahoma"/>
              </a:rPr>
              <a:t> </a:t>
            </a:r>
            <a:r>
              <a:rPr lang="en-US" sz="2400" spc="-10" dirty="0">
                <a:solidFill>
                  <a:srgbClr val="636466"/>
                </a:solidFill>
                <a:latin typeface="Tahoma"/>
                <a:cs typeface="Tahoma"/>
              </a:rPr>
              <a:t>YouTube</a:t>
            </a:r>
            <a:endParaRPr lang="en-US" sz="2400" dirty="0">
              <a:latin typeface="Tahoma"/>
              <a:cs typeface="Tahoma"/>
            </a:endParaRPr>
          </a:p>
          <a:p>
            <a:pPr marL="469265" indent="-456565">
              <a:lnSpc>
                <a:spcPct val="100000"/>
              </a:lnSpc>
              <a:spcBef>
                <a:spcPts val="675"/>
              </a:spcBef>
              <a:buFont typeface="Wingdings"/>
              <a:buChar char=""/>
              <a:tabLst>
                <a:tab pos="469265" algn="l"/>
              </a:tabLst>
            </a:pPr>
            <a:r>
              <a:rPr lang="en-US" sz="2400" spc="-10" dirty="0">
                <a:solidFill>
                  <a:srgbClr val="636466"/>
                </a:solidFill>
                <a:latin typeface="Tahoma"/>
                <a:cs typeface="Tahoma"/>
              </a:rPr>
              <a:t>@PalmBeachTPA</a:t>
            </a:r>
            <a:endParaRPr lang="en-US" sz="2400" dirty="0">
              <a:latin typeface="Tahoma"/>
              <a:cs typeface="Tahoma"/>
            </a:endParaRPr>
          </a:p>
          <a:p>
            <a:pPr marL="469265" marR="398780" indent="-457200">
              <a:lnSpc>
                <a:spcPts val="2590"/>
              </a:lnSpc>
              <a:spcBef>
                <a:spcPts val="1045"/>
              </a:spcBef>
              <a:buFont typeface="Wingdings"/>
              <a:buChar char=""/>
              <a:tabLst>
                <a:tab pos="469265" algn="l"/>
              </a:tabLst>
            </a:pPr>
            <a:r>
              <a:rPr lang="en-US" sz="2400" dirty="0">
                <a:solidFill>
                  <a:srgbClr val="636466"/>
                </a:solidFill>
                <a:latin typeface="Tahoma"/>
                <a:cs typeface="Tahoma"/>
              </a:rPr>
              <a:t>Strategic</a:t>
            </a:r>
            <a:r>
              <a:rPr lang="en-US" sz="2400" spc="-55" dirty="0">
                <a:solidFill>
                  <a:srgbClr val="636466"/>
                </a:solidFill>
                <a:latin typeface="Tahoma"/>
                <a:cs typeface="Tahoma"/>
              </a:rPr>
              <a:t> </a:t>
            </a:r>
            <a:r>
              <a:rPr lang="en-US" sz="2400" dirty="0">
                <a:solidFill>
                  <a:srgbClr val="636466"/>
                </a:solidFill>
                <a:latin typeface="Tahoma"/>
                <a:cs typeface="Tahoma"/>
              </a:rPr>
              <a:t>Plan</a:t>
            </a:r>
            <a:r>
              <a:rPr lang="en-US" sz="2400" spc="-35" dirty="0">
                <a:solidFill>
                  <a:srgbClr val="636466"/>
                </a:solidFill>
                <a:latin typeface="Tahoma"/>
                <a:cs typeface="Tahoma"/>
              </a:rPr>
              <a:t> </a:t>
            </a:r>
            <a:r>
              <a:rPr lang="en-US" sz="2400" dirty="0">
                <a:solidFill>
                  <a:srgbClr val="636466"/>
                </a:solidFill>
                <a:latin typeface="Tahoma"/>
                <a:cs typeface="Tahoma"/>
              </a:rPr>
              <a:t>goals</a:t>
            </a:r>
            <a:r>
              <a:rPr lang="en-US" sz="2400" spc="-65" dirty="0">
                <a:solidFill>
                  <a:srgbClr val="636466"/>
                </a:solidFill>
                <a:latin typeface="Tahoma"/>
                <a:cs typeface="Tahoma"/>
              </a:rPr>
              <a:t> </a:t>
            </a:r>
            <a:r>
              <a:rPr lang="en-US" sz="2400" dirty="0">
                <a:solidFill>
                  <a:srgbClr val="636466"/>
                </a:solidFill>
                <a:latin typeface="Tahoma"/>
                <a:cs typeface="Tahoma"/>
              </a:rPr>
              <a:t>to</a:t>
            </a:r>
            <a:r>
              <a:rPr lang="en-US" sz="2400" spc="-45" dirty="0">
                <a:solidFill>
                  <a:srgbClr val="636466"/>
                </a:solidFill>
                <a:latin typeface="Tahoma"/>
                <a:cs typeface="Tahoma"/>
              </a:rPr>
              <a:t> </a:t>
            </a:r>
            <a:r>
              <a:rPr lang="en-US" sz="2400" dirty="0">
                <a:solidFill>
                  <a:srgbClr val="636466"/>
                </a:solidFill>
                <a:latin typeface="Tahoma"/>
                <a:cs typeface="Tahoma"/>
              </a:rPr>
              <a:t>increase</a:t>
            </a:r>
            <a:r>
              <a:rPr lang="en-US" sz="2400" spc="-35" dirty="0">
                <a:solidFill>
                  <a:srgbClr val="636466"/>
                </a:solidFill>
                <a:latin typeface="Tahoma"/>
                <a:cs typeface="Tahoma"/>
              </a:rPr>
              <a:t> </a:t>
            </a:r>
            <a:r>
              <a:rPr lang="en-US" sz="2400" spc="-10" dirty="0">
                <a:solidFill>
                  <a:srgbClr val="636466"/>
                </a:solidFill>
                <a:latin typeface="Tahoma"/>
                <a:cs typeface="Tahoma"/>
              </a:rPr>
              <a:t>followers </a:t>
            </a:r>
            <a:r>
              <a:rPr lang="en-US" sz="2400" dirty="0">
                <a:solidFill>
                  <a:srgbClr val="636466"/>
                </a:solidFill>
                <a:latin typeface="Tahoma"/>
                <a:cs typeface="Tahoma"/>
              </a:rPr>
              <a:t>and</a:t>
            </a:r>
            <a:r>
              <a:rPr lang="en-US" sz="2400" spc="-15" dirty="0">
                <a:solidFill>
                  <a:srgbClr val="636466"/>
                </a:solidFill>
                <a:latin typeface="Tahoma"/>
                <a:cs typeface="Tahoma"/>
              </a:rPr>
              <a:t> </a:t>
            </a:r>
            <a:r>
              <a:rPr lang="en-US" sz="2400" spc="-10" dirty="0">
                <a:solidFill>
                  <a:srgbClr val="636466"/>
                </a:solidFill>
                <a:latin typeface="Tahoma"/>
                <a:cs typeface="Tahoma"/>
              </a:rPr>
              <a:t>engagement</a:t>
            </a:r>
            <a:endParaRPr lang="en-US" sz="2400" dirty="0">
              <a:latin typeface="Tahoma"/>
              <a:cs typeface="Tahoma"/>
            </a:endParaRPr>
          </a:p>
          <a:p>
            <a:pPr marL="697865" marR="260350" lvl="1" indent="-228600">
              <a:lnSpc>
                <a:spcPts val="2160"/>
              </a:lnSpc>
              <a:spcBef>
                <a:spcPts val="495"/>
              </a:spcBef>
              <a:buFont typeface="Wingdings"/>
              <a:buChar char=""/>
              <a:tabLst>
                <a:tab pos="697865" algn="l"/>
              </a:tabLst>
            </a:pPr>
            <a:r>
              <a:rPr lang="en-US" sz="2000" dirty="0">
                <a:solidFill>
                  <a:srgbClr val="636466"/>
                </a:solidFill>
                <a:latin typeface="Tahoma"/>
                <a:cs typeface="Tahoma"/>
              </a:rPr>
              <a:t>Gained</a:t>
            </a:r>
            <a:r>
              <a:rPr lang="en-US" sz="2000" spc="-55" dirty="0">
                <a:solidFill>
                  <a:srgbClr val="636466"/>
                </a:solidFill>
                <a:latin typeface="Tahoma"/>
                <a:cs typeface="Tahoma"/>
              </a:rPr>
              <a:t> </a:t>
            </a:r>
            <a:r>
              <a:rPr lang="en-US" sz="2000" dirty="0">
                <a:solidFill>
                  <a:srgbClr val="636466"/>
                </a:solidFill>
                <a:latin typeface="Tahoma"/>
                <a:cs typeface="Tahoma"/>
              </a:rPr>
              <a:t>more</a:t>
            </a:r>
            <a:r>
              <a:rPr lang="en-US" sz="2000" spc="-35" dirty="0">
                <a:solidFill>
                  <a:srgbClr val="636466"/>
                </a:solidFill>
                <a:latin typeface="Tahoma"/>
                <a:cs typeface="Tahoma"/>
              </a:rPr>
              <a:t> </a:t>
            </a:r>
            <a:r>
              <a:rPr lang="en-US" sz="2000" dirty="0">
                <a:solidFill>
                  <a:srgbClr val="636466"/>
                </a:solidFill>
                <a:latin typeface="Tahoma"/>
                <a:cs typeface="Tahoma"/>
              </a:rPr>
              <a:t>than</a:t>
            </a:r>
            <a:r>
              <a:rPr lang="en-US" sz="2000" spc="-50" dirty="0">
                <a:solidFill>
                  <a:srgbClr val="636466"/>
                </a:solidFill>
                <a:latin typeface="Tahoma"/>
                <a:cs typeface="Tahoma"/>
              </a:rPr>
              <a:t> </a:t>
            </a:r>
            <a:r>
              <a:rPr lang="en-US" sz="2000" dirty="0">
                <a:solidFill>
                  <a:srgbClr val="636466"/>
                </a:solidFill>
                <a:latin typeface="Tahoma"/>
                <a:cs typeface="Tahoma"/>
              </a:rPr>
              <a:t>1,700</a:t>
            </a:r>
            <a:r>
              <a:rPr lang="en-US" sz="2000" spc="-60" dirty="0">
                <a:solidFill>
                  <a:srgbClr val="636466"/>
                </a:solidFill>
                <a:latin typeface="Tahoma"/>
                <a:cs typeface="Tahoma"/>
              </a:rPr>
              <a:t> </a:t>
            </a:r>
            <a:r>
              <a:rPr lang="en-US" sz="2000" dirty="0">
                <a:solidFill>
                  <a:srgbClr val="636466"/>
                </a:solidFill>
                <a:latin typeface="Tahoma"/>
                <a:cs typeface="Tahoma"/>
              </a:rPr>
              <a:t>followers</a:t>
            </a:r>
            <a:r>
              <a:rPr lang="en-US" sz="2000" spc="-35" dirty="0">
                <a:solidFill>
                  <a:srgbClr val="636466"/>
                </a:solidFill>
                <a:latin typeface="Tahoma"/>
                <a:cs typeface="Tahoma"/>
              </a:rPr>
              <a:t> </a:t>
            </a:r>
            <a:r>
              <a:rPr lang="en-US" sz="2000" dirty="0">
                <a:solidFill>
                  <a:srgbClr val="636466"/>
                </a:solidFill>
                <a:latin typeface="Tahoma"/>
                <a:cs typeface="Tahoma"/>
              </a:rPr>
              <a:t>since</a:t>
            </a:r>
            <a:r>
              <a:rPr lang="en-US" sz="2000" spc="-50" dirty="0">
                <a:solidFill>
                  <a:srgbClr val="636466"/>
                </a:solidFill>
                <a:latin typeface="Tahoma"/>
                <a:cs typeface="Tahoma"/>
              </a:rPr>
              <a:t> </a:t>
            </a:r>
            <a:r>
              <a:rPr lang="en-US" sz="2000" spc="-10" dirty="0">
                <a:solidFill>
                  <a:srgbClr val="636466"/>
                </a:solidFill>
                <a:latin typeface="Tahoma"/>
                <a:cs typeface="Tahoma"/>
              </a:rPr>
              <a:t>tracking </a:t>
            </a:r>
            <a:r>
              <a:rPr lang="en-US" sz="2000" dirty="0">
                <a:solidFill>
                  <a:srgbClr val="636466"/>
                </a:solidFill>
                <a:latin typeface="Tahoma"/>
                <a:cs typeface="Tahoma"/>
              </a:rPr>
              <a:t>started</a:t>
            </a:r>
            <a:r>
              <a:rPr lang="en-US" sz="2000" spc="-40" dirty="0">
                <a:solidFill>
                  <a:srgbClr val="636466"/>
                </a:solidFill>
                <a:latin typeface="Tahoma"/>
                <a:cs typeface="Tahoma"/>
              </a:rPr>
              <a:t> </a:t>
            </a:r>
            <a:r>
              <a:rPr lang="en-US" sz="2000" dirty="0">
                <a:solidFill>
                  <a:srgbClr val="636466"/>
                </a:solidFill>
                <a:latin typeface="Tahoma"/>
                <a:cs typeface="Tahoma"/>
              </a:rPr>
              <a:t>in</a:t>
            </a:r>
            <a:r>
              <a:rPr lang="en-US" sz="2000" spc="-25" dirty="0">
                <a:solidFill>
                  <a:srgbClr val="636466"/>
                </a:solidFill>
                <a:latin typeface="Tahoma"/>
                <a:cs typeface="Tahoma"/>
              </a:rPr>
              <a:t> </a:t>
            </a:r>
            <a:r>
              <a:rPr lang="en-US" sz="2000" dirty="0">
                <a:solidFill>
                  <a:srgbClr val="636466"/>
                </a:solidFill>
                <a:latin typeface="Tahoma"/>
                <a:cs typeface="Tahoma"/>
              </a:rPr>
              <a:t>July</a:t>
            </a:r>
            <a:r>
              <a:rPr lang="en-US" sz="2000" spc="-20" dirty="0">
                <a:solidFill>
                  <a:srgbClr val="636466"/>
                </a:solidFill>
                <a:latin typeface="Tahoma"/>
                <a:cs typeface="Tahoma"/>
              </a:rPr>
              <a:t> 2021</a:t>
            </a:r>
            <a:endParaRPr lang="en-US" sz="2000" dirty="0">
              <a:latin typeface="Tahoma"/>
              <a:cs typeface="Tahoma"/>
            </a:endParaRPr>
          </a:p>
          <a:p>
            <a:pPr marL="697865" marR="78105" lvl="1" indent="-228600">
              <a:lnSpc>
                <a:spcPts val="2160"/>
              </a:lnSpc>
              <a:spcBef>
                <a:spcPts val="505"/>
              </a:spcBef>
              <a:buFont typeface="Wingdings"/>
              <a:buChar char=""/>
              <a:tabLst>
                <a:tab pos="697865" algn="l"/>
              </a:tabLst>
            </a:pPr>
            <a:r>
              <a:rPr lang="en-US" sz="2000" dirty="0">
                <a:solidFill>
                  <a:srgbClr val="636466"/>
                </a:solidFill>
                <a:latin typeface="Tahoma"/>
                <a:cs typeface="Tahoma"/>
              </a:rPr>
              <a:t>Increased</a:t>
            </a:r>
            <a:r>
              <a:rPr lang="en-US" sz="2000" spc="-75" dirty="0">
                <a:solidFill>
                  <a:srgbClr val="636466"/>
                </a:solidFill>
                <a:latin typeface="Tahoma"/>
                <a:cs typeface="Tahoma"/>
              </a:rPr>
              <a:t> </a:t>
            </a:r>
            <a:r>
              <a:rPr lang="en-US" sz="2000" dirty="0">
                <a:solidFill>
                  <a:srgbClr val="636466"/>
                </a:solidFill>
                <a:latin typeface="Tahoma"/>
                <a:cs typeface="Tahoma"/>
              </a:rPr>
              <a:t>average</a:t>
            </a:r>
            <a:r>
              <a:rPr lang="en-US" sz="2000" spc="-60" dirty="0">
                <a:solidFill>
                  <a:srgbClr val="636466"/>
                </a:solidFill>
                <a:latin typeface="Tahoma"/>
                <a:cs typeface="Tahoma"/>
              </a:rPr>
              <a:t> </a:t>
            </a:r>
            <a:r>
              <a:rPr lang="en-US" sz="2000" dirty="0">
                <a:solidFill>
                  <a:srgbClr val="636466"/>
                </a:solidFill>
                <a:latin typeface="Tahoma"/>
                <a:cs typeface="Tahoma"/>
              </a:rPr>
              <a:t>monthly</a:t>
            </a:r>
            <a:r>
              <a:rPr lang="en-US" sz="2000" spc="-65" dirty="0">
                <a:solidFill>
                  <a:srgbClr val="636466"/>
                </a:solidFill>
                <a:latin typeface="Tahoma"/>
                <a:cs typeface="Tahoma"/>
              </a:rPr>
              <a:t> </a:t>
            </a:r>
            <a:r>
              <a:rPr lang="en-US" sz="2000" dirty="0">
                <a:solidFill>
                  <a:srgbClr val="636466"/>
                </a:solidFill>
                <a:latin typeface="Tahoma"/>
                <a:cs typeface="Tahoma"/>
              </a:rPr>
              <a:t>impressions</a:t>
            </a:r>
            <a:r>
              <a:rPr lang="en-US" sz="2000" spc="-75" dirty="0">
                <a:solidFill>
                  <a:srgbClr val="636466"/>
                </a:solidFill>
                <a:latin typeface="Tahoma"/>
                <a:cs typeface="Tahoma"/>
              </a:rPr>
              <a:t> </a:t>
            </a:r>
            <a:r>
              <a:rPr lang="en-US" sz="2000" dirty="0">
                <a:solidFill>
                  <a:srgbClr val="636466"/>
                </a:solidFill>
                <a:latin typeface="Tahoma"/>
                <a:cs typeface="Tahoma"/>
              </a:rPr>
              <a:t>to</a:t>
            </a:r>
            <a:r>
              <a:rPr lang="en-US" sz="2000" spc="-50" dirty="0">
                <a:solidFill>
                  <a:srgbClr val="636466"/>
                </a:solidFill>
                <a:latin typeface="Tahoma"/>
                <a:cs typeface="Tahoma"/>
              </a:rPr>
              <a:t> </a:t>
            </a:r>
            <a:r>
              <a:rPr lang="en-US" sz="2000" spc="-10" dirty="0">
                <a:solidFill>
                  <a:srgbClr val="636466"/>
                </a:solidFill>
                <a:latin typeface="Tahoma"/>
                <a:cs typeface="Tahoma"/>
              </a:rPr>
              <a:t>31,369 </a:t>
            </a:r>
            <a:r>
              <a:rPr lang="en-US" sz="2000" dirty="0">
                <a:solidFill>
                  <a:srgbClr val="636466"/>
                </a:solidFill>
                <a:latin typeface="Tahoma"/>
                <a:cs typeface="Tahoma"/>
              </a:rPr>
              <a:t>per</a:t>
            </a:r>
            <a:r>
              <a:rPr lang="en-US" sz="2000" spc="-20" dirty="0">
                <a:solidFill>
                  <a:srgbClr val="636466"/>
                </a:solidFill>
                <a:latin typeface="Tahoma"/>
                <a:cs typeface="Tahoma"/>
              </a:rPr>
              <a:t> </a:t>
            </a:r>
            <a:r>
              <a:rPr lang="en-US" sz="2000" spc="-10" dirty="0">
                <a:solidFill>
                  <a:srgbClr val="636466"/>
                </a:solidFill>
                <a:latin typeface="Tahoma"/>
                <a:cs typeface="Tahoma"/>
              </a:rPr>
              <a:t>month</a:t>
            </a:r>
            <a:endParaRPr lang="en-US" sz="2000" dirty="0">
              <a:latin typeface="Tahoma"/>
              <a:cs typeface="Tahoma"/>
            </a:endParaRPr>
          </a:p>
          <a:p>
            <a:pPr marL="469265" marR="5080" indent="-457200">
              <a:lnSpc>
                <a:spcPts val="2590"/>
              </a:lnSpc>
              <a:spcBef>
                <a:spcPts val="994"/>
              </a:spcBef>
              <a:buFont typeface="Wingdings"/>
              <a:buChar char=""/>
              <a:tabLst>
                <a:tab pos="469265" algn="l"/>
              </a:tabLst>
            </a:pPr>
            <a:r>
              <a:rPr lang="en-US" sz="2400" dirty="0">
                <a:solidFill>
                  <a:srgbClr val="636466"/>
                </a:solidFill>
                <a:latin typeface="Tahoma"/>
                <a:cs typeface="Tahoma"/>
              </a:rPr>
              <a:t>Monthly</a:t>
            </a:r>
            <a:r>
              <a:rPr lang="en-US" sz="2400" spc="-95" dirty="0">
                <a:solidFill>
                  <a:srgbClr val="636466"/>
                </a:solidFill>
                <a:latin typeface="Tahoma"/>
                <a:cs typeface="Tahoma"/>
              </a:rPr>
              <a:t> </a:t>
            </a:r>
            <a:r>
              <a:rPr lang="en-US" sz="2400" dirty="0">
                <a:solidFill>
                  <a:srgbClr val="636466"/>
                </a:solidFill>
                <a:latin typeface="Tahoma"/>
                <a:cs typeface="Tahoma"/>
              </a:rPr>
              <a:t>Public</a:t>
            </a:r>
            <a:r>
              <a:rPr lang="en-US" sz="2400" spc="-65" dirty="0">
                <a:solidFill>
                  <a:srgbClr val="636466"/>
                </a:solidFill>
                <a:latin typeface="Tahoma"/>
                <a:cs typeface="Tahoma"/>
              </a:rPr>
              <a:t> </a:t>
            </a:r>
            <a:r>
              <a:rPr lang="en-US" sz="2400" dirty="0">
                <a:solidFill>
                  <a:srgbClr val="636466"/>
                </a:solidFill>
                <a:latin typeface="Tahoma"/>
                <a:cs typeface="Tahoma"/>
              </a:rPr>
              <a:t>Involvement</a:t>
            </a:r>
            <a:r>
              <a:rPr lang="en-US" sz="2400" spc="-80" dirty="0">
                <a:solidFill>
                  <a:srgbClr val="636466"/>
                </a:solidFill>
                <a:latin typeface="Tahoma"/>
                <a:cs typeface="Tahoma"/>
              </a:rPr>
              <a:t> </a:t>
            </a:r>
            <a:r>
              <a:rPr lang="en-US" sz="2400" dirty="0">
                <a:solidFill>
                  <a:srgbClr val="636466"/>
                </a:solidFill>
                <a:latin typeface="Tahoma"/>
                <a:cs typeface="Tahoma"/>
              </a:rPr>
              <a:t>Activity</a:t>
            </a:r>
            <a:r>
              <a:rPr lang="en-US" sz="2400" spc="-55" dirty="0">
                <a:solidFill>
                  <a:srgbClr val="636466"/>
                </a:solidFill>
                <a:latin typeface="Tahoma"/>
                <a:cs typeface="Tahoma"/>
              </a:rPr>
              <a:t> </a:t>
            </a:r>
            <a:r>
              <a:rPr lang="en-US" sz="2400" spc="-10" dirty="0">
                <a:solidFill>
                  <a:srgbClr val="636466"/>
                </a:solidFill>
                <a:latin typeface="Tahoma"/>
                <a:cs typeface="Tahoma"/>
              </a:rPr>
              <a:t>Reports </a:t>
            </a:r>
            <a:r>
              <a:rPr lang="en-US" sz="2400" dirty="0">
                <a:solidFill>
                  <a:srgbClr val="636466"/>
                </a:solidFill>
                <a:latin typeface="Tahoma"/>
                <a:cs typeface="Tahoma"/>
              </a:rPr>
              <a:t>(PIAR)</a:t>
            </a:r>
            <a:r>
              <a:rPr lang="en-US" sz="2400" spc="-35" dirty="0">
                <a:solidFill>
                  <a:srgbClr val="636466"/>
                </a:solidFill>
                <a:latin typeface="Tahoma"/>
                <a:cs typeface="Tahoma"/>
              </a:rPr>
              <a:t> </a:t>
            </a:r>
            <a:r>
              <a:rPr lang="en-US" sz="2400" dirty="0">
                <a:solidFill>
                  <a:srgbClr val="636466"/>
                </a:solidFill>
                <a:latin typeface="Tahoma"/>
                <a:cs typeface="Tahoma"/>
              </a:rPr>
              <a:t>show</a:t>
            </a:r>
            <a:r>
              <a:rPr lang="en-US" sz="2400" spc="-40" dirty="0">
                <a:solidFill>
                  <a:srgbClr val="636466"/>
                </a:solidFill>
                <a:latin typeface="Tahoma"/>
                <a:cs typeface="Tahoma"/>
              </a:rPr>
              <a:t> </a:t>
            </a:r>
            <a:r>
              <a:rPr lang="en-US" sz="2400" dirty="0">
                <a:solidFill>
                  <a:srgbClr val="636466"/>
                </a:solidFill>
                <a:latin typeface="Tahoma"/>
                <a:cs typeface="Tahoma"/>
              </a:rPr>
              <a:t>SP</a:t>
            </a:r>
            <a:r>
              <a:rPr lang="en-US" sz="2400" spc="-45" dirty="0">
                <a:solidFill>
                  <a:srgbClr val="636466"/>
                </a:solidFill>
                <a:latin typeface="Tahoma"/>
                <a:cs typeface="Tahoma"/>
              </a:rPr>
              <a:t> </a:t>
            </a:r>
            <a:r>
              <a:rPr lang="en-US" sz="2400" dirty="0">
                <a:solidFill>
                  <a:srgbClr val="636466"/>
                </a:solidFill>
                <a:latin typeface="Tahoma"/>
                <a:cs typeface="Tahoma"/>
              </a:rPr>
              <a:t>Goal</a:t>
            </a:r>
            <a:r>
              <a:rPr lang="en-US" sz="2400" spc="-45" dirty="0">
                <a:solidFill>
                  <a:srgbClr val="636466"/>
                </a:solidFill>
                <a:latin typeface="Tahoma"/>
                <a:cs typeface="Tahoma"/>
              </a:rPr>
              <a:t> </a:t>
            </a:r>
            <a:r>
              <a:rPr lang="en-US" sz="2400" spc="-10" dirty="0">
                <a:solidFill>
                  <a:srgbClr val="636466"/>
                </a:solidFill>
                <a:latin typeface="Tahoma"/>
                <a:cs typeface="Tahoma"/>
              </a:rPr>
              <a:t>progress</a:t>
            </a:r>
            <a:endParaRPr lang="en-US" sz="2400" dirty="0">
              <a:latin typeface="Tahoma"/>
              <a:cs typeface="Tahoma"/>
            </a:endParaRPr>
          </a:p>
          <a:p>
            <a:endParaRPr lang="en-US" dirty="0"/>
          </a:p>
        </p:txBody>
      </p:sp>
    </p:spTree>
    <p:extLst>
      <p:ext uri="{BB962C8B-B14F-4D97-AF65-F5344CB8AC3E}">
        <p14:creationId xmlns:p14="http://schemas.microsoft.com/office/powerpoint/2010/main" val="401910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763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020965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202712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820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9598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We also have to think regionally.  Our market is larger than a single entity.  Brevard is part of the Orlando market area.  We are dependent on Orlando and they in turn rely on us.  We have several features here that are economic engines for the entire region – KSC, Patrick AFB, the beaches, Port Canaveral .  Need good REGIONAL Connectivity for tourism, goods movement, access to Orlando area facilities and access to Brevard’s regional facilities.  </a:t>
            </a:r>
          </a:p>
          <a:p>
            <a:r>
              <a:rPr lang="en-US" b="1" baseline="0" dirty="0"/>
              <a:t>The Space Coast TPO is a member of the Central Florida MPO Alliance – 6 MPO forum along with FDOT.  We meet quarterly.  One of the most significant items we’ve accomplished is the development of a Regional List of Transportation projects; Coast to Coast Trail, Regional Studies.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Statewide Meeting – Florida Metropolitan Planning Organization Advisory Council – includes all 27 MPOs in the State of Florida.</a:t>
            </a:r>
          </a:p>
        </p:txBody>
      </p:sp>
    </p:spTree>
    <p:extLst>
      <p:ext uri="{BB962C8B-B14F-4D97-AF65-F5344CB8AC3E}">
        <p14:creationId xmlns:p14="http://schemas.microsoft.com/office/powerpoint/2010/main" val="2720738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93227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pPr defTabSz="948507">
              <a:defRPr/>
            </a:pPr>
            <a:r>
              <a:rPr lang="en-US" b="1" baseline="0" dirty="0"/>
              <a:t> </a:t>
            </a:r>
            <a:endParaRPr lang="en-US" dirty="0"/>
          </a:p>
        </p:txBody>
      </p:sp>
    </p:spTree>
    <p:extLst>
      <p:ext uri="{BB962C8B-B14F-4D97-AF65-F5344CB8AC3E}">
        <p14:creationId xmlns:p14="http://schemas.microsoft.com/office/powerpoint/2010/main" val="1962768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endParaRPr lang="en-US" dirty="0"/>
          </a:p>
        </p:txBody>
      </p:sp>
    </p:spTree>
    <p:extLst>
      <p:ext uri="{BB962C8B-B14F-4D97-AF65-F5344CB8AC3E}">
        <p14:creationId xmlns:p14="http://schemas.microsoft.com/office/powerpoint/2010/main" val="1125595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pPr defTabSz="948507">
              <a:defRPr/>
            </a:pPr>
            <a:r>
              <a:rPr lang="en-US" b="1" baseline="0" dirty="0"/>
              <a:t> </a:t>
            </a:r>
            <a:endParaRPr lang="en-US" dirty="0"/>
          </a:p>
        </p:txBody>
      </p:sp>
    </p:spTree>
    <p:extLst>
      <p:ext uri="{BB962C8B-B14F-4D97-AF65-F5344CB8AC3E}">
        <p14:creationId xmlns:p14="http://schemas.microsoft.com/office/powerpoint/2010/main" val="398066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11418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dirty="0"/>
          </a:p>
          <a:p>
            <a:pPr defTabSz="948507">
              <a:defRPr/>
            </a:pPr>
            <a:r>
              <a:rPr lang="en-US" b="1" baseline="0" dirty="0"/>
              <a:t> </a:t>
            </a:r>
            <a:endParaRPr lang="en-US" dirty="0"/>
          </a:p>
        </p:txBody>
      </p:sp>
    </p:spTree>
    <p:extLst>
      <p:ext uri="{BB962C8B-B14F-4D97-AF65-F5344CB8AC3E}">
        <p14:creationId xmlns:p14="http://schemas.microsoft.com/office/powerpoint/2010/main" val="4256864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6394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458788" y="720725"/>
            <a:ext cx="6402387" cy="3602038"/>
          </a:xfrm>
          <a:ln/>
        </p:spPr>
      </p:sp>
      <p:sp>
        <p:nvSpPr>
          <p:cNvPr id="53252" name="Rectangle 3"/>
          <p:cNvSpPr>
            <a:spLocks noGrp="1" noChangeArrowheads="1"/>
          </p:cNvSpPr>
          <p:nvPr>
            <p:ph type="body" idx="1"/>
          </p:nvPr>
        </p:nvSpPr>
        <p:spPr>
          <a:xfrm>
            <a:off x="731838" y="4562475"/>
            <a:ext cx="5853112" cy="4318000"/>
          </a:xfrm>
          <a:noFill/>
          <a:ln/>
        </p:spPr>
        <p:txBody>
          <a:bodyPr/>
          <a:lstStyle/>
          <a:p>
            <a:pPr eaLnBrk="1" hangingPunct="1"/>
            <a:r>
              <a:rPr lang="en-US" dirty="0"/>
              <a:t>Transportation policymaking requires foresight, analysis, and a commitment to see ideas bear fruit over the course of several years.  For this reason, you do not serve on program or project organizations, but Transportation Planning Organizations.  It is your authority and obligation to plan that we next will turn.  </a:t>
            </a:r>
          </a:p>
        </p:txBody>
      </p:sp>
    </p:spTree>
    <p:extLst>
      <p:ext uri="{BB962C8B-B14F-4D97-AF65-F5344CB8AC3E}">
        <p14:creationId xmlns:p14="http://schemas.microsoft.com/office/powerpoint/2010/main" val="368774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a:t>1950s:  The Emergence of the Interstate Highways Program.  I want to focus on the most critical change in federal policy that launched a lot of spending and lead to a lot of other changes…and that’s the Interstate System.  In 1956, 41,000 miles approved.  Uncle Sam said, We need to dedicate revenue.  They took federal fuel taxes and created what we call the highway trust fund.  And for decades, that has been the primary source of funding for the “federal government” in providing funding for transportation.</a:t>
            </a:r>
          </a:p>
          <a:p>
            <a:pPr eaLnBrk="1" hangingPunct="1"/>
            <a:endParaRPr lang="en-US" dirty="0"/>
          </a:p>
          <a:p>
            <a:pPr eaLnBrk="1" hangingPunct="1"/>
            <a:r>
              <a:rPr lang="en-US" dirty="0"/>
              <a:t>Top: photograph taken sometime between 1955 and 1961 showing Florida Governor LeRoy Collins and President Dwight D. Eisenhower.  Photographer </a:t>
            </a:r>
            <a:r>
              <a:rPr lang="en-US" dirty="0" err="1"/>
              <a:t>unkwown</a:t>
            </a:r>
            <a:r>
              <a:rPr lang="en-US" dirty="0"/>
              <a:t>.  Photograph courtesy of Florida Photographic Collection.  http://fpc.dos.state.fl.us/political/pt00606.jpg</a:t>
            </a:r>
          </a:p>
          <a:p>
            <a:pPr eaLnBrk="1" hangingPunct="1"/>
            <a:r>
              <a:rPr lang="en-US" dirty="0"/>
              <a:t>Bottom: 1959 photograph entitled “Aerial view [of] an interstate highway: Polk County, Florida.”  Photographer unknown.  Photograph courtesy of Florida Photographic Collection.  http://fpc.dos.state.fl.us/reference/rc17204.jpg</a:t>
            </a:r>
          </a:p>
        </p:txBody>
      </p:sp>
    </p:spTree>
    <p:extLst>
      <p:ext uri="{BB962C8B-B14F-4D97-AF65-F5344CB8AC3E}">
        <p14:creationId xmlns:p14="http://schemas.microsoft.com/office/powerpoint/2010/main" val="210201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a:t>1950s:  The Emergence of the Interstate Highways Program.  I want to focus on the most critical change in federal policy that launched a lot of spending and lead to a lot of other changes…and that’s the Interstate System.  In 1956, 41,000 miles approved.  Uncle Sam said, We need to dedicate revenue.  They took federal fuel taxes and created what we call the highway trust fund.  And for decades, that has been the primary source of funding for the “federal government” in providing funding for transportation.</a:t>
            </a:r>
          </a:p>
          <a:p>
            <a:pPr eaLnBrk="1" hangingPunct="1"/>
            <a:endParaRPr lang="en-US" dirty="0"/>
          </a:p>
          <a:p>
            <a:pPr eaLnBrk="1" hangingPunct="1"/>
            <a:r>
              <a:rPr lang="en-US" dirty="0"/>
              <a:t>Top: photograph taken sometime between 1955 and 1961 showing Florida Governor LeRoy Collins and President Dwight D. Eisenhower.  Photographer </a:t>
            </a:r>
            <a:r>
              <a:rPr lang="en-US" dirty="0" err="1"/>
              <a:t>unkwown</a:t>
            </a:r>
            <a:r>
              <a:rPr lang="en-US" dirty="0"/>
              <a:t>.  Photograph courtesy of Florida Photographic Collection.  http://fpc.dos.state.fl.us/political/pt00606.jpg</a:t>
            </a:r>
          </a:p>
          <a:p>
            <a:pPr eaLnBrk="1" hangingPunct="1"/>
            <a:r>
              <a:rPr lang="en-US" dirty="0"/>
              <a:t>Bottom: 1959 photograph entitled “Aerial view [of] an interstate highway: Polk County, Florida.”  Photographer unknown.  Photograph courtesy of Florida Photographic Collection.  http://fpc.dos.state.fl.us/reference/rc17204.jpg</a:t>
            </a:r>
          </a:p>
        </p:txBody>
      </p:sp>
    </p:spTree>
    <p:extLst>
      <p:ext uri="{BB962C8B-B14F-4D97-AF65-F5344CB8AC3E}">
        <p14:creationId xmlns:p14="http://schemas.microsoft.com/office/powerpoint/2010/main" val="26485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3447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27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most recent federal authorization, passed in November 2021.  It provides five years of funding certainty for transportation.  There is a policy priority on performance-based planning.  We have to quantify the impact on the investments we make on the effectiveness of the transportation system.  Emphasis on freight, movement of goods on intermodal facilities.  </a:t>
            </a:r>
          </a:p>
          <a:p>
            <a:endParaRPr lang="en-US" dirty="0"/>
          </a:p>
          <a:p>
            <a:r>
              <a:rPr lang="en-US" dirty="0"/>
              <a:t>Transportation funding has relied upon fuel tax revenues pretty exclusively, </a:t>
            </a:r>
          </a:p>
          <a:p>
            <a:r>
              <a:rPr lang="en-US" dirty="0"/>
              <a:t>long-term challenges associated with our historical reliance on the gas tax.  </a:t>
            </a:r>
          </a:p>
          <a:p>
            <a:endParaRPr lang="en-US" dirty="0"/>
          </a:p>
          <a:p>
            <a:r>
              <a:rPr lang="en-US" dirty="0" err="1"/>
              <a:t>Gax</a:t>
            </a:r>
            <a:r>
              <a:rPr lang="en-US" dirty="0"/>
              <a:t> tax revenues have not kept pace with the rising costs of preservation of our transportation infrastructure, as well as the rising costs of new projects.  The long-term trend toward higher fuel costs, more fuel-efficient vehicles, and alternative sources of energy for transportation, simply add to the gap between costs and revenues.  We have an unsustainable means of meeting  the nation’s transportation </a:t>
            </a:r>
          </a:p>
        </p:txBody>
      </p:sp>
    </p:spTree>
    <p:extLst>
      <p:ext uri="{BB962C8B-B14F-4D97-AF65-F5344CB8AC3E}">
        <p14:creationId xmlns:p14="http://schemas.microsoft.com/office/powerpoint/2010/main" val="6167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20620E-CE9C-437E-AC74-C8597A7A51D7}"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305502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8888FB-F8FD-4DB0-B59B-2B91DB4779F9}"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125739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0B10590B-D619-4E0D-8516-E0526DAA9143}"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4EC9F-44DE-4B4A-8842-837A91746F2F}"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903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609600" y="1524001"/>
            <a:ext cx="3149600" cy="2057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6" name="Content Placeholder 3"/>
          <p:cNvSpPr>
            <a:spLocks noGrp="1"/>
          </p:cNvSpPr>
          <p:nvPr>
            <p:ph sz="half" idx="2"/>
          </p:nvPr>
        </p:nvSpPr>
        <p:spPr>
          <a:xfrm>
            <a:off x="3962400" y="1524001"/>
            <a:ext cx="7620000" cy="2057399"/>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09600" y="3638070"/>
            <a:ext cx="3149600" cy="205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Content Placeholder 3"/>
          <p:cNvSpPr>
            <a:spLocks noGrp="1"/>
          </p:cNvSpPr>
          <p:nvPr>
            <p:ph sz="half" idx="15"/>
          </p:nvPr>
        </p:nvSpPr>
        <p:spPr>
          <a:xfrm>
            <a:off x="3962400" y="3638070"/>
            <a:ext cx="4876800" cy="2057400"/>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
        <p:nvSpPr>
          <p:cNvPr id="12" name="Text Placeholder 10"/>
          <p:cNvSpPr>
            <a:spLocks noGrp="1"/>
          </p:cNvSpPr>
          <p:nvPr>
            <p:ph type="body" sz="quarter" idx="13"/>
          </p:nvPr>
        </p:nvSpPr>
        <p:spPr>
          <a:xfrm>
            <a:off x="711200" y="914400"/>
            <a:ext cx="11001600" cy="457200"/>
          </a:xfrm>
        </p:spPr>
        <p:txBody>
          <a:bodyPr>
            <a:normAutofit/>
          </a:bodyPr>
          <a:lstStyle>
            <a:lvl1pPr>
              <a:buFontTx/>
              <a:buNone/>
              <a:defRPr sz="2400"/>
            </a:lvl1pPr>
          </a:lstStyle>
          <a:p>
            <a:pPr lvl="0"/>
            <a:r>
              <a:rPr lang="en-US"/>
              <a:t>Edit Master text styles</a:t>
            </a:r>
          </a:p>
        </p:txBody>
      </p:sp>
    </p:spTree>
    <p:extLst>
      <p:ext uri="{BB962C8B-B14F-4D97-AF65-F5344CB8AC3E}">
        <p14:creationId xmlns:p14="http://schemas.microsoft.com/office/powerpoint/2010/main" val="3792402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609600" y="1524001"/>
            <a:ext cx="3149600" cy="2057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3962400" y="1524001"/>
            <a:ext cx="7620000" cy="2057399"/>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09600" y="3638070"/>
            <a:ext cx="3149600" cy="205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3962400" y="3638070"/>
            <a:ext cx="4876800" cy="2057400"/>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
        <p:nvSpPr>
          <p:cNvPr id="12" name="Text Placeholder 10"/>
          <p:cNvSpPr>
            <a:spLocks noGrp="1"/>
          </p:cNvSpPr>
          <p:nvPr>
            <p:ph type="body" sz="quarter" idx="13"/>
          </p:nvPr>
        </p:nvSpPr>
        <p:spPr>
          <a:xfrm>
            <a:off x="711200" y="914400"/>
            <a:ext cx="11001600"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137926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D35BB8-23A4-4A9A-9998-8FE3EF90E756}"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4EC9F-44DE-4B4A-8842-837A91746F2F}"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1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47883A-D77F-4E45-B83C-9B63DF71A064}" type="datetime1">
              <a:rPr lang="en-US" smtClean="0"/>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11693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DB8CF07-1439-4600-87B2-1891573CE335}" type="datetime1">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4EC9F-44DE-4B4A-8842-837A91746F2F}"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8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B56689-F950-475C-ACAB-FB4A458C2517}" type="datetime1">
              <a:rPr lang="en-US" smtClean="0"/>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43695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A5B15-B04E-4D8F-B528-9A1942389BE5}" type="datetime1">
              <a:rPr lang="en-US" smtClean="0"/>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393358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Date Placeholder 1"/>
          <p:cNvSpPr>
            <a:spLocks noGrp="1"/>
          </p:cNvSpPr>
          <p:nvPr>
            <p:ph type="dt" sz="half" idx="10"/>
          </p:nvPr>
        </p:nvSpPr>
        <p:spPr/>
        <p:txBody>
          <a:bodyPr/>
          <a:lstStyle/>
          <a:p>
            <a:fld id="{4FBC98DA-C01F-40DA-95B0-8BC0A5587618}" type="datetime1">
              <a:rPr lang="en-US" smtClean="0"/>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4EC9F-44DE-4B4A-8842-837A91746F2F}" type="slidenum">
              <a:rPr lang="en-US" smtClean="0"/>
              <a:t>‹#›</a:t>
            </a:fld>
            <a:endParaRPr lang="en-US"/>
          </a:p>
        </p:txBody>
      </p:sp>
    </p:spTree>
    <p:extLst>
      <p:ext uri="{BB962C8B-B14F-4D97-AF65-F5344CB8AC3E}">
        <p14:creationId xmlns:p14="http://schemas.microsoft.com/office/powerpoint/2010/main" val="38042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7CB5B969-8C40-4405-B7FE-4AD4C3E7B5F7}" type="datetime1">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4EC9F-44DE-4B4A-8842-837A91746F2F}"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873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E35196-A8FE-4EB9-8EC1-8F4582F96FAA}" type="datetime1">
              <a:rPr lang="en-US" smtClean="0"/>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4EC9F-44DE-4B4A-8842-837A91746F2F}"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73604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AF5DFF25-B002-45BA-B49C-D1FD68B65F62}" type="datetime1">
              <a:rPr lang="en-US" smtClean="0"/>
              <a:t>2/2/2024</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C9D4EC9F-44DE-4B4A-8842-837A91746F2F}"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070400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01" r:id="rId13"/>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pacecoasttpo.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398" y="2819399"/>
            <a:ext cx="10210801" cy="3541714"/>
          </a:xfrm>
        </p:spPr>
        <p:txBody>
          <a:bodyPr>
            <a:noAutofit/>
          </a:bodyPr>
          <a:lstStyle/>
          <a:p>
            <a:r>
              <a:rPr lang="en-US" sz="2200" dirty="0">
                <a:solidFill>
                  <a:schemeClr val="tx1"/>
                </a:solidFill>
                <a:latin typeface="Century Gothic" panose="020B0502020202020204" pitchFamily="34" charset="0"/>
              </a:rPr>
              <a:t>Meet the SCTPO Staff</a:t>
            </a:r>
          </a:p>
          <a:p>
            <a:r>
              <a:rPr lang="en-US" sz="2200" dirty="0">
                <a:solidFill>
                  <a:schemeClr val="tx1"/>
                </a:solidFill>
                <a:latin typeface="Century Gothic" panose="020B0502020202020204" pitchFamily="34" charset="0"/>
              </a:rPr>
              <a:t>Who Is the Space Coast TPO? </a:t>
            </a:r>
          </a:p>
          <a:p>
            <a:r>
              <a:rPr lang="en-US" sz="2200" dirty="0">
                <a:solidFill>
                  <a:schemeClr val="tx1"/>
                </a:solidFill>
                <a:latin typeface="Century Gothic" panose="020B0502020202020204" pitchFamily="34" charset="0"/>
              </a:rPr>
              <a:t>What does Transportation Planning Involve? - Core Work Products</a:t>
            </a:r>
          </a:p>
          <a:p>
            <a:r>
              <a:rPr lang="en-US" sz="2200" dirty="0">
                <a:solidFill>
                  <a:schemeClr val="tx1"/>
                </a:solidFill>
                <a:latin typeface="Century Gothic" panose="020B0502020202020204" pitchFamily="34" charset="0"/>
              </a:rPr>
              <a:t>SCTPO Resources </a:t>
            </a:r>
          </a:p>
          <a:p>
            <a:r>
              <a:rPr lang="en-US" sz="2200" dirty="0">
                <a:solidFill>
                  <a:schemeClr val="tx1"/>
                </a:solidFill>
                <a:latin typeface="Century Gothic" panose="020B0502020202020204" pitchFamily="34" charset="0"/>
              </a:rPr>
              <a:t>Projects and Funding – Accomplishments &amp; Looking Forward</a:t>
            </a:r>
          </a:p>
          <a:p>
            <a:r>
              <a:rPr lang="en-US" sz="2200" dirty="0">
                <a:solidFill>
                  <a:schemeClr val="tx1"/>
                </a:solidFill>
                <a:latin typeface="Century Gothic" panose="020B0502020202020204" pitchFamily="34" charset="0"/>
              </a:rPr>
              <a:t>Members Roles - Getting Involved</a:t>
            </a:r>
          </a:p>
          <a:p>
            <a:r>
              <a:rPr lang="en-US" sz="2200" dirty="0">
                <a:solidFill>
                  <a:schemeClr val="tx1"/>
                </a:solidFill>
                <a:latin typeface="Century Gothic" panose="020B0502020202020204" pitchFamily="34" charset="0"/>
              </a:rPr>
              <a:t>Questions – Can be asked at any time!</a:t>
            </a:r>
          </a:p>
        </p:txBody>
      </p:sp>
      <p:sp>
        <p:nvSpPr>
          <p:cNvPr id="2" name="Title 1"/>
          <p:cNvSpPr>
            <a:spLocks noGrp="1"/>
          </p:cNvSpPr>
          <p:nvPr>
            <p:ph type="title"/>
          </p:nvPr>
        </p:nvSpPr>
        <p:spPr>
          <a:xfrm>
            <a:off x="990600" y="152400"/>
            <a:ext cx="9905998" cy="1478570"/>
          </a:xfrm>
        </p:spPr>
        <p:txBody>
          <a:bodyPr>
            <a:normAutofit/>
          </a:bodyPr>
          <a:lstStyle/>
          <a:p>
            <a:r>
              <a:rPr lang="en-US" sz="4000" b="1" dirty="0">
                <a:latin typeface="Century Gothic" panose="020B0502020202020204" pitchFamily="34" charset="0"/>
              </a:rPr>
              <a:t>WELCOME</a:t>
            </a:r>
          </a:p>
        </p:txBody>
      </p:sp>
      <p:sp>
        <p:nvSpPr>
          <p:cNvPr id="4" name="Content Placeholder 2">
            <a:extLst>
              <a:ext uri="{FF2B5EF4-FFF2-40B4-BE49-F238E27FC236}">
                <a16:creationId xmlns:a16="http://schemas.microsoft.com/office/drawing/2014/main" id="{77EC1033-90BF-438D-8A3B-96F8224AA0AD}"/>
              </a:ext>
            </a:extLst>
          </p:cNvPr>
          <p:cNvSpPr txBox="1">
            <a:spLocks/>
          </p:cNvSpPr>
          <p:nvPr/>
        </p:nvSpPr>
        <p:spPr>
          <a:xfrm>
            <a:off x="838200" y="2133600"/>
            <a:ext cx="4038601" cy="761999"/>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lvl="1" indent="0">
              <a:buFont typeface="Symbol" pitchFamily="18" charset="2"/>
              <a:buNone/>
            </a:pPr>
            <a:r>
              <a:rPr lang="en-US" sz="3600" b="1" dirty="0">
                <a:solidFill>
                  <a:schemeClr val="accent1"/>
                </a:solidFill>
                <a:latin typeface="Century Gothic" panose="020B0502020202020204" pitchFamily="34" charset="0"/>
                <a:cs typeface="Arial" panose="020B0604020202020204" pitchFamily="34" charset="0"/>
              </a:rPr>
              <a:t>Today’s Topics:</a:t>
            </a:r>
            <a:endParaRPr lang="en-US" sz="2400" b="1" dirty="0">
              <a:solidFill>
                <a:schemeClr val="accent1"/>
              </a:solidFill>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7F00300-EF18-4875-BCE9-DF788E9F7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0402" y="5345316"/>
            <a:ext cx="1015797" cy="1015797"/>
          </a:xfrm>
          <a:prstGeom prst="rect">
            <a:avLst/>
          </a:prstGeom>
        </p:spPr>
      </p:pic>
      <p:pic>
        <p:nvPicPr>
          <p:cNvPr id="7" name="Picture 6">
            <a:extLst>
              <a:ext uri="{FF2B5EF4-FFF2-40B4-BE49-F238E27FC236}">
                <a16:creationId xmlns:a16="http://schemas.microsoft.com/office/drawing/2014/main" id="{068C9F72-FCC6-442B-B209-FDA21683F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7DEE6E88-3675-D94C-DE6F-B0118DE2D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3508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441" y="2263219"/>
            <a:ext cx="9895116" cy="4449263"/>
          </a:xfrm>
        </p:spPr>
        <p:txBody>
          <a:bodyPr>
            <a:normAutofit/>
          </a:bodyPr>
          <a:lstStyle/>
          <a:p>
            <a:pPr>
              <a:buFont typeface="Wingdings" panose="05000000000000000000" pitchFamily="2" charset="2"/>
              <a:buChar char="§"/>
            </a:pP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Federal Law – </a:t>
            </a:r>
          </a:p>
          <a:p>
            <a:pPr lvl="1">
              <a:buFont typeface="Wingdings" panose="05000000000000000000" pitchFamily="2" charset="2"/>
              <a:buChar char="§"/>
            </a:pPr>
            <a:r>
              <a:rPr lang="en-US" alt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23 USC 134</a:t>
            </a: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 contains most of the authority and responsibility of MPOs </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Areas &gt;50 K pop. must have TPO to spend Federal transportation funds</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Metropolitan areas &gt;200K are Transportation Management Areas</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Board sets big-picture framework for transportation decisions</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Board has direct authority for TPO plans and programs required to keep transportation funds moving</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Must consider all MODES and involve the public in planning and programming</a:t>
            </a:r>
          </a:p>
          <a:p>
            <a:pPr lvl="2">
              <a:buFont typeface="Wingdings" panose="05000000000000000000" pitchFamily="2" charset="2"/>
              <a:buChar char="§"/>
            </a:pP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Federal certification required</a:t>
            </a:r>
          </a:p>
          <a:p>
            <a:pPr lvl="1">
              <a:buFont typeface="Wingdings" panose="05000000000000000000" pitchFamily="2" charset="2"/>
              <a:buChar char="Ø"/>
            </a:pPr>
            <a:endParaRPr lang="en-US" sz="2400" dirty="0">
              <a:latin typeface="Arial Narrow" panose="020B060602020203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381919" y="346829"/>
            <a:ext cx="9394371" cy="1295400"/>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How Are We Established in Federal Law?</a:t>
            </a:r>
          </a:p>
        </p:txBody>
      </p:sp>
      <p:pic>
        <p:nvPicPr>
          <p:cNvPr id="6" name="Picture 5">
            <a:extLst>
              <a:ext uri="{FF2B5EF4-FFF2-40B4-BE49-F238E27FC236}">
                <a16:creationId xmlns:a16="http://schemas.microsoft.com/office/drawing/2014/main" id="{C48E6243-B223-4BD2-A55B-F40E2B692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1" y="1905000"/>
            <a:ext cx="716439" cy="716439"/>
          </a:xfrm>
          <a:prstGeom prst="rect">
            <a:avLst/>
          </a:prstGeom>
        </p:spPr>
      </p:pic>
    </p:spTree>
    <p:extLst>
      <p:ext uri="{BB962C8B-B14F-4D97-AF65-F5344CB8AC3E}">
        <p14:creationId xmlns:p14="http://schemas.microsoft.com/office/powerpoint/2010/main" val="1935636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133600"/>
            <a:ext cx="10591800" cy="4449263"/>
          </a:xfrm>
        </p:spPr>
        <p:txBody>
          <a:bodyPr>
            <a:normAutofit/>
          </a:bodyPr>
          <a:lstStyle/>
          <a:p>
            <a:pPr>
              <a:buFont typeface="Wingdings" panose="05000000000000000000" pitchFamily="2" charset="2"/>
              <a:buChar char="§"/>
            </a:pP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State Law – </a:t>
            </a:r>
          </a:p>
          <a:p>
            <a:pPr lvl="1">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Florida Statutes Chapter 339.175</a:t>
            </a:r>
          </a:p>
          <a:p>
            <a:pPr lvl="2">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Governor approves membership plan based on latest Census </a:t>
            </a:r>
          </a:p>
          <a:p>
            <a:pPr lvl="2">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Maximum 19 members on Space Coast TPO Governing Board</a:t>
            </a:r>
          </a:p>
          <a:p>
            <a:pPr lvl="2">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All members (except County Commissioners) allowed one alternate</a:t>
            </a:r>
          </a:p>
          <a:p>
            <a:pPr lvl="2">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Establishes Required Advisory Committees</a:t>
            </a:r>
          </a:p>
          <a:p>
            <a:pPr lvl="2">
              <a:spcBef>
                <a:spcPts val="0"/>
              </a:spcBef>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Project selection and funding process</a:t>
            </a: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295400" y="533400"/>
            <a:ext cx="9878786" cy="1295400"/>
          </a:xfrm>
        </p:spPr>
        <p:txBody>
          <a:bodyPr>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How Are We Established In Florida?</a:t>
            </a:r>
            <a:br>
              <a:rPr lang="en-US" sz="4000" b="1" dirty="0">
                <a:latin typeface="Tahoma" panose="020B0604030504040204" pitchFamily="34" charset="0"/>
                <a:ea typeface="Tahoma" panose="020B0604030504040204" pitchFamily="34" charset="0"/>
                <a:cs typeface="Tahoma" panose="020B0604030504040204" pitchFamily="34" charset="0"/>
              </a:rPr>
            </a:br>
            <a:endParaRPr lang="en-US" sz="4000" dirty="0">
              <a:latin typeface="Century Gothic" panose="020B0502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48E6243-B223-4BD2-A55B-F40E2B692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61" y="2133600"/>
            <a:ext cx="716439" cy="716439"/>
          </a:xfrm>
          <a:prstGeom prst="rect">
            <a:avLst/>
          </a:prstGeom>
        </p:spPr>
      </p:pic>
    </p:spTree>
    <p:extLst>
      <p:ext uri="{BB962C8B-B14F-4D97-AF65-F5344CB8AC3E}">
        <p14:creationId xmlns:p14="http://schemas.microsoft.com/office/powerpoint/2010/main" val="114570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019300" y="762000"/>
            <a:ext cx="8153400" cy="2895600"/>
          </a:xfrm>
        </p:spPr>
        <p:txBody>
          <a:bodyPr>
            <a:normAutofit/>
          </a:bodyPr>
          <a:lstStyle/>
          <a:p>
            <a:pPr eaLnBrk="1" hangingPunct="1">
              <a:defRPr/>
            </a:pPr>
            <a:r>
              <a:rPr lang="en-US" b="1" dirty="0">
                <a:latin typeface="Tahoma" panose="020B0604030504040204" pitchFamily="34" charset="0"/>
                <a:ea typeface="Tahoma" panose="020B0604030504040204" pitchFamily="34" charset="0"/>
                <a:cs typeface="Tahoma" panose="020B0604030504040204" pitchFamily="34" charset="0"/>
              </a:rPr>
              <a:t>Who is the Space Coast TPO? </a:t>
            </a:r>
            <a:br>
              <a:rPr lang="en-US" b="1" dirty="0">
                <a:latin typeface="Tahoma" panose="020B0604030504040204" pitchFamily="34" charset="0"/>
                <a:ea typeface="Tahoma" panose="020B0604030504040204" pitchFamily="34" charset="0"/>
                <a:cs typeface="Tahoma" panose="020B060403050404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7FB2221C-33F0-256E-C449-70C668685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346158"/>
            <a:ext cx="9060180" cy="1499684"/>
          </a:xfrm>
          <a:prstGeom prst="rect">
            <a:avLst/>
          </a:prstGeom>
        </p:spPr>
      </p:pic>
    </p:spTree>
    <p:extLst>
      <p:ext uri="{BB962C8B-B14F-4D97-AF65-F5344CB8AC3E}">
        <p14:creationId xmlns:p14="http://schemas.microsoft.com/office/powerpoint/2010/main" val="1499815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C06D9B-F289-4E9C-A08C-53059DEEC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2104"/>
            <a:ext cx="12277725" cy="6905408"/>
          </a:xfrm>
          <a:prstGeom prst="rect">
            <a:avLst/>
          </a:prstGeom>
        </p:spPr>
      </p:pic>
    </p:spTree>
    <p:extLst>
      <p:ext uri="{BB962C8B-B14F-4D97-AF65-F5344CB8AC3E}">
        <p14:creationId xmlns:p14="http://schemas.microsoft.com/office/powerpoint/2010/main" val="69649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514600"/>
            <a:ext cx="10225268" cy="4190999"/>
          </a:xfrm>
        </p:spPr>
        <p:txBody>
          <a:bodyPr>
            <a:normAutofit/>
          </a:bodyPr>
          <a:lstStyle/>
          <a:p>
            <a:pPr>
              <a:spcAft>
                <a:spcPts val="600"/>
              </a:spcAft>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Organized by Interlocal Agreement between Brevard local governments, Port Canaveral, FDOT</a:t>
            </a:r>
          </a:p>
          <a:p>
            <a:pPr>
              <a:spcAft>
                <a:spcPts val="600"/>
              </a:spcAft>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Independent organization </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Contract with Board of County Commissioners for admin support and benefits</a:t>
            </a:r>
          </a:p>
          <a:p>
            <a:pPr marL="36576" indent="0">
              <a:buNone/>
            </a:pPr>
            <a:endParaRPr lang="en-US" sz="2000" dirty="0">
              <a:latin typeface="Century Gothic" panose="020B0502020202020204" pitchFamily="34" charset="0"/>
            </a:endParaRPr>
          </a:p>
        </p:txBody>
      </p:sp>
      <p:sp>
        <p:nvSpPr>
          <p:cNvPr id="2" name="Title 1"/>
          <p:cNvSpPr>
            <a:spLocks noGrp="1"/>
          </p:cNvSpPr>
          <p:nvPr>
            <p:ph type="title"/>
          </p:nvPr>
        </p:nvSpPr>
        <p:spPr>
          <a:xfrm>
            <a:off x="2133600" y="304800"/>
            <a:ext cx="8031480" cy="1096964"/>
          </a:xfrm>
        </p:spPr>
        <p:txBody>
          <a:bodyPr>
            <a:noAutofit/>
          </a:bodyPr>
          <a:lstStyle/>
          <a:p>
            <a:pPr algn="ct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Who Is The SCTPO?</a:t>
            </a:r>
          </a:p>
        </p:txBody>
      </p:sp>
      <p:pic>
        <p:nvPicPr>
          <p:cNvPr id="5" name="Picture 4">
            <a:extLst>
              <a:ext uri="{FF2B5EF4-FFF2-40B4-BE49-F238E27FC236}">
                <a16:creationId xmlns:a16="http://schemas.microsoft.com/office/drawing/2014/main" id="{92069B33-C770-4890-A8FB-161A2944C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053516"/>
            <a:ext cx="9060180" cy="1499684"/>
          </a:xfrm>
          <a:prstGeom prst="rect">
            <a:avLst/>
          </a:prstGeom>
        </p:spPr>
      </p:pic>
    </p:spTree>
    <p:extLst>
      <p:ext uri="{BB962C8B-B14F-4D97-AF65-F5344CB8AC3E}">
        <p14:creationId xmlns:p14="http://schemas.microsoft.com/office/powerpoint/2010/main" val="390763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2438400"/>
            <a:ext cx="8382000" cy="4019690"/>
          </a:xfrm>
          <a:prstGeom prst="rect">
            <a:avLst/>
          </a:prstGeom>
        </p:spPr>
        <p:txBody>
          <a:bodyPr vert="horz" wrap="square" lIns="0" tIns="53975" rIns="0" bIns="0" rtlCol="0">
            <a:spAutoFit/>
          </a:bodyPr>
          <a:lstStyle/>
          <a:p>
            <a:pPr marL="469900" marR="92075" indent="-457200">
              <a:lnSpc>
                <a:spcPts val="2590"/>
              </a:lnSpc>
              <a:spcBef>
                <a:spcPts val="425"/>
              </a:spcBef>
              <a:buClr>
                <a:srgbClr val="636466"/>
              </a:buClr>
              <a:buFont typeface="Wingdings"/>
              <a:buChar char=""/>
              <a:tabLst>
                <a:tab pos="469900" algn="l"/>
              </a:tabLst>
            </a:pPr>
            <a:r>
              <a:rPr lang="en-US" sz="2400" dirty="0">
                <a:latin typeface="Tahoma"/>
                <a:cs typeface="Tahoma"/>
              </a:rPr>
              <a:t>Approve more than $1B </a:t>
            </a:r>
            <a:r>
              <a:rPr sz="2400" dirty="0">
                <a:latin typeface="Tahoma"/>
                <a:cs typeface="Tahoma"/>
              </a:rPr>
              <a:t>of</a:t>
            </a:r>
            <a:r>
              <a:rPr sz="2400" spc="-45" dirty="0">
                <a:latin typeface="Tahoma"/>
                <a:cs typeface="Tahoma"/>
              </a:rPr>
              <a:t> </a:t>
            </a:r>
            <a:r>
              <a:rPr sz="2400" spc="-10" dirty="0">
                <a:latin typeface="Tahoma"/>
                <a:cs typeface="Tahoma"/>
              </a:rPr>
              <a:t>federal</a:t>
            </a:r>
            <a:r>
              <a:rPr lang="en-US" sz="2400" spc="-10" dirty="0">
                <a:latin typeface="Tahoma"/>
                <a:cs typeface="Tahoma"/>
              </a:rPr>
              <a:t> and </a:t>
            </a:r>
            <a:r>
              <a:rPr sz="2400" dirty="0">
                <a:latin typeface="Tahoma"/>
                <a:cs typeface="Tahoma"/>
              </a:rPr>
              <a:t>state</a:t>
            </a:r>
            <a:r>
              <a:rPr sz="2400" spc="-45" dirty="0">
                <a:latin typeface="Tahoma"/>
                <a:cs typeface="Tahoma"/>
              </a:rPr>
              <a:t> </a:t>
            </a:r>
            <a:r>
              <a:rPr lang="en-US" sz="2400" spc="-45" dirty="0">
                <a:latin typeface="Tahoma"/>
                <a:cs typeface="Tahoma"/>
              </a:rPr>
              <a:t>tr</a:t>
            </a:r>
            <a:r>
              <a:rPr sz="2400" dirty="0">
                <a:latin typeface="Tahoma"/>
                <a:cs typeface="Tahoma"/>
              </a:rPr>
              <a:t>ansportation</a:t>
            </a:r>
            <a:r>
              <a:rPr sz="2400" spc="-75" dirty="0">
                <a:latin typeface="Tahoma"/>
                <a:cs typeface="Tahoma"/>
              </a:rPr>
              <a:t> </a:t>
            </a:r>
            <a:r>
              <a:rPr sz="2400" dirty="0">
                <a:latin typeface="Tahoma"/>
                <a:cs typeface="Tahoma"/>
              </a:rPr>
              <a:t>dollars</a:t>
            </a:r>
            <a:r>
              <a:rPr sz="2400" spc="-65" dirty="0">
                <a:latin typeface="Tahoma"/>
                <a:cs typeface="Tahoma"/>
              </a:rPr>
              <a:t> </a:t>
            </a:r>
            <a:r>
              <a:rPr sz="2400" spc="-25" dirty="0">
                <a:latin typeface="Tahoma"/>
                <a:cs typeface="Tahoma"/>
              </a:rPr>
              <a:t>to </a:t>
            </a:r>
            <a:r>
              <a:rPr sz="2400" dirty="0">
                <a:latin typeface="Tahoma"/>
                <a:cs typeface="Tahoma"/>
              </a:rPr>
              <a:t>implement</a:t>
            </a:r>
            <a:r>
              <a:rPr sz="2400" spc="-35" dirty="0">
                <a:latin typeface="Tahoma"/>
                <a:cs typeface="Tahoma"/>
              </a:rPr>
              <a:t> </a:t>
            </a:r>
            <a:r>
              <a:rPr sz="2400" spc="-10" dirty="0">
                <a:latin typeface="Tahoma"/>
                <a:cs typeface="Tahoma"/>
              </a:rPr>
              <a:t>projects</a:t>
            </a:r>
            <a:endParaRPr sz="2400" dirty="0">
              <a:latin typeface="Tahoma"/>
              <a:cs typeface="Tahoma"/>
            </a:endParaRPr>
          </a:p>
          <a:p>
            <a:pPr marL="469900" marR="241300" indent="-457200">
              <a:lnSpc>
                <a:spcPts val="2590"/>
              </a:lnSpc>
              <a:spcBef>
                <a:spcPts val="1005"/>
              </a:spcBef>
              <a:buFont typeface="Wingdings"/>
              <a:buChar char=""/>
              <a:tabLst>
                <a:tab pos="469900" algn="l"/>
              </a:tabLst>
            </a:pPr>
            <a:r>
              <a:rPr sz="2400" dirty="0">
                <a:latin typeface="Tahoma"/>
                <a:cs typeface="Tahoma"/>
              </a:rPr>
              <a:t>Governing</a:t>
            </a:r>
            <a:r>
              <a:rPr sz="2400" spc="-45" dirty="0">
                <a:latin typeface="Tahoma"/>
                <a:cs typeface="Tahoma"/>
              </a:rPr>
              <a:t> </a:t>
            </a:r>
            <a:r>
              <a:rPr sz="2400" dirty="0">
                <a:latin typeface="Tahoma"/>
                <a:cs typeface="Tahoma"/>
              </a:rPr>
              <a:t>Board</a:t>
            </a:r>
            <a:r>
              <a:rPr sz="2400" spc="-45" dirty="0">
                <a:latin typeface="Tahoma"/>
                <a:cs typeface="Tahoma"/>
              </a:rPr>
              <a:t> </a:t>
            </a:r>
            <a:r>
              <a:rPr sz="2400" dirty="0">
                <a:latin typeface="Tahoma"/>
                <a:cs typeface="Tahoma"/>
              </a:rPr>
              <a:t>is</a:t>
            </a:r>
            <a:r>
              <a:rPr sz="2400" spc="-30" dirty="0">
                <a:latin typeface="Tahoma"/>
                <a:cs typeface="Tahoma"/>
              </a:rPr>
              <a:t> </a:t>
            </a:r>
            <a:r>
              <a:rPr sz="2400" dirty="0">
                <a:latin typeface="Tahoma"/>
                <a:cs typeface="Tahoma"/>
              </a:rPr>
              <a:t>supported</a:t>
            </a:r>
            <a:r>
              <a:rPr sz="2400" spc="-55" dirty="0">
                <a:latin typeface="Tahoma"/>
                <a:cs typeface="Tahoma"/>
              </a:rPr>
              <a:t> </a:t>
            </a:r>
            <a:r>
              <a:rPr sz="2400" dirty="0">
                <a:latin typeface="Tahoma"/>
                <a:cs typeface="Tahoma"/>
              </a:rPr>
              <a:t>by</a:t>
            </a:r>
            <a:r>
              <a:rPr sz="2400" spc="-45" dirty="0">
                <a:latin typeface="Tahoma"/>
                <a:cs typeface="Tahoma"/>
              </a:rPr>
              <a:t> </a:t>
            </a:r>
            <a:r>
              <a:rPr sz="2400" dirty="0">
                <a:latin typeface="Tahoma"/>
                <a:cs typeface="Tahoma"/>
              </a:rPr>
              <a:t>staff</a:t>
            </a:r>
            <a:r>
              <a:rPr sz="2400" spc="-35" dirty="0">
                <a:latin typeface="Tahoma"/>
                <a:cs typeface="Tahoma"/>
              </a:rPr>
              <a:t> </a:t>
            </a:r>
            <a:r>
              <a:rPr sz="2400" spc="-25" dirty="0">
                <a:latin typeface="Tahoma"/>
                <a:cs typeface="Tahoma"/>
              </a:rPr>
              <a:t>and </a:t>
            </a:r>
            <a:r>
              <a:rPr sz="2400" dirty="0">
                <a:latin typeface="Tahoma"/>
                <a:cs typeface="Tahoma"/>
              </a:rPr>
              <a:t>advisory</a:t>
            </a:r>
            <a:r>
              <a:rPr sz="2400" spc="-55" dirty="0">
                <a:latin typeface="Tahoma"/>
                <a:cs typeface="Tahoma"/>
              </a:rPr>
              <a:t> </a:t>
            </a:r>
            <a:r>
              <a:rPr sz="2400" spc="-10" dirty="0">
                <a:latin typeface="Tahoma"/>
                <a:cs typeface="Tahoma"/>
              </a:rPr>
              <a:t>committees</a:t>
            </a:r>
            <a:endParaRPr sz="2400" dirty="0">
              <a:latin typeface="Tahoma"/>
              <a:cs typeface="Tahoma"/>
            </a:endParaRPr>
          </a:p>
          <a:p>
            <a:pPr>
              <a:lnSpc>
                <a:spcPct val="100000"/>
              </a:lnSpc>
              <a:spcBef>
                <a:spcPts val="375"/>
              </a:spcBef>
              <a:buClr>
                <a:srgbClr val="636466"/>
              </a:buClr>
              <a:buFont typeface="Wingdings"/>
              <a:buChar char=""/>
            </a:pPr>
            <a:endParaRPr sz="2400" dirty="0">
              <a:latin typeface="Tahoma"/>
              <a:cs typeface="Tahoma"/>
            </a:endParaRPr>
          </a:p>
          <a:p>
            <a:pPr marL="12700">
              <a:lnSpc>
                <a:spcPct val="100000"/>
              </a:lnSpc>
              <a:spcBef>
                <a:spcPts val="5"/>
              </a:spcBef>
            </a:pPr>
            <a:r>
              <a:rPr sz="2400" b="1" dirty="0">
                <a:latin typeface="Tahoma"/>
                <a:cs typeface="Tahoma"/>
              </a:rPr>
              <a:t>Role</a:t>
            </a:r>
            <a:r>
              <a:rPr sz="2400" b="1" spc="-45" dirty="0">
                <a:latin typeface="Tahoma"/>
                <a:cs typeface="Tahoma"/>
              </a:rPr>
              <a:t> </a:t>
            </a:r>
            <a:r>
              <a:rPr sz="2400" b="1" dirty="0">
                <a:latin typeface="Tahoma"/>
                <a:cs typeface="Tahoma"/>
              </a:rPr>
              <a:t>of</a:t>
            </a:r>
            <a:r>
              <a:rPr sz="2400" b="1" spc="-40" dirty="0">
                <a:latin typeface="Tahoma"/>
                <a:cs typeface="Tahoma"/>
              </a:rPr>
              <a:t> </a:t>
            </a:r>
            <a:r>
              <a:rPr sz="2400" b="1" dirty="0">
                <a:latin typeface="Tahoma"/>
                <a:cs typeface="Tahoma"/>
              </a:rPr>
              <a:t>the</a:t>
            </a:r>
            <a:r>
              <a:rPr sz="2400" b="1" spc="-55" dirty="0">
                <a:latin typeface="Tahoma"/>
                <a:cs typeface="Tahoma"/>
              </a:rPr>
              <a:t> </a:t>
            </a:r>
            <a:r>
              <a:rPr sz="2400" b="1" dirty="0">
                <a:latin typeface="Tahoma"/>
                <a:cs typeface="Tahoma"/>
              </a:rPr>
              <a:t>TPA</a:t>
            </a:r>
            <a:r>
              <a:rPr sz="2400" b="1" spc="-40" dirty="0">
                <a:latin typeface="Tahoma"/>
                <a:cs typeface="Tahoma"/>
              </a:rPr>
              <a:t> </a:t>
            </a:r>
            <a:r>
              <a:rPr sz="2400" b="1" dirty="0">
                <a:latin typeface="Tahoma"/>
                <a:cs typeface="Tahoma"/>
              </a:rPr>
              <a:t>Governing</a:t>
            </a:r>
            <a:r>
              <a:rPr sz="2400" b="1" spc="-45" dirty="0">
                <a:latin typeface="Tahoma"/>
                <a:cs typeface="Tahoma"/>
              </a:rPr>
              <a:t> </a:t>
            </a:r>
            <a:r>
              <a:rPr sz="2400" b="1" spc="-10" dirty="0">
                <a:latin typeface="Tahoma"/>
                <a:cs typeface="Tahoma"/>
              </a:rPr>
              <a:t>Board</a:t>
            </a:r>
            <a:endParaRPr sz="2400" dirty="0">
              <a:latin typeface="Tahoma"/>
              <a:cs typeface="Tahoma"/>
            </a:endParaRPr>
          </a:p>
          <a:p>
            <a:pPr marL="469900" marR="1075055" indent="-457200">
              <a:lnSpc>
                <a:spcPts val="2590"/>
              </a:lnSpc>
              <a:spcBef>
                <a:spcPts val="1035"/>
              </a:spcBef>
              <a:buFont typeface="Wingdings"/>
              <a:buChar char=""/>
              <a:tabLst>
                <a:tab pos="469900" algn="l"/>
              </a:tabLst>
            </a:pPr>
            <a:r>
              <a:rPr sz="2400" dirty="0">
                <a:latin typeface="Tahoma"/>
                <a:cs typeface="Tahoma"/>
              </a:rPr>
              <a:t>Sets</a:t>
            </a:r>
            <a:r>
              <a:rPr sz="2400" spc="-30" dirty="0">
                <a:latin typeface="Tahoma"/>
                <a:cs typeface="Tahoma"/>
              </a:rPr>
              <a:t> </a:t>
            </a:r>
            <a:r>
              <a:rPr sz="2400" dirty="0">
                <a:latin typeface="Tahoma"/>
                <a:cs typeface="Tahoma"/>
              </a:rPr>
              <a:t>the</a:t>
            </a:r>
            <a:r>
              <a:rPr sz="2400" spc="-45" dirty="0">
                <a:latin typeface="Tahoma"/>
                <a:cs typeface="Tahoma"/>
              </a:rPr>
              <a:t> </a:t>
            </a:r>
            <a:r>
              <a:rPr sz="2400" dirty="0">
                <a:latin typeface="Tahoma"/>
                <a:cs typeface="Tahoma"/>
              </a:rPr>
              <a:t>“big</a:t>
            </a:r>
            <a:r>
              <a:rPr sz="2400" spc="-50" dirty="0">
                <a:latin typeface="Tahoma"/>
                <a:cs typeface="Tahoma"/>
              </a:rPr>
              <a:t> </a:t>
            </a:r>
            <a:r>
              <a:rPr sz="2400" dirty="0">
                <a:latin typeface="Tahoma"/>
                <a:cs typeface="Tahoma"/>
              </a:rPr>
              <a:t>picture”</a:t>
            </a:r>
            <a:r>
              <a:rPr sz="2400" spc="-50" dirty="0">
                <a:latin typeface="Tahoma"/>
                <a:cs typeface="Tahoma"/>
              </a:rPr>
              <a:t> </a:t>
            </a:r>
            <a:r>
              <a:rPr sz="2400" dirty="0">
                <a:latin typeface="Tahoma"/>
                <a:cs typeface="Tahoma"/>
              </a:rPr>
              <a:t>framework</a:t>
            </a:r>
            <a:r>
              <a:rPr sz="2400" spc="-40" dirty="0">
                <a:latin typeface="Tahoma"/>
                <a:cs typeface="Tahoma"/>
              </a:rPr>
              <a:t> </a:t>
            </a:r>
            <a:r>
              <a:rPr sz="2400" spc="-25" dirty="0">
                <a:latin typeface="Tahoma"/>
                <a:cs typeface="Tahoma"/>
              </a:rPr>
              <a:t>for </a:t>
            </a:r>
            <a:r>
              <a:rPr sz="2400" dirty="0">
                <a:latin typeface="Tahoma"/>
                <a:cs typeface="Tahoma"/>
              </a:rPr>
              <a:t>transportation</a:t>
            </a:r>
            <a:r>
              <a:rPr sz="2400" spc="-140" dirty="0">
                <a:latin typeface="Tahoma"/>
                <a:cs typeface="Tahoma"/>
              </a:rPr>
              <a:t> </a:t>
            </a:r>
            <a:r>
              <a:rPr sz="2400" spc="-10" dirty="0">
                <a:latin typeface="Tahoma"/>
                <a:cs typeface="Tahoma"/>
              </a:rPr>
              <a:t>decisions</a:t>
            </a:r>
            <a:endParaRPr sz="2400" dirty="0">
              <a:latin typeface="Tahoma"/>
              <a:cs typeface="Tahoma"/>
            </a:endParaRPr>
          </a:p>
          <a:p>
            <a:pPr marL="469265" indent="-456565">
              <a:lnSpc>
                <a:spcPct val="100000"/>
              </a:lnSpc>
              <a:spcBef>
                <a:spcPts val="670"/>
              </a:spcBef>
              <a:buFont typeface="Wingdings"/>
              <a:buChar char=""/>
              <a:tabLst>
                <a:tab pos="469265" algn="l"/>
              </a:tabLst>
            </a:pPr>
            <a:r>
              <a:rPr sz="2400" dirty="0">
                <a:latin typeface="Tahoma"/>
                <a:cs typeface="Tahoma"/>
              </a:rPr>
              <a:t>Make</a:t>
            </a:r>
            <a:r>
              <a:rPr sz="2400" spc="-40" dirty="0">
                <a:latin typeface="Tahoma"/>
                <a:cs typeface="Tahoma"/>
              </a:rPr>
              <a:t> </a:t>
            </a:r>
            <a:r>
              <a:rPr sz="2400" dirty="0">
                <a:latin typeface="Tahoma"/>
                <a:cs typeface="Tahoma"/>
              </a:rPr>
              <a:t>planning</a:t>
            </a:r>
            <a:r>
              <a:rPr sz="2400" spc="-65" dirty="0">
                <a:latin typeface="Tahoma"/>
                <a:cs typeface="Tahoma"/>
              </a:rPr>
              <a:t> </a:t>
            </a:r>
            <a:r>
              <a:rPr sz="2400" dirty="0">
                <a:latin typeface="Tahoma"/>
                <a:cs typeface="Tahoma"/>
              </a:rPr>
              <a:t>and</a:t>
            </a:r>
            <a:r>
              <a:rPr sz="2400" spc="-40" dirty="0">
                <a:latin typeface="Tahoma"/>
                <a:cs typeface="Tahoma"/>
              </a:rPr>
              <a:t> </a:t>
            </a:r>
            <a:r>
              <a:rPr sz="2400" dirty="0">
                <a:latin typeface="Tahoma"/>
                <a:cs typeface="Tahoma"/>
              </a:rPr>
              <a:t>programming</a:t>
            </a:r>
            <a:r>
              <a:rPr sz="2400" spc="-80" dirty="0">
                <a:latin typeface="Tahoma"/>
                <a:cs typeface="Tahoma"/>
              </a:rPr>
              <a:t> </a:t>
            </a:r>
            <a:r>
              <a:rPr sz="2400" spc="-10" dirty="0">
                <a:latin typeface="Tahoma"/>
                <a:cs typeface="Tahoma"/>
              </a:rPr>
              <a:t>decisions</a:t>
            </a:r>
            <a:endParaRPr sz="2400" dirty="0">
              <a:latin typeface="Tahoma"/>
              <a:cs typeface="Tahoma"/>
            </a:endParaRPr>
          </a:p>
          <a:p>
            <a:pPr marL="469265" indent="-456565">
              <a:lnSpc>
                <a:spcPct val="100000"/>
              </a:lnSpc>
              <a:spcBef>
                <a:spcPts val="720"/>
              </a:spcBef>
              <a:buFont typeface="Wingdings"/>
              <a:buChar char=""/>
              <a:tabLst>
                <a:tab pos="469265" algn="l"/>
              </a:tabLst>
            </a:pPr>
            <a:r>
              <a:rPr sz="2400" dirty="0">
                <a:latin typeface="Tahoma"/>
                <a:cs typeface="Tahoma"/>
              </a:rPr>
              <a:t>Direct</a:t>
            </a:r>
            <a:r>
              <a:rPr sz="2400" spc="-45" dirty="0">
                <a:latin typeface="Tahoma"/>
                <a:cs typeface="Tahoma"/>
              </a:rPr>
              <a:t> </a:t>
            </a:r>
            <a:r>
              <a:rPr sz="2400" dirty="0">
                <a:latin typeface="Tahoma"/>
                <a:cs typeface="Tahoma"/>
              </a:rPr>
              <a:t>authority</a:t>
            </a:r>
            <a:r>
              <a:rPr sz="2400" spc="-55" dirty="0">
                <a:latin typeface="Tahoma"/>
                <a:cs typeface="Tahoma"/>
              </a:rPr>
              <a:t> </a:t>
            </a:r>
            <a:r>
              <a:rPr sz="2400" dirty="0">
                <a:latin typeface="Tahoma"/>
                <a:cs typeface="Tahoma"/>
              </a:rPr>
              <a:t>for</a:t>
            </a:r>
            <a:r>
              <a:rPr sz="2400" spc="-60" dirty="0">
                <a:latin typeface="Tahoma"/>
                <a:cs typeface="Tahoma"/>
              </a:rPr>
              <a:t> </a:t>
            </a:r>
            <a:r>
              <a:rPr sz="2400" dirty="0">
                <a:latin typeface="Tahoma"/>
                <a:cs typeface="Tahoma"/>
              </a:rPr>
              <a:t>TP</a:t>
            </a:r>
            <a:r>
              <a:rPr lang="en-US" sz="2400" dirty="0">
                <a:latin typeface="Tahoma"/>
                <a:cs typeface="Tahoma"/>
              </a:rPr>
              <a:t>O</a:t>
            </a:r>
            <a:r>
              <a:rPr sz="2400" spc="-35" dirty="0">
                <a:latin typeface="Tahoma"/>
                <a:cs typeface="Tahoma"/>
              </a:rPr>
              <a:t> </a:t>
            </a:r>
            <a:r>
              <a:rPr sz="2400" dirty="0">
                <a:latin typeface="Tahoma"/>
                <a:cs typeface="Tahoma"/>
              </a:rPr>
              <a:t>plans</a:t>
            </a:r>
            <a:r>
              <a:rPr sz="2400" spc="-50" dirty="0">
                <a:latin typeface="Tahoma"/>
                <a:cs typeface="Tahoma"/>
              </a:rPr>
              <a:t> </a:t>
            </a:r>
            <a:r>
              <a:rPr sz="2400" dirty="0">
                <a:latin typeface="Tahoma"/>
                <a:cs typeface="Tahoma"/>
              </a:rPr>
              <a:t>and</a:t>
            </a:r>
            <a:r>
              <a:rPr sz="2400" spc="-50" dirty="0">
                <a:latin typeface="Tahoma"/>
                <a:cs typeface="Tahoma"/>
              </a:rPr>
              <a:t> </a:t>
            </a:r>
            <a:r>
              <a:rPr sz="2400" spc="-10" dirty="0">
                <a:latin typeface="Tahoma"/>
                <a:cs typeface="Tahoma"/>
              </a:rPr>
              <a:t>programs</a:t>
            </a:r>
            <a:endParaRPr sz="2400" dirty="0">
              <a:latin typeface="Tahoma"/>
              <a:cs typeface="Tahoma"/>
            </a:endParaRPr>
          </a:p>
        </p:txBody>
      </p:sp>
      <p:sp>
        <p:nvSpPr>
          <p:cNvPr id="3" name="object 3"/>
          <p:cNvSpPr txBox="1">
            <a:spLocks noGrp="1"/>
          </p:cNvSpPr>
          <p:nvPr>
            <p:ph type="title"/>
          </p:nvPr>
        </p:nvSpPr>
        <p:spPr>
          <a:xfrm>
            <a:off x="-762000" y="609600"/>
            <a:ext cx="10972800" cy="747628"/>
          </a:xfrm>
          <a:prstGeom prst="rect">
            <a:avLst/>
          </a:prstGeom>
        </p:spPr>
        <p:txBody>
          <a:bodyPr vert="horz" wrap="square" lIns="0" tIns="69838" rIns="0" bIns="0" rtlCol="0">
            <a:spAutoFit/>
          </a:bodyPr>
          <a:lstStyle/>
          <a:p>
            <a:pPr marL="12700">
              <a:lnSpc>
                <a:spcPct val="100000"/>
              </a:lnSpc>
              <a:spcBef>
                <a:spcPts val="100"/>
              </a:spcBef>
            </a:pPr>
            <a:r>
              <a:rPr sz="4400" b="1" dirty="0">
                <a:solidFill>
                  <a:srgbClr val="FFFFFF"/>
                </a:solidFill>
                <a:latin typeface="Tahoma" panose="020B0604030504040204" pitchFamily="34" charset="0"/>
                <a:ea typeface="Tahoma" panose="020B0604030504040204" pitchFamily="34" charset="0"/>
                <a:cs typeface="Tahoma" panose="020B0604030504040204" pitchFamily="34" charset="0"/>
              </a:rPr>
              <a:t>Who</a:t>
            </a:r>
            <a:r>
              <a:rPr sz="4400" b="1" spc="-5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400" b="1" dirty="0">
                <a:solidFill>
                  <a:srgbClr val="FFFFFF"/>
                </a:solidFill>
                <a:latin typeface="Tahoma" panose="020B0604030504040204" pitchFamily="34" charset="0"/>
                <a:ea typeface="Tahoma" panose="020B0604030504040204" pitchFamily="34" charset="0"/>
                <a:cs typeface="Tahoma" panose="020B0604030504040204" pitchFamily="34" charset="0"/>
              </a:rPr>
              <a:t>is</a:t>
            </a:r>
            <a:r>
              <a:rPr sz="4400" b="1" spc="-45"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400" b="1" dirty="0">
                <a:solidFill>
                  <a:srgbClr val="FFFFFF"/>
                </a:solidFill>
                <a:latin typeface="Tahoma" panose="020B0604030504040204" pitchFamily="34" charset="0"/>
                <a:ea typeface="Tahoma" panose="020B0604030504040204" pitchFamily="34" charset="0"/>
                <a:cs typeface="Tahoma" panose="020B0604030504040204" pitchFamily="34" charset="0"/>
              </a:rPr>
              <a:t>the</a:t>
            </a:r>
            <a:r>
              <a:rPr sz="4400" b="1" spc="-35"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400" b="1" spc="-35" dirty="0">
                <a:solidFill>
                  <a:srgbClr val="FFFFFF"/>
                </a:solidFill>
                <a:latin typeface="Tahoma" panose="020B0604030504040204" pitchFamily="34" charset="0"/>
                <a:ea typeface="Tahoma" panose="020B0604030504040204" pitchFamily="34" charset="0"/>
                <a:cs typeface="Tahoma" panose="020B0604030504040204" pitchFamily="34" charset="0"/>
              </a:rPr>
              <a:t>Space Coast TPO</a:t>
            </a:r>
            <a:r>
              <a:rPr sz="4400" b="1" spc="-20" dirty="0">
                <a:solidFill>
                  <a:srgbClr val="FFFFFF"/>
                </a:solidFill>
                <a:latin typeface="Tahoma" panose="020B0604030504040204" pitchFamily="34" charset="0"/>
                <a:ea typeface="Tahoma" panose="020B0604030504040204" pitchFamily="34" charset="0"/>
                <a:cs typeface="Tahoma" panose="020B0604030504040204" pitchFamily="34" charset="0"/>
              </a:rPr>
              <a:t>?</a:t>
            </a:r>
            <a:endParaRPr sz="4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EA9C5EA-70F7-8D5C-8166-597804308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7800" y="322610"/>
            <a:ext cx="2925784" cy="65353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1C7BB85-F04E-404F-B9D9-ABD659A32CBA}"/>
              </a:ext>
            </a:extLst>
          </p:cNvPr>
          <p:cNvGrpSpPr/>
          <p:nvPr/>
        </p:nvGrpSpPr>
        <p:grpSpPr>
          <a:xfrm>
            <a:off x="485227" y="0"/>
            <a:ext cx="11221545" cy="6858000"/>
            <a:chOff x="0" y="0"/>
            <a:chExt cx="11221545" cy="6858000"/>
          </a:xfrm>
        </p:grpSpPr>
        <p:pic>
          <p:nvPicPr>
            <p:cNvPr id="3" name="Picture 2">
              <a:extLst>
                <a:ext uri="{FF2B5EF4-FFF2-40B4-BE49-F238E27FC236}">
                  <a16:creationId xmlns:a16="http://schemas.microsoft.com/office/drawing/2014/main" id="{39D00913-DFEC-4079-86AA-772ADAFE2C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300213" cy="6857999"/>
            </a:xfrm>
            <a:prstGeom prst="rect">
              <a:avLst/>
            </a:prstGeom>
          </p:spPr>
        </p:pic>
        <p:pic>
          <p:nvPicPr>
            <p:cNvPr id="5" name="Picture 4">
              <a:extLst>
                <a:ext uri="{FF2B5EF4-FFF2-40B4-BE49-F238E27FC236}">
                  <a16:creationId xmlns:a16="http://schemas.microsoft.com/office/drawing/2014/main" id="{325858D4-D873-43CE-8E3D-374E947B0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146" y="0"/>
              <a:ext cx="5300399" cy="6858000"/>
            </a:xfrm>
            <a:prstGeom prst="rect">
              <a:avLst/>
            </a:prstGeom>
          </p:spPr>
        </p:pic>
      </p:grpSp>
      <p:sp>
        <p:nvSpPr>
          <p:cNvPr id="2" name="Rectangle 1">
            <a:extLst>
              <a:ext uri="{FF2B5EF4-FFF2-40B4-BE49-F238E27FC236}">
                <a16:creationId xmlns:a16="http://schemas.microsoft.com/office/drawing/2014/main" id="{48C59F42-F0B4-307D-136B-0CF00FBF53C3}"/>
              </a:ext>
            </a:extLst>
          </p:cNvPr>
          <p:cNvSpPr/>
          <p:nvPr/>
        </p:nvSpPr>
        <p:spPr>
          <a:xfrm>
            <a:off x="1447800" y="228600"/>
            <a:ext cx="685800"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98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ctrTitle"/>
          </p:nvPr>
        </p:nvSpPr>
        <p:spPr>
          <a:xfrm>
            <a:off x="1981200" y="1828801"/>
            <a:ext cx="7848600" cy="1470025"/>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Space Coast TPO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Member Role</a:t>
            </a:r>
          </a:p>
        </p:txBody>
      </p:sp>
      <p:sp>
        <p:nvSpPr>
          <p:cNvPr id="441347" name="Rectangle 3"/>
          <p:cNvSpPr>
            <a:spLocks noGrp="1" noChangeArrowheads="1"/>
          </p:cNvSpPr>
          <p:nvPr>
            <p:ph type="subTitle" idx="1"/>
          </p:nvPr>
        </p:nvSpPr>
        <p:spPr>
          <a:xfrm>
            <a:off x="3543300" y="2895600"/>
            <a:ext cx="5105400" cy="1066800"/>
          </a:xfrm>
        </p:spPr>
        <p:txBody>
          <a:bodyPr/>
          <a:lstStyle/>
          <a:p>
            <a:endParaRPr lang="en-US" dirty="0"/>
          </a:p>
          <a:p>
            <a:endParaRPr lang="en-US" dirty="0"/>
          </a:p>
        </p:txBody>
      </p:sp>
      <p:pic>
        <p:nvPicPr>
          <p:cNvPr id="5" name="Picture 4">
            <a:extLst>
              <a:ext uri="{FF2B5EF4-FFF2-40B4-BE49-F238E27FC236}">
                <a16:creationId xmlns:a16="http://schemas.microsoft.com/office/drawing/2014/main" id="{9F03FAF4-E252-4E62-994C-FFE084FBE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801" y="3149701"/>
            <a:ext cx="1625397" cy="1625397"/>
          </a:xfrm>
          <a:prstGeom prst="rect">
            <a:avLst/>
          </a:prstGeom>
        </p:spPr>
      </p:pic>
    </p:spTree>
    <p:extLst>
      <p:ext uri="{BB962C8B-B14F-4D97-AF65-F5344CB8AC3E}">
        <p14:creationId xmlns:p14="http://schemas.microsoft.com/office/powerpoint/2010/main" val="280703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C781775-2571-4829-BEF3-AF69B517E1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981200"/>
            <a:ext cx="4572000" cy="4572000"/>
          </a:xfrm>
        </p:spPr>
      </p:pic>
      <p:pic>
        <p:nvPicPr>
          <p:cNvPr id="3" name="Picture 2">
            <a:extLst>
              <a:ext uri="{FF2B5EF4-FFF2-40B4-BE49-F238E27FC236}">
                <a16:creationId xmlns:a16="http://schemas.microsoft.com/office/drawing/2014/main" id="{2A4BF4B7-9B2A-4056-A86E-4A7754E5042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29550" y="3314700"/>
            <a:ext cx="1409700" cy="140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9A6356-F066-42E9-8953-E45271027BDF}"/>
              </a:ext>
            </a:extLst>
          </p:cNvPr>
          <p:cNvSpPr/>
          <p:nvPr/>
        </p:nvSpPr>
        <p:spPr>
          <a:xfrm>
            <a:off x="6553200" y="4724400"/>
            <a:ext cx="3962400" cy="1384995"/>
          </a:xfrm>
          <a:prstGeom prst="rect">
            <a:avLst/>
          </a:prstGeom>
        </p:spPr>
        <p:txBody>
          <a:bodyPr wrap="square">
            <a:spAutoFit/>
          </a:bodyPr>
          <a:lstStyle/>
          <a:p>
            <a:pPr marL="493776" indent="-457200" algn="ctr"/>
            <a:r>
              <a:rPr lang="en-US" sz="2000" b="1" dirty="0">
                <a:latin typeface="Tahoma" panose="020B0604030504040204" pitchFamily="34" charset="0"/>
                <a:ea typeface="Tahoma" panose="020B0604030504040204" pitchFamily="34" charset="0"/>
                <a:cs typeface="Tahoma" panose="020B0604030504040204" pitchFamily="34" charset="0"/>
              </a:rPr>
              <a:t>*Sunshine Law applies to </a:t>
            </a:r>
          </a:p>
          <a:p>
            <a:pPr marL="493776" indent="-457200" algn="ctr"/>
            <a:r>
              <a:rPr lang="en-US" sz="2400" b="1" u="sng" dirty="0">
                <a:latin typeface="Tahoma" panose="020B0604030504040204" pitchFamily="34" charset="0"/>
                <a:ea typeface="Tahoma" panose="020B0604030504040204" pitchFamily="34" charset="0"/>
                <a:cs typeface="Tahoma" panose="020B0604030504040204" pitchFamily="34" charset="0"/>
              </a:rPr>
              <a:t>ALL </a:t>
            </a:r>
          </a:p>
          <a:p>
            <a:pPr marL="493776" indent="-457200" algn="ctr"/>
            <a:r>
              <a:rPr lang="en-US" sz="2000" b="1" dirty="0">
                <a:latin typeface="Tahoma" panose="020B0604030504040204" pitchFamily="34" charset="0"/>
                <a:ea typeface="Tahoma" panose="020B0604030504040204" pitchFamily="34" charset="0"/>
                <a:cs typeface="Tahoma" panose="020B0604030504040204" pitchFamily="34" charset="0"/>
              </a:rPr>
              <a:t>SCTPO Governing Board and Committee Members</a:t>
            </a:r>
          </a:p>
        </p:txBody>
      </p:sp>
      <p:sp>
        <p:nvSpPr>
          <p:cNvPr id="4" name="Title 3">
            <a:extLst>
              <a:ext uri="{FF2B5EF4-FFF2-40B4-BE49-F238E27FC236}">
                <a16:creationId xmlns:a16="http://schemas.microsoft.com/office/drawing/2014/main" id="{A2D7868F-6835-473A-BA2D-4D6BA7C1FC24}"/>
              </a:ext>
            </a:extLst>
          </p:cNvPr>
          <p:cNvSpPr>
            <a:spLocks noGrp="1"/>
          </p:cNvSpPr>
          <p:nvPr>
            <p:ph type="title"/>
          </p:nvPr>
        </p:nvSpPr>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Who informs our process?</a:t>
            </a:r>
          </a:p>
        </p:txBody>
      </p:sp>
    </p:spTree>
    <p:extLst>
      <p:ext uri="{BB962C8B-B14F-4D97-AF65-F5344CB8AC3E}">
        <p14:creationId xmlns:p14="http://schemas.microsoft.com/office/powerpoint/2010/main" val="31578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2667000"/>
            <a:ext cx="11201400" cy="1857560"/>
          </a:xfrm>
          <a:prstGeom prst="rect">
            <a:avLst/>
          </a:prstGeom>
        </p:spPr>
        <p:txBody>
          <a:bodyPr vert="horz" wrap="square" lIns="0" tIns="102235" rIns="0" bIns="0" rtlCol="0">
            <a:spAutoFit/>
          </a:bodyPr>
          <a:lstStyle/>
          <a:p>
            <a:pPr marL="469265" indent="-456565">
              <a:lnSpc>
                <a:spcPct val="100000"/>
              </a:lnSpc>
              <a:spcBef>
                <a:spcPts val="805"/>
              </a:spcBef>
              <a:buClr>
                <a:srgbClr val="636466"/>
              </a:buClr>
              <a:buFont typeface="Wingdings"/>
              <a:buChar char=""/>
              <a:tabLst>
                <a:tab pos="469265" algn="l"/>
              </a:tabLst>
            </a:pPr>
            <a:r>
              <a:rPr sz="2400" dirty="0">
                <a:latin typeface="Tahoma"/>
                <a:cs typeface="Tahoma"/>
              </a:rPr>
              <a:t>Facilitates</a:t>
            </a:r>
            <a:r>
              <a:rPr sz="2400" spc="-50" dirty="0">
                <a:latin typeface="Tahoma"/>
                <a:cs typeface="Tahoma"/>
              </a:rPr>
              <a:t> </a:t>
            </a:r>
            <a:r>
              <a:rPr sz="2400" dirty="0">
                <a:latin typeface="Tahoma"/>
                <a:cs typeface="Tahoma"/>
              </a:rPr>
              <a:t>efficient</a:t>
            </a:r>
            <a:r>
              <a:rPr sz="2400" spc="-70" dirty="0">
                <a:latin typeface="Tahoma"/>
                <a:cs typeface="Tahoma"/>
              </a:rPr>
              <a:t> </a:t>
            </a:r>
            <a:r>
              <a:rPr sz="2400" dirty="0">
                <a:latin typeface="Tahoma"/>
                <a:cs typeface="Tahoma"/>
              </a:rPr>
              <a:t>conduct</a:t>
            </a:r>
            <a:r>
              <a:rPr sz="2400" spc="-75" dirty="0">
                <a:latin typeface="Tahoma"/>
                <a:cs typeface="Tahoma"/>
              </a:rPr>
              <a:t> </a:t>
            </a:r>
            <a:r>
              <a:rPr sz="2400" dirty="0">
                <a:latin typeface="Tahoma"/>
                <a:cs typeface="Tahoma"/>
              </a:rPr>
              <a:t>by</a:t>
            </a:r>
            <a:r>
              <a:rPr sz="2400" spc="-60" dirty="0">
                <a:latin typeface="Tahoma"/>
                <a:cs typeface="Tahoma"/>
              </a:rPr>
              <a:t> </a:t>
            </a:r>
            <a:r>
              <a:rPr sz="2400" dirty="0">
                <a:latin typeface="Tahoma"/>
                <a:cs typeface="Tahoma"/>
              </a:rPr>
              <a:t>the</a:t>
            </a:r>
            <a:r>
              <a:rPr sz="2400" spc="-65" dirty="0">
                <a:latin typeface="Tahoma"/>
                <a:cs typeface="Tahoma"/>
              </a:rPr>
              <a:t> </a:t>
            </a:r>
            <a:r>
              <a:rPr sz="2400" spc="-25" dirty="0">
                <a:latin typeface="Tahoma"/>
                <a:cs typeface="Tahoma"/>
              </a:rPr>
              <a:t>TP</a:t>
            </a:r>
            <a:r>
              <a:rPr lang="en-US" sz="2400" spc="-25" dirty="0">
                <a:latin typeface="Tahoma"/>
                <a:cs typeface="Tahoma"/>
              </a:rPr>
              <a:t>O</a:t>
            </a:r>
            <a:endParaRPr sz="2400" dirty="0">
              <a:latin typeface="Tahoma"/>
              <a:cs typeface="Tahoma"/>
            </a:endParaRPr>
          </a:p>
          <a:p>
            <a:pPr marL="469900" marR="184785" indent="-457200">
              <a:lnSpc>
                <a:spcPts val="2590"/>
              </a:lnSpc>
              <a:spcBef>
                <a:spcPts val="1040"/>
              </a:spcBef>
              <a:buFont typeface="Wingdings"/>
              <a:buChar char=""/>
              <a:tabLst>
                <a:tab pos="469900" algn="l"/>
              </a:tabLst>
            </a:pPr>
            <a:r>
              <a:rPr sz="2400" dirty="0">
                <a:latin typeface="Tahoma"/>
                <a:cs typeface="Tahoma"/>
              </a:rPr>
              <a:t>Outlines</a:t>
            </a:r>
            <a:r>
              <a:rPr sz="2400" spc="-50" dirty="0">
                <a:latin typeface="Tahoma"/>
                <a:cs typeface="Tahoma"/>
              </a:rPr>
              <a:t> </a:t>
            </a:r>
            <a:r>
              <a:rPr sz="2400" dirty="0">
                <a:latin typeface="Tahoma"/>
                <a:cs typeface="Tahoma"/>
              </a:rPr>
              <a:t>roles</a:t>
            </a:r>
            <a:r>
              <a:rPr sz="2400" spc="-20" dirty="0">
                <a:latin typeface="Tahoma"/>
                <a:cs typeface="Tahoma"/>
              </a:rPr>
              <a:t> </a:t>
            </a:r>
            <a:r>
              <a:rPr sz="2400" dirty="0">
                <a:latin typeface="Tahoma"/>
                <a:cs typeface="Tahoma"/>
              </a:rPr>
              <a:t>and</a:t>
            </a:r>
            <a:r>
              <a:rPr sz="2400" spc="-40" dirty="0">
                <a:latin typeface="Tahoma"/>
                <a:cs typeface="Tahoma"/>
              </a:rPr>
              <a:t> </a:t>
            </a:r>
            <a:r>
              <a:rPr sz="2400" dirty="0">
                <a:latin typeface="Tahoma"/>
                <a:cs typeface="Tahoma"/>
              </a:rPr>
              <a:t>functions</a:t>
            </a:r>
            <a:r>
              <a:rPr sz="2400" spc="-45" dirty="0">
                <a:latin typeface="Tahoma"/>
                <a:cs typeface="Tahoma"/>
              </a:rPr>
              <a:t> </a:t>
            </a:r>
            <a:r>
              <a:rPr sz="2400" dirty="0">
                <a:latin typeface="Tahoma"/>
                <a:cs typeface="Tahoma"/>
              </a:rPr>
              <a:t>of</a:t>
            </a:r>
            <a:r>
              <a:rPr sz="2400" spc="-40" dirty="0">
                <a:latin typeface="Tahoma"/>
                <a:cs typeface="Tahoma"/>
              </a:rPr>
              <a:t> </a:t>
            </a:r>
            <a:r>
              <a:rPr sz="2400" dirty="0">
                <a:latin typeface="Tahoma"/>
                <a:cs typeface="Tahoma"/>
              </a:rPr>
              <a:t>the</a:t>
            </a:r>
            <a:r>
              <a:rPr sz="2400" spc="-30" dirty="0">
                <a:latin typeface="Tahoma"/>
                <a:cs typeface="Tahoma"/>
              </a:rPr>
              <a:t> </a:t>
            </a:r>
            <a:r>
              <a:rPr sz="2400" spc="-10" dirty="0">
                <a:latin typeface="Tahoma"/>
                <a:cs typeface="Tahoma"/>
              </a:rPr>
              <a:t>Governing </a:t>
            </a:r>
            <a:r>
              <a:rPr sz="2400" dirty="0">
                <a:latin typeface="Tahoma"/>
                <a:cs typeface="Tahoma"/>
              </a:rPr>
              <a:t>Board</a:t>
            </a:r>
            <a:r>
              <a:rPr sz="2400" spc="-40" dirty="0">
                <a:latin typeface="Tahoma"/>
                <a:cs typeface="Tahoma"/>
              </a:rPr>
              <a:t> </a:t>
            </a:r>
            <a:r>
              <a:rPr sz="2400" dirty="0">
                <a:latin typeface="Tahoma"/>
                <a:cs typeface="Tahoma"/>
              </a:rPr>
              <a:t>and</a:t>
            </a:r>
            <a:r>
              <a:rPr sz="2400" spc="-30" dirty="0">
                <a:latin typeface="Tahoma"/>
                <a:cs typeface="Tahoma"/>
              </a:rPr>
              <a:t> </a:t>
            </a:r>
            <a:r>
              <a:rPr sz="2400" dirty="0">
                <a:latin typeface="Tahoma"/>
                <a:cs typeface="Tahoma"/>
              </a:rPr>
              <a:t>advisory</a:t>
            </a:r>
            <a:r>
              <a:rPr sz="2400" spc="-40" dirty="0">
                <a:latin typeface="Tahoma"/>
                <a:cs typeface="Tahoma"/>
              </a:rPr>
              <a:t> </a:t>
            </a:r>
            <a:r>
              <a:rPr sz="2400" spc="-10" dirty="0">
                <a:latin typeface="Tahoma"/>
                <a:cs typeface="Tahoma"/>
              </a:rPr>
              <a:t>committees</a:t>
            </a:r>
            <a:endParaRPr sz="2400" dirty="0">
              <a:latin typeface="Tahoma"/>
              <a:cs typeface="Tahoma"/>
            </a:endParaRPr>
          </a:p>
          <a:p>
            <a:pPr marL="469900" marR="441325" indent="-457200">
              <a:lnSpc>
                <a:spcPts val="2590"/>
              </a:lnSpc>
              <a:spcBef>
                <a:spcPts val="1010"/>
              </a:spcBef>
              <a:buFont typeface="Wingdings"/>
              <a:buChar char=""/>
              <a:tabLst>
                <a:tab pos="469900" algn="l"/>
              </a:tabLst>
            </a:pPr>
            <a:r>
              <a:rPr sz="2400" dirty="0">
                <a:latin typeface="Tahoma"/>
                <a:cs typeface="Tahoma"/>
              </a:rPr>
              <a:t>Meeting</a:t>
            </a:r>
            <a:r>
              <a:rPr sz="2400" spc="-70" dirty="0">
                <a:latin typeface="Tahoma"/>
                <a:cs typeface="Tahoma"/>
              </a:rPr>
              <a:t> </a:t>
            </a:r>
            <a:r>
              <a:rPr sz="2400" dirty="0">
                <a:latin typeface="Tahoma"/>
                <a:cs typeface="Tahoma"/>
              </a:rPr>
              <a:t>guidelines,</a:t>
            </a:r>
            <a:r>
              <a:rPr sz="2400" spc="-65" dirty="0">
                <a:latin typeface="Tahoma"/>
                <a:cs typeface="Tahoma"/>
              </a:rPr>
              <a:t> </a:t>
            </a:r>
            <a:r>
              <a:rPr sz="2400" dirty="0">
                <a:latin typeface="Tahoma"/>
                <a:cs typeface="Tahoma"/>
              </a:rPr>
              <a:t>emergency</a:t>
            </a:r>
            <a:r>
              <a:rPr sz="2400" spc="-55" dirty="0">
                <a:latin typeface="Tahoma"/>
                <a:cs typeface="Tahoma"/>
              </a:rPr>
              <a:t> </a:t>
            </a:r>
            <a:r>
              <a:rPr sz="2400" dirty="0">
                <a:latin typeface="Tahoma"/>
                <a:cs typeface="Tahoma"/>
              </a:rPr>
              <a:t>powers</a:t>
            </a:r>
            <a:r>
              <a:rPr sz="2400" spc="-55" dirty="0">
                <a:latin typeface="Tahoma"/>
                <a:cs typeface="Tahoma"/>
              </a:rPr>
              <a:t> </a:t>
            </a:r>
            <a:r>
              <a:rPr sz="2400" spc="-25" dirty="0">
                <a:latin typeface="Tahoma"/>
                <a:cs typeface="Tahoma"/>
              </a:rPr>
              <a:t>and </a:t>
            </a:r>
            <a:r>
              <a:rPr sz="2400" dirty="0">
                <a:latin typeface="Tahoma"/>
                <a:cs typeface="Tahoma"/>
              </a:rPr>
              <a:t>TP</a:t>
            </a:r>
            <a:r>
              <a:rPr lang="en-US" sz="2400" dirty="0">
                <a:latin typeface="Tahoma"/>
                <a:cs typeface="Tahoma"/>
              </a:rPr>
              <a:t>O</a:t>
            </a:r>
            <a:r>
              <a:rPr sz="2400" spc="-75" dirty="0">
                <a:latin typeface="Tahoma"/>
                <a:cs typeface="Tahoma"/>
              </a:rPr>
              <a:t> </a:t>
            </a:r>
            <a:r>
              <a:rPr sz="2400" spc="-10" dirty="0">
                <a:latin typeface="Tahoma"/>
                <a:cs typeface="Tahoma"/>
              </a:rPr>
              <a:t>authority</a:t>
            </a:r>
            <a:endParaRPr sz="2400" dirty="0">
              <a:latin typeface="Tahoma"/>
              <a:cs typeface="Tahoma"/>
            </a:endParaRPr>
          </a:p>
          <a:p>
            <a:pPr marL="12700" marR="5080">
              <a:lnSpc>
                <a:spcPts val="2590"/>
              </a:lnSpc>
              <a:spcBef>
                <a:spcPts val="1000"/>
              </a:spcBef>
              <a:tabLst>
                <a:tab pos="469900" algn="l"/>
              </a:tabLst>
            </a:pPr>
            <a:endParaRPr sz="2400" dirty="0">
              <a:latin typeface="Tahoma"/>
              <a:cs typeface="Tahoma"/>
            </a:endParaRPr>
          </a:p>
        </p:txBody>
      </p:sp>
      <p:sp>
        <p:nvSpPr>
          <p:cNvPr id="3" name="object 3"/>
          <p:cNvSpPr txBox="1">
            <a:spLocks noGrp="1"/>
          </p:cNvSpPr>
          <p:nvPr>
            <p:ph type="title"/>
          </p:nvPr>
        </p:nvSpPr>
        <p:spPr>
          <a:xfrm>
            <a:off x="609600" y="621655"/>
            <a:ext cx="10972800" cy="686073"/>
          </a:xfrm>
          <a:prstGeom prst="rect">
            <a:avLst/>
          </a:prstGeom>
        </p:spPr>
        <p:txBody>
          <a:bodyPr vert="horz" wrap="square" lIns="0" tIns="69838" rIns="0" bIns="0" rtlCol="0">
            <a:spAutoFit/>
          </a:bodyPr>
          <a:lstStyle/>
          <a:p>
            <a:pPr marL="12700">
              <a:lnSpc>
                <a:spcPct val="100000"/>
              </a:lnSpc>
              <a:spcBef>
                <a:spcPts val="100"/>
              </a:spcBef>
            </a:pP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Operating</a:t>
            </a:r>
            <a:r>
              <a:rPr sz="4000" b="1" spc="-19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4000" b="1" spc="-190" dirty="0">
                <a:solidFill>
                  <a:srgbClr val="FFFFFF"/>
                </a:solidFill>
                <a:latin typeface="Tahoma" panose="020B0604030504040204" pitchFamily="34" charset="0"/>
                <a:ea typeface="Tahoma" panose="020B0604030504040204" pitchFamily="34" charset="0"/>
                <a:cs typeface="Tahoma" panose="020B0604030504040204" pitchFamily="34" charset="0"/>
              </a:rPr>
              <a:t>Policies &amp; </a:t>
            </a:r>
            <a:r>
              <a:rPr sz="4000" b="1" spc="-10" dirty="0">
                <a:solidFill>
                  <a:srgbClr val="FFFFFF"/>
                </a:solidFill>
                <a:latin typeface="Tahoma" panose="020B0604030504040204" pitchFamily="34" charset="0"/>
                <a:ea typeface="Tahoma" panose="020B0604030504040204" pitchFamily="34" charset="0"/>
                <a:cs typeface="Tahoma" panose="020B0604030504040204" pitchFamily="34" charset="0"/>
              </a:rPr>
              <a:t>Procedures</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451C853-E2E1-72F6-4925-D0C792DE0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301" y="5265260"/>
            <a:ext cx="1625397" cy="16253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311500"/>
            <a:ext cx="10210801" cy="4394100"/>
          </a:xfrm>
        </p:spPr>
        <p:txBody>
          <a:bodyPr>
            <a:noAutofit/>
          </a:bodyPr>
          <a:lstStyle/>
          <a:p>
            <a:endParaRPr lang="en-US" sz="2200" dirty="0">
              <a:solidFill>
                <a:schemeClr val="tx1"/>
              </a:solidFill>
              <a:latin typeface="Century Gothic" panose="020B0502020202020204" pitchFamily="34" charset="0"/>
            </a:endParaRP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What is an MPO/TPO?</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Who is the Space Coast TPO?</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Governing Board &amp; Advisory Committee Structure &amp; Function </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Core Work Products</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Public Participation</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Regional Coordination</a:t>
            </a:r>
          </a:p>
          <a:p>
            <a:pPr marL="0" indent="0">
              <a:buNone/>
            </a:pPr>
            <a:endParaRPr lang="en-US" dirty="0">
              <a:solidFill>
                <a:schemeClr val="tx1"/>
              </a:solidFill>
              <a:latin typeface="Century Gothic" panose="020B0502020202020204" pitchFamily="34" charset="0"/>
            </a:endParaRPr>
          </a:p>
        </p:txBody>
      </p:sp>
      <p:sp>
        <p:nvSpPr>
          <p:cNvPr id="2" name="Title 1"/>
          <p:cNvSpPr>
            <a:spLocks noGrp="1"/>
          </p:cNvSpPr>
          <p:nvPr>
            <p:ph type="title"/>
          </p:nvPr>
        </p:nvSpPr>
        <p:spPr>
          <a:xfrm>
            <a:off x="990600" y="152400"/>
            <a:ext cx="9905998" cy="1478570"/>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Agenda</a:t>
            </a:r>
          </a:p>
        </p:txBody>
      </p:sp>
      <p:pic>
        <p:nvPicPr>
          <p:cNvPr id="6" name="Picture 5">
            <a:extLst>
              <a:ext uri="{FF2B5EF4-FFF2-40B4-BE49-F238E27FC236}">
                <a16:creationId xmlns:a16="http://schemas.microsoft.com/office/drawing/2014/main" id="{07F00300-EF18-4875-BCE9-DF788E9F7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2502" y="3657600"/>
            <a:ext cx="1015797" cy="1015797"/>
          </a:xfrm>
          <a:prstGeom prst="rect">
            <a:avLst/>
          </a:prstGeom>
        </p:spPr>
      </p:pic>
      <p:pic>
        <p:nvPicPr>
          <p:cNvPr id="4" name="Picture 3">
            <a:extLst>
              <a:ext uri="{FF2B5EF4-FFF2-40B4-BE49-F238E27FC236}">
                <a16:creationId xmlns:a16="http://schemas.microsoft.com/office/drawing/2014/main" id="{10E435C2-3FF2-F15D-6EC6-9954DDC24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910" y="5347430"/>
            <a:ext cx="9060180" cy="1499684"/>
          </a:xfrm>
          <a:prstGeom prst="rect">
            <a:avLst/>
          </a:prstGeom>
        </p:spPr>
      </p:pic>
    </p:spTree>
    <p:extLst>
      <p:ext uri="{BB962C8B-B14F-4D97-AF65-F5344CB8AC3E}">
        <p14:creationId xmlns:p14="http://schemas.microsoft.com/office/powerpoint/2010/main" val="178357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2527777"/>
            <a:ext cx="6477000" cy="2933223"/>
          </a:xfrm>
        </p:spPr>
        <p:txBody>
          <a:bodyPr>
            <a:noAutofit/>
          </a:bodyPr>
          <a:lstStyle/>
          <a:p>
            <a:pPr marL="0" indent="0">
              <a:lnSpc>
                <a:spcPct val="150000"/>
              </a:lnSpc>
              <a:buNone/>
            </a:pPr>
            <a:r>
              <a:rPr lang="en-US"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Purpose: </a:t>
            </a: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To provide technical input on plans, programs and projects and to evaluate the technical acceptability of each. Recommendations are forwarded to SCTPO Board for consideration</a:t>
            </a:r>
            <a:r>
              <a:rPr lang="en-US" dirty="0">
                <a:solidFill>
                  <a:schemeClr val="tx1">
                    <a:lumMod val="95000"/>
                  </a:schemeClr>
                </a:solidFill>
                <a:latin typeface="Century Gothic" panose="020B0502020202020204" pitchFamily="34" charset="0"/>
                <a:cs typeface="Arial" panose="020B0604020202020204" pitchFamily="34" charset="0"/>
              </a:rPr>
              <a:t>.</a:t>
            </a:r>
          </a:p>
        </p:txBody>
      </p:sp>
      <p:sp>
        <p:nvSpPr>
          <p:cNvPr id="2" name="Title 1"/>
          <p:cNvSpPr>
            <a:spLocks noGrp="1"/>
          </p:cNvSpPr>
          <p:nvPr>
            <p:ph type="title"/>
          </p:nvPr>
        </p:nvSpPr>
        <p:spPr>
          <a:xfrm>
            <a:off x="1706880" y="505302"/>
            <a:ext cx="8778239" cy="1066800"/>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Technical Advisory Committee </a:t>
            </a:r>
            <a:b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Responsibilities</a:t>
            </a:r>
          </a:p>
        </p:txBody>
      </p:sp>
      <p:pic>
        <p:nvPicPr>
          <p:cNvPr id="4" name="Picture 3">
            <a:extLst>
              <a:ext uri="{FF2B5EF4-FFF2-40B4-BE49-F238E27FC236}">
                <a16:creationId xmlns:a16="http://schemas.microsoft.com/office/drawing/2014/main" id="{F5B76428-6584-4FA0-8B7C-4BFE5F4EF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62200"/>
            <a:ext cx="4648200" cy="309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79635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2819400"/>
            <a:ext cx="6477000" cy="2933223"/>
          </a:xfrm>
        </p:spPr>
        <p:txBody>
          <a:bodyPr>
            <a:noAutofit/>
          </a:bodyPr>
          <a:lstStyle/>
          <a:p>
            <a:pPr marL="0" indent="0">
              <a:lnSpc>
                <a:spcPct val="150000"/>
              </a:lnSpc>
              <a:buNone/>
            </a:pPr>
            <a:r>
              <a:rPr lang="en-US"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Purpose: </a:t>
            </a: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To provide citizen’s views on projects, plans, and programs. Recommendations are forwarded to SCTPO Board for consideration</a:t>
            </a:r>
            <a:r>
              <a:rPr lang="en-US" dirty="0">
                <a:solidFill>
                  <a:schemeClr val="tx1">
                    <a:lumMod val="95000"/>
                  </a:schemeClr>
                </a:solidFill>
                <a:latin typeface="Century Gothic" panose="020B0502020202020204" pitchFamily="34" charset="0"/>
                <a:cs typeface="Arial" panose="020B0604020202020204" pitchFamily="34" charset="0"/>
              </a:rPr>
              <a:t>.</a:t>
            </a:r>
          </a:p>
        </p:txBody>
      </p:sp>
      <p:sp>
        <p:nvSpPr>
          <p:cNvPr id="2" name="Title 1"/>
          <p:cNvSpPr>
            <a:spLocks noGrp="1"/>
          </p:cNvSpPr>
          <p:nvPr>
            <p:ph type="title"/>
          </p:nvPr>
        </p:nvSpPr>
        <p:spPr>
          <a:xfrm>
            <a:off x="1706880" y="505302"/>
            <a:ext cx="8778239" cy="1066800"/>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Citizen Advisory Committee </a:t>
            </a:r>
            <a:b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Responsibilities</a:t>
            </a:r>
          </a:p>
        </p:txBody>
      </p:sp>
      <p:pic>
        <p:nvPicPr>
          <p:cNvPr id="4" name="Picture 3">
            <a:extLst>
              <a:ext uri="{FF2B5EF4-FFF2-40B4-BE49-F238E27FC236}">
                <a16:creationId xmlns:a16="http://schemas.microsoft.com/office/drawing/2014/main" id="{F5B76428-6584-4FA0-8B7C-4BFE5F4EF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046" y="2362200"/>
            <a:ext cx="3868507" cy="309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06828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2971800"/>
            <a:ext cx="6019800" cy="2933223"/>
          </a:xfrm>
        </p:spPr>
        <p:txBody>
          <a:bodyPr>
            <a:noAutofit/>
          </a:bodyPr>
          <a:lstStyle/>
          <a:p>
            <a:pPr marL="0" indent="0">
              <a:lnSpc>
                <a:spcPct val="150000"/>
              </a:lnSpc>
              <a:buNone/>
            </a:pPr>
            <a:r>
              <a:rPr lang="en-US"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Purpose: </a:t>
            </a: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To review plans and policies regarding bicycle, pedestrian and multi-use trail projects and make recommendations to the CAC, TAC, and SCTPO Governing Board. </a:t>
            </a:r>
          </a:p>
        </p:txBody>
      </p:sp>
      <p:sp>
        <p:nvSpPr>
          <p:cNvPr id="2" name="Title 1"/>
          <p:cNvSpPr>
            <a:spLocks noGrp="1"/>
          </p:cNvSpPr>
          <p:nvPr>
            <p:ph type="title"/>
          </p:nvPr>
        </p:nvSpPr>
        <p:spPr>
          <a:xfrm>
            <a:off x="510540" y="533400"/>
            <a:ext cx="11170920" cy="1066800"/>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Bicycle, Pedestrian, &amp; Trails </a:t>
            </a:r>
            <a:b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Advisory Committee Responsibilities</a:t>
            </a:r>
          </a:p>
        </p:txBody>
      </p:sp>
      <p:pic>
        <p:nvPicPr>
          <p:cNvPr id="4" name="Picture 3">
            <a:extLst>
              <a:ext uri="{FF2B5EF4-FFF2-40B4-BE49-F238E27FC236}">
                <a16:creationId xmlns:a16="http://schemas.microsoft.com/office/drawing/2014/main" id="{F5B76428-6584-4FA0-8B7C-4BFE5F4EFB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604294"/>
            <a:ext cx="4648199" cy="2614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62751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015" y="2447925"/>
            <a:ext cx="11586210" cy="2933223"/>
          </a:xfrm>
        </p:spPr>
        <p:txBody>
          <a:bodyPr>
            <a:noAutofit/>
          </a:bodyPr>
          <a:lstStyle/>
          <a:p>
            <a:pPr marL="0" indent="0">
              <a:lnSpc>
                <a:spcPct val="150000"/>
              </a:lnSpc>
              <a:buNone/>
            </a:pPr>
            <a:r>
              <a:rPr lang="en-US"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Purpose: </a:t>
            </a: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To identify local service needs for the transportation disadvantaged pursuant to Chapter 427.0157 F.S.</a:t>
            </a:r>
          </a:p>
          <a:p>
            <a:pPr lvl="1">
              <a:lnSpc>
                <a:spcPct val="150000"/>
              </a:lnSpc>
              <a:buFont typeface="Wingdings" panose="05000000000000000000" pitchFamily="2" charset="2"/>
              <a:buChar char="§"/>
            </a:pPr>
            <a:r>
              <a:rPr lang="en-US" sz="2400"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State-mandated Independent Committee</a:t>
            </a:r>
          </a:p>
          <a:p>
            <a:pPr lvl="1">
              <a:lnSpc>
                <a:spcPct val="150000"/>
              </a:lnSpc>
              <a:buFont typeface="Wingdings" panose="05000000000000000000" pitchFamily="2" charset="2"/>
              <a:buChar char="§"/>
            </a:pPr>
            <a:r>
              <a:rPr lang="en-US" sz="2400"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Oversees state Transportation Disadvantaged program in Brevard</a:t>
            </a:r>
          </a:p>
          <a:p>
            <a:pPr marL="0" indent="0">
              <a:lnSpc>
                <a:spcPct val="150000"/>
              </a:lnSpc>
              <a:buNone/>
            </a:pPr>
            <a:endParaRPr lang="en-US"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b="1" u="sng"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TDLCB administered by Space Coast Area Transit</a:t>
            </a:r>
          </a:p>
        </p:txBody>
      </p:sp>
      <p:sp>
        <p:nvSpPr>
          <p:cNvPr id="2" name="Title 1"/>
          <p:cNvSpPr>
            <a:spLocks noGrp="1"/>
          </p:cNvSpPr>
          <p:nvPr>
            <p:ph type="title"/>
          </p:nvPr>
        </p:nvSpPr>
        <p:spPr>
          <a:xfrm>
            <a:off x="510540" y="533400"/>
            <a:ext cx="11170920" cy="1066800"/>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Transportation  Disadvantaged Local Coordinating Board</a:t>
            </a:r>
          </a:p>
        </p:txBody>
      </p:sp>
      <p:pic>
        <p:nvPicPr>
          <p:cNvPr id="8" name="Picture 7">
            <a:extLst>
              <a:ext uri="{FF2B5EF4-FFF2-40B4-BE49-F238E27FC236}">
                <a16:creationId xmlns:a16="http://schemas.microsoft.com/office/drawing/2014/main" id="{721B168F-8517-492A-9E46-9AE647CBFF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25" t="6235" r="36250" b="29577"/>
          <a:stretch/>
        </p:blipFill>
        <p:spPr>
          <a:xfrm>
            <a:off x="10439400" y="4908973"/>
            <a:ext cx="1447800" cy="1415627"/>
          </a:xfrm>
          <a:prstGeom prst="rect">
            <a:avLst/>
          </a:prstGeom>
        </p:spPr>
      </p:pic>
    </p:spTree>
    <p:extLst>
      <p:ext uri="{BB962C8B-B14F-4D97-AF65-F5344CB8AC3E}">
        <p14:creationId xmlns:p14="http://schemas.microsoft.com/office/powerpoint/2010/main" val="91890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52600" y="1447800"/>
            <a:ext cx="8153400" cy="2895600"/>
          </a:xfrm>
        </p:spPr>
        <p:txBody>
          <a:bodyPr>
            <a:normAutofit/>
          </a:bodyPr>
          <a:lstStyle/>
          <a:p>
            <a:pPr eaLnBrk="1" hangingPunct="1">
              <a:defRPr/>
            </a:pPr>
            <a:r>
              <a:rPr lang="en-US" b="1" dirty="0">
                <a:latin typeface="Tahoma" panose="020B0604030504040204" pitchFamily="34" charset="0"/>
                <a:ea typeface="Tahoma" panose="020B0604030504040204" pitchFamily="34" charset="0"/>
                <a:cs typeface="Tahoma" panose="020B0604030504040204" pitchFamily="34" charset="0"/>
              </a:rPr>
              <a:t>Core Work Products</a:t>
            </a:r>
            <a:br>
              <a:rPr lang="en-US" b="1" dirty="0">
                <a:latin typeface="Tahoma" panose="020B0604030504040204" pitchFamily="34" charset="0"/>
                <a:ea typeface="Tahoma" panose="020B0604030504040204" pitchFamily="34" charset="0"/>
                <a:cs typeface="Tahoma" panose="020B0604030504040204" pitchFamily="34" charset="0"/>
              </a:rPr>
            </a:br>
            <a:br>
              <a:rPr lang="en-US" b="1" dirty="0"/>
            </a:br>
            <a:endParaRPr lang="en-US" b="1" dirty="0"/>
          </a:p>
        </p:txBody>
      </p:sp>
      <p:pic>
        <p:nvPicPr>
          <p:cNvPr id="2" name="Picture 1">
            <a:extLst>
              <a:ext uri="{FF2B5EF4-FFF2-40B4-BE49-F238E27FC236}">
                <a16:creationId xmlns:a16="http://schemas.microsoft.com/office/drawing/2014/main" id="{F6B98450-CD95-645E-6D07-6E062B6EE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346158"/>
            <a:ext cx="9060180" cy="1499684"/>
          </a:xfrm>
          <a:prstGeom prst="rect">
            <a:avLst/>
          </a:prstGeom>
        </p:spPr>
      </p:pic>
    </p:spTree>
    <p:extLst>
      <p:ext uri="{BB962C8B-B14F-4D97-AF65-F5344CB8AC3E}">
        <p14:creationId xmlns:p14="http://schemas.microsoft.com/office/powerpoint/2010/main" val="556637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9144000" cy="1143000"/>
          </a:xfrm>
        </p:spPr>
        <p:txBody>
          <a:bodyPr>
            <a:normAutofit fontScale="90000"/>
          </a:bodyPr>
          <a:lstStyle/>
          <a:p>
            <a:r>
              <a:rPr lang="en-US" sz="4000" b="1" dirty="0">
                <a:latin typeface="Tahoma" panose="020B0604030504040204" pitchFamily="34" charset="0"/>
                <a:ea typeface="Tahoma" panose="020B0604030504040204" pitchFamily="34" charset="0"/>
                <a:cs typeface="Tahoma" panose="020B0604030504040204" pitchFamily="34" charset="0"/>
              </a:rPr>
              <a:t>Relationship Between Core Products</a:t>
            </a:r>
            <a:endParaRPr lang="en-US" sz="3600"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EC18CD42-8E5D-4821-9663-1336DAC2FDD2}"/>
              </a:ext>
            </a:extLst>
          </p:cNvPr>
          <p:cNvGrpSpPr/>
          <p:nvPr/>
        </p:nvGrpSpPr>
        <p:grpSpPr>
          <a:xfrm>
            <a:off x="1141556" y="2746736"/>
            <a:ext cx="10821844" cy="1462711"/>
            <a:chOff x="941923" y="4192438"/>
            <a:chExt cx="9530544" cy="1914155"/>
          </a:xfrm>
        </p:grpSpPr>
        <p:sp>
          <p:nvSpPr>
            <p:cNvPr id="10" name="Callout: Right Arrow 9">
              <a:extLst>
                <a:ext uri="{FF2B5EF4-FFF2-40B4-BE49-F238E27FC236}">
                  <a16:creationId xmlns:a16="http://schemas.microsoft.com/office/drawing/2014/main" id="{4B639C6E-5A01-42E4-A335-D0B8D68B29C7}"/>
                </a:ext>
              </a:extLst>
            </p:cNvPr>
            <p:cNvSpPr/>
            <p:nvPr/>
          </p:nvSpPr>
          <p:spPr>
            <a:xfrm>
              <a:off x="1024128" y="4192438"/>
              <a:ext cx="3064793" cy="1785668"/>
            </a:xfrm>
            <a:prstGeom prst="rightArrow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Callout: Right Arrow 10">
              <a:extLst>
                <a:ext uri="{FF2B5EF4-FFF2-40B4-BE49-F238E27FC236}">
                  <a16:creationId xmlns:a16="http://schemas.microsoft.com/office/drawing/2014/main" id="{AEDE8BEC-70F3-4A21-9FBB-CA93003C6C57}"/>
                </a:ext>
              </a:extLst>
            </p:cNvPr>
            <p:cNvSpPr/>
            <p:nvPr/>
          </p:nvSpPr>
          <p:spPr>
            <a:xfrm>
              <a:off x="4750739" y="4192438"/>
              <a:ext cx="3064793" cy="1785668"/>
            </a:xfrm>
            <a:prstGeom prst="right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252A3A-D7E0-49C2-AA44-0F68BA48CAE6}"/>
                </a:ext>
              </a:extLst>
            </p:cNvPr>
            <p:cNvSpPr/>
            <p:nvPr/>
          </p:nvSpPr>
          <p:spPr>
            <a:xfrm>
              <a:off x="8477350" y="4192438"/>
              <a:ext cx="1995117" cy="178566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060A94-BA89-4923-918E-BCA290AFFE3C}"/>
                </a:ext>
              </a:extLst>
            </p:cNvPr>
            <p:cNvSpPr txBox="1"/>
            <p:nvPr/>
          </p:nvSpPr>
          <p:spPr>
            <a:xfrm>
              <a:off x="941923" y="4415857"/>
              <a:ext cx="2138517" cy="1329132"/>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Long Range Transportation Plan</a:t>
              </a:r>
            </a:p>
          </p:txBody>
        </p:sp>
        <p:sp>
          <p:nvSpPr>
            <p:cNvPr id="14" name="TextBox 13">
              <a:extLst>
                <a:ext uri="{FF2B5EF4-FFF2-40B4-BE49-F238E27FC236}">
                  <a16:creationId xmlns:a16="http://schemas.microsoft.com/office/drawing/2014/main" id="{173F1247-3C8A-47A2-A332-5A55AA4007C2}"/>
                </a:ext>
              </a:extLst>
            </p:cNvPr>
            <p:cNvSpPr txBox="1"/>
            <p:nvPr/>
          </p:nvSpPr>
          <p:spPr>
            <a:xfrm>
              <a:off x="4889970" y="4531274"/>
              <a:ext cx="1716656" cy="926365"/>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Project Priorities</a:t>
              </a:r>
            </a:p>
          </p:txBody>
        </p:sp>
        <p:sp>
          <p:nvSpPr>
            <p:cNvPr id="15" name="TextBox 14">
              <a:extLst>
                <a:ext uri="{FF2B5EF4-FFF2-40B4-BE49-F238E27FC236}">
                  <a16:creationId xmlns:a16="http://schemas.microsoft.com/office/drawing/2014/main" id="{8485741F-45CD-42E5-9D10-79879F74F998}"/>
                </a:ext>
              </a:extLst>
            </p:cNvPr>
            <p:cNvSpPr txBox="1"/>
            <p:nvPr/>
          </p:nvSpPr>
          <p:spPr>
            <a:xfrm>
              <a:off x="8534376" y="4374694"/>
              <a:ext cx="1855887" cy="1731899"/>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Transportation Improvement Program</a:t>
              </a:r>
            </a:p>
          </p:txBody>
        </p:sp>
      </p:grpSp>
      <p:sp>
        <p:nvSpPr>
          <p:cNvPr id="16" name="Rectangle 15">
            <a:extLst>
              <a:ext uri="{FF2B5EF4-FFF2-40B4-BE49-F238E27FC236}">
                <a16:creationId xmlns:a16="http://schemas.microsoft.com/office/drawing/2014/main" id="{72E26A83-2C15-444C-A75E-0D465E804AB2}"/>
              </a:ext>
            </a:extLst>
          </p:cNvPr>
          <p:cNvSpPr/>
          <p:nvPr/>
        </p:nvSpPr>
        <p:spPr>
          <a:xfrm>
            <a:off x="4953000" y="5320300"/>
            <a:ext cx="2362199" cy="83179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8343180-71BB-4186-A77B-107A1E86288C}"/>
              </a:ext>
            </a:extLst>
          </p:cNvPr>
          <p:cNvSpPr txBox="1"/>
          <p:nvPr/>
        </p:nvSpPr>
        <p:spPr>
          <a:xfrm>
            <a:off x="4953000" y="5333999"/>
            <a:ext cx="2362199" cy="707886"/>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Unified Planning Work Program</a:t>
            </a:r>
          </a:p>
        </p:txBody>
      </p:sp>
      <p:sp>
        <p:nvSpPr>
          <p:cNvPr id="5" name="Left Brace 4">
            <a:extLst>
              <a:ext uri="{FF2B5EF4-FFF2-40B4-BE49-F238E27FC236}">
                <a16:creationId xmlns:a16="http://schemas.microsoft.com/office/drawing/2014/main" id="{2130358E-837B-4A79-B4E4-C39B93AE7332}"/>
              </a:ext>
            </a:extLst>
          </p:cNvPr>
          <p:cNvSpPr/>
          <p:nvPr/>
        </p:nvSpPr>
        <p:spPr>
          <a:xfrm rot="16200000">
            <a:off x="5692807" y="805890"/>
            <a:ext cx="831795" cy="80772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2089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925" y="2107609"/>
            <a:ext cx="6115692" cy="685800"/>
          </a:xfrm>
        </p:spPr>
        <p:txBody>
          <a:bodyPr>
            <a:normAutofit fontScale="32500" lnSpcReduction="20000"/>
          </a:bodyPr>
          <a:lstStyle/>
          <a:p>
            <a:pPr marL="0" indent="0">
              <a:buNone/>
            </a:pPr>
            <a:endParaRPr lang="en-US" sz="3600" dirty="0"/>
          </a:p>
          <a:p>
            <a:pPr marL="0" indent="0">
              <a:buNone/>
            </a:pPr>
            <a:r>
              <a:rPr lang="en-US" sz="8600" b="1" dirty="0">
                <a:latin typeface="Tahoma" panose="020B0604030504040204" pitchFamily="34" charset="0"/>
                <a:ea typeface="Tahoma" panose="020B0604030504040204" pitchFamily="34" charset="0"/>
                <a:cs typeface="Tahoma" panose="020B0604030504040204" pitchFamily="34" charset="0"/>
              </a:rPr>
              <a:t>Unified Planning Work Product</a:t>
            </a:r>
          </a:p>
          <a:p>
            <a:pPr marL="400050" lvl="1" indent="0">
              <a:buNone/>
            </a:pPr>
            <a:endParaRPr lang="en-US" sz="2600" i="1" dirty="0">
              <a:latin typeface="Tahoma" panose="020B0604030504040204" pitchFamily="34" charset="0"/>
              <a:ea typeface="Tahoma" panose="020B0604030504040204" pitchFamily="34" charset="0"/>
              <a:cs typeface="Tahoma" panose="020B0604030504040204" pitchFamily="34" charset="0"/>
            </a:endParaRPr>
          </a:p>
          <a:p>
            <a:pPr marL="448056" lvl="1" indent="0">
              <a:buNone/>
            </a:pPr>
            <a:endParaRPr lang="en-US" sz="1800" dirty="0">
              <a:latin typeface="Century Gothic" panose="020B0502020202020204" pitchFamily="34" charset="0"/>
            </a:endParaRPr>
          </a:p>
        </p:txBody>
      </p:sp>
      <p:sp>
        <p:nvSpPr>
          <p:cNvPr id="2" name="Title 1"/>
          <p:cNvSpPr>
            <a:spLocks noGrp="1"/>
          </p:cNvSpPr>
          <p:nvPr>
            <p:ph type="title"/>
          </p:nvPr>
        </p:nvSpPr>
        <p:spPr>
          <a:xfrm>
            <a:off x="1676400" y="381000"/>
            <a:ext cx="9144000" cy="1143000"/>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Unified Planning Work Program</a:t>
            </a:r>
            <a:endParaRPr lang="en-US" sz="3600"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7D3AA1BE-87B8-4D2D-80A4-202F2619F47E}"/>
              </a:ext>
            </a:extLst>
          </p:cNvPr>
          <p:cNvSpPr/>
          <p:nvPr/>
        </p:nvSpPr>
        <p:spPr>
          <a:xfrm>
            <a:off x="660400" y="2793409"/>
            <a:ext cx="7841384" cy="3416320"/>
          </a:xfrm>
          <a:prstGeom prst="rect">
            <a:avLst/>
          </a:prstGeom>
        </p:spPr>
        <p:txBody>
          <a:bodyPr wrap="square">
            <a:spAutoFit/>
          </a:bodyPr>
          <a:lstStyle/>
          <a:p>
            <a:pPr marL="457200" lvl="0" indent="-4572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2-Year Agency Operational Plan &amp; Budget</a:t>
            </a:r>
          </a:p>
          <a:p>
            <a:pPr lvl="1"/>
            <a:r>
              <a:rPr lang="en-US" sz="2400" dirty="0">
                <a:latin typeface="Tahoma" panose="020B0604030504040204" pitchFamily="34" charset="0"/>
                <a:ea typeface="Tahoma" panose="020B0604030504040204" pitchFamily="34" charset="0"/>
                <a:cs typeface="Tahoma" panose="020B0604030504040204" pitchFamily="34" charset="0"/>
              </a:rPr>
              <a:t>	(July 1, 2022 – June 30, 2024)</a:t>
            </a:r>
          </a:p>
          <a:p>
            <a:pPr marL="457200" lvl="0" indent="-45720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Defines work products to be produced and timeline</a:t>
            </a:r>
          </a:p>
          <a:p>
            <a:pPr marL="457200" lvl="0" indent="-457200">
              <a:buFont typeface="Wingdings" panose="05000000000000000000" pitchFamily="2" charset="2"/>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400" dirty="0">
                <a:latin typeface="Tahoma" panose="020B0604030504040204" pitchFamily="34" charset="0"/>
                <a:ea typeface="Tahoma" panose="020B0604030504040204" pitchFamily="34" charset="0"/>
                <a:cs typeface="Tahoma" panose="020B0604030504040204" pitchFamily="34" charset="0"/>
              </a:rPr>
              <a:t>Funded with Federal Highway and Transit Planning Grants</a:t>
            </a:r>
          </a:p>
          <a:p>
            <a:pPr marL="457200" lvl="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0"/>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E6DAAB52-2BBC-4B73-A174-A2A48F11C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2573385"/>
            <a:ext cx="3020291" cy="39086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3966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98494"/>
            <a:ext cx="9321102" cy="5486400"/>
          </a:xfrm>
        </p:spPr>
        <p:txBody>
          <a:bodyPr>
            <a:normAutofit/>
          </a:bodyPr>
          <a:lstStyle/>
          <a:p>
            <a:pPr marL="448056" lvl="1" indent="0">
              <a:buNone/>
            </a:pPr>
            <a:endParaRPr lang="en-US" sz="1600" dirty="0">
              <a:latin typeface="Century Gothic" panose="020B0502020202020204" pitchFamily="34" charset="0"/>
            </a:endParaRPr>
          </a:p>
          <a:p>
            <a:pPr marL="448056" lvl="1" indent="0">
              <a:buNone/>
            </a:pPr>
            <a:endParaRPr lang="en-US" sz="1600" dirty="0">
              <a:latin typeface="Century Gothic" panose="020B0502020202020204" pitchFamily="34" charset="0"/>
            </a:endParaRPr>
          </a:p>
          <a:p>
            <a:pPr marL="448056" lvl="1" indent="0">
              <a:buNone/>
            </a:pPr>
            <a:r>
              <a:rPr lang="en-US" sz="2400" b="1" dirty="0">
                <a:latin typeface="Tahoma" panose="020B0604030504040204" pitchFamily="34" charset="0"/>
                <a:ea typeface="Tahoma" panose="020B0604030504040204" pitchFamily="34" charset="0"/>
                <a:cs typeface="Tahoma" panose="020B0604030504040204" pitchFamily="34" charset="0"/>
              </a:rPr>
              <a:t>Federal Requirements</a:t>
            </a:r>
          </a:p>
        </p:txBody>
      </p:sp>
      <p:sp>
        <p:nvSpPr>
          <p:cNvPr id="2" name="Title 1"/>
          <p:cNvSpPr>
            <a:spLocks noGrp="1"/>
          </p:cNvSpPr>
          <p:nvPr>
            <p:ph type="title"/>
          </p:nvPr>
        </p:nvSpPr>
        <p:spPr>
          <a:xfrm>
            <a:off x="1143000" y="437743"/>
            <a:ext cx="9677400" cy="1148508"/>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Long Range Transportation Plan</a:t>
            </a:r>
          </a:p>
        </p:txBody>
      </p:sp>
      <p:sp>
        <p:nvSpPr>
          <p:cNvPr id="4" name="Rectangle 3">
            <a:extLst>
              <a:ext uri="{FF2B5EF4-FFF2-40B4-BE49-F238E27FC236}">
                <a16:creationId xmlns:a16="http://schemas.microsoft.com/office/drawing/2014/main" id="{4175D1DF-DF8C-4FB7-BB68-23468DBAD79B}"/>
              </a:ext>
            </a:extLst>
          </p:cNvPr>
          <p:cNvSpPr/>
          <p:nvPr/>
        </p:nvSpPr>
        <p:spPr>
          <a:xfrm>
            <a:off x="304800" y="2531417"/>
            <a:ext cx="7239000" cy="4093428"/>
          </a:xfrm>
          <a:prstGeom prst="rect">
            <a:avLst/>
          </a:prstGeom>
        </p:spPr>
        <p:txBody>
          <a:bodyPr wrap="square">
            <a:spAutoFit/>
          </a:bodyPr>
          <a:lstStyle/>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Sets a vision for the region, strategies, and projects to achieve it</a:t>
            </a:r>
          </a:p>
          <a:p>
            <a:pPr marL="457200" lvl="0" indent="-457200">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Looks forward 25 years</a:t>
            </a:r>
          </a:p>
          <a:p>
            <a:pPr marL="457200" lvl="0" indent="-457200">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Considers all transportation modes</a:t>
            </a:r>
          </a:p>
          <a:p>
            <a:pPr marL="457200" lvl="0" indent="-457200">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Reflects public involvement</a:t>
            </a:r>
          </a:p>
          <a:p>
            <a:pPr marL="457200" lvl="0" indent="-457200">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Contains a fiscally constrained financial plan</a:t>
            </a: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Performance based</a:t>
            </a:r>
          </a:p>
          <a:p>
            <a:pPr marL="457200" lvl="0" indent="-457200">
              <a:buFont typeface="Wingdings" panose="05000000000000000000" pitchFamily="2" charset="2"/>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
            </a:pPr>
            <a:r>
              <a:rPr lang="en-US" sz="2000" dirty="0">
                <a:latin typeface="Tahoma" panose="020B0604030504040204" pitchFamily="34" charset="0"/>
                <a:ea typeface="Tahoma" panose="020B0604030504040204" pitchFamily="34" charset="0"/>
                <a:cs typeface="Tahoma" panose="020B0604030504040204" pitchFamily="34" charset="0"/>
              </a:rPr>
              <a:t>Updated every 5 years, amended anytime</a:t>
            </a:r>
          </a:p>
        </p:txBody>
      </p:sp>
      <p:pic>
        <p:nvPicPr>
          <p:cNvPr id="8" name="Picture 7">
            <a:extLst>
              <a:ext uri="{FF2B5EF4-FFF2-40B4-BE49-F238E27FC236}">
                <a16:creationId xmlns:a16="http://schemas.microsoft.com/office/drawing/2014/main" id="{AD73D464-42CF-453A-ACB5-13DFEB90F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7388" y="2833784"/>
            <a:ext cx="2904417" cy="3758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57AE85C9-C7F0-4640-92BC-93F16CD46532}"/>
              </a:ext>
            </a:extLst>
          </p:cNvPr>
          <p:cNvSpPr txBox="1"/>
          <p:nvPr/>
        </p:nvSpPr>
        <p:spPr>
          <a:xfrm>
            <a:off x="5257800" y="5662859"/>
            <a:ext cx="3096865" cy="769441"/>
          </a:xfrm>
          <a:prstGeom prst="rect">
            <a:avLst/>
          </a:prstGeom>
          <a:noFill/>
        </p:spPr>
        <p:txBody>
          <a:bodyPr wrap="square" rtlCol="0">
            <a:spAutoFit/>
          </a:bodyPr>
          <a:lstStyle/>
          <a:p>
            <a:pPr algn="ctr"/>
            <a:endParaRPr lang="en-US" sz="2000" i="1" dirty="0"/>
          </a:p>
          <a:p>
            <a:pPr algn="ctr"/>
            <a:r>
              <a:rPr lang="en-US" sz="2400" i="1" dirty="0"/>
              <a:t>                 </a:t>
            </a:r>
          </a:p>
        </p:txBody>
      </p:sp>
    </p:spTree>
    <p:extLst>
      <p:ext uri="{BB962C8B-B14F-4D97-AF65-F5344CB8AC3E}">
        <p14:creationId xmlns:p14="http://schemas.microsoft.com/office/powerpoint/2010/main" val="4274053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2057400"/>
            <a:ext cx="7654925" cy="3238066"/>
          </a:xfrm>
          <a:prstGeom prst="rect">
            <a:avLst/>
          </a:prstGeom>
        </p:spPr>
        <p:txBody>
          <a:bodyPr vert="horz" wrap="square" lIns="0" tIns="135890" rIns="0" bIns="0" rtlCol="0">
            <a:spAutoFit/>
          </a:bodyPr>
          <a:lstStyle/>
          <a:p>
            <a:pPr marL="12700">
              <a:lnSpc>
                <a:spcPct val="100000"/>
              </a:lnSpc>
              <a:spcBef>
                <a:spcPts val="1070"/>
              </a:spcBef>
            </a:pPr>
            <a:r>
              <a:rPr sz="2400" b="1" dirty="0">
                <a:latin typeface="Tahoma"/>
                <a:cs typeface="Tahoma"/>
              </a:rPr>
              <a:t>State</a:t>
            </a:r>
            <a:r>
              <a:rPr sz="2400" b="1" spc="-55" dirty="0">
                <a:latin typeface="Tahoma"/>
                <a:cs typeface="Tahoma"/>
              </a:rPr>
              <a:t> </a:t>
            </a:r>
            <a:r>
              <a:rPr sz="2400" b="1" spc="-10" dirty="0">
                <a:latin typeface="Tahoma"/>
                <a:cs typeface="Tahoma"/>
              </a:rPr>
              <a:t>Requirements</a:t>
            </a:r>
            <a:endParaRPr sz="2400" dirty="0">
              <a:latin typeface="Tahoma"/>
              <a:cs typeface="Tahoma"/>
            </a:endParaRPr>
          </a:p>
          <a:p>
            <a:pPr marL="469900" marR="5080" indent="-457200">
              <a:lnSpc>
                <a:spcPct val="100000"/>
              </a:lnSpc>
              <a:spcBef>
                <a:spcPts val="1000"/>
              </a:spcBef>
              <a:buFont typeface="Wingdings"/>
              <a:buChar char=""/>
              <a:tabLst>
                <a:tab pos="469900" algn="l"/>
              </a:tabLst>
            </a:pPr>
            <a:r>
              <a:rPr sz="2000" dirty="0">
                <a:latin typeface="Tahoma"/>
                <a:cs typeface="Tahoma"/>
              </a:rPr>
              <a:t>Must</a:t>
            </a:r>
            <a:r>
              <a:rPr sz="2000" spc="-50" dirty="0">
                <a:latin typeface="Tahoma"/>
                <a:cs typeface="Tahoma"/>
              </a:rPr>
              <a:t> </a:t>
            </a:r>
            <a:r>
              <a:rPr sz="2000" dirty="0">
                <a:latin typeface="Tahoma"/>
                <a:cs typeface="Tahoma"/>
              </a:rPr>
              <a:t>“give</a:t>
            </a:r>
            <a:r>
              <a:rPr sz="2000" spc="-40" dirty="0">
                <a:latin typeface="Tahoma"/>
                <a:cs typeface="Tahoma"/>
              </a:rPr>
              <a:t> </a:t>
            </a:r>
            <a:r>
              <a:rPr sz="2000" dirty="0">
                <a:latin typeface="Tahoma"/>
                <a:cs typeface="Tahoma"/>
              </a:rPr>
              <a:t>emphasis</a:t>
            </a:r>
            <a:r>
              <a:rPr sz="2000" spc="-40" dirty="0">
                <a:latin typeface="Tahoma"/>
                <a:cs typeface="Tahoma"/>
              </a:rPr>
              <a:t> </a:t>
            </a:r>
            <a:r>
              <a:rPr sz="2000" dirty="0">
                <a:latin typeface="Tahoma"/>
                <a:cs typeface="Tahoma"/>
              </a:rPr>
              <a:t>to”</a:t>
            </a:r>
            <a:r>
              <a:rPr sz="2000" spc="-60" dirty="0">
                <a:latin typeface="Tahoma"/>
                <a:cs typeface="Tahoma"/>
              </a:rPr>
              <a:t> </a:t>
            </a:r>
            <a:r>
              <a:rPr sz="2000" dirty="0">
                <a:latin typeface="Tahoma"/>
                <a:cs typeface="Tahoma"/>
              </a:rPr>
              <a:t>facilities</a:t>
            </a:r>
            <a:r>
              <a:rPr sz="2000" spc="-45" dirty="0">
                <a:latin typeface="Tahoma"/>
                <a:cs typeface="Tahoma"/>
              </a:rPr>
              <a:t> </a:t>
            </a:r>
            <a:r>
              <a:rPr sz="2000" dirty="0">
                <a:latin typeface="Tahoma"/>
                <a:cs typeface="Tahoma"/>
              </a:rPr>
              <a:t>of</a:t>
            </a:r>
            <a:r>
              <a:rPr sz="2000" spc="-45" dirty="0">
                <a:latin typeface="Tahoma"/>
                <a:cs typeface="Tahoma"/>
              </a:rPr>
              <a:t> </a:t>
            </a:r>
            <a:r>
              <a:rPr sz="2000" dirty="0">
                <a:latin typeface="Tahoma"/>
                <a:cs typeface="Tahoma"/>
              </a:rPr>
              <a:t>national,</a:t>
            </a:r>
            <a:r>
              <a:rPr sz="2000" spc="-20" dirty="0">
                <a:latin typeface="Tahoma"/>
                <a:cs typeface="Tahoma"/>
              </a:rPr>
              <a:t> </a:t>
            </a:r>
            <a:r>
              <a:rPr sz="2000" spc="-10" dirty="0">
                <a:latin typeface="Tahoma"/>
                <a:cs typeface="Tahoma"/>
              </a:rPr>
              <a:t>state, </a:t>
            </a:r>
            <a:r>
              <a:rPr sz="2000" dirty="0">
                <a:latin typeface="Tahoma"/>
                <a:cs typeface="Tahoma"/>
              </a:rPr>
              <a:t>and</a:t>
            </a:r>
            <a:r>
              <a:rPr sz="2000" spc="-55" dirty="0">
                <a:latin typeface="Tahoma"/>
                <a:cs typeface="Tahoma"/>
              </a:rPr>
              <a:t> </a:t>
            </a:r>
            <a:r>
              <a:rPr sz="2000" dirty="0">
                <a:latin typeface="Tahoma"/>
                <a:cs typeface="Tahoma"/>
              </a:rPr>
              <a:t>regional</a:t>
            </a:r>
            <a:r>
              <a:rPr sz="2000" spc="-35" dirty="0">
                <a:latin typeface="Tahoma"/>
                <a:cs typeface="Tahoma"/>
              </a:rPr>
              <a:t> </a:t>
            </a:r>
            <a:r>
              <a:rPr sz="2000" spc="-10" dirty="0">
                <a:latin typeface="Tahoma"/>
                <a:cs typeface="Tahoma"/>
              </a:rPr>
              <a:t>significance</a:t>
            </a:r>
            <a:endParaRPr sz="2000" dirty="0">
              <a:latin typeface="Tahoma"/>
              <a:cs typeface="Tahoma"/>
            </a:endParaRPr>
          </a:p>
          <a:p>
            <a:pPr marL="697865" lvl="1" indent="-227965">
              <a:lnSpc>
                <a:spcPct val="100000"/>
              </a:lnSpc>
              <a:spcBef>
                <a:spcPts val="500"/>
              </a:spcBef>
              <a:buFont typeface="Wingdings"/>
              <a:buChar char=""/>
              <a:tabLst>
                <a:tab pos="697865" algn="l"/>
              </a:tabLst>
            </a:pPr>
            <a:r>
              <a:rPr sz="2000" dirty="0">
                <a:latin typeface="Tahoma"/>
                <a:cs typeface="Tahoma"/>
              </a:rPr>
              <a:t>Strategic</a:t>
            </a:r>
            <a:r>
              <a:rPr sz="2000" spc="-65" dirty="0">
                <a:latin typeface="Tahoma"/>
                <a:cs typeface="Tahoma"/>
              </a:rPr>
              <a:t> </a:t>
            </a:r>
            <a:r>
              <a:rPr sz="2000" dirty="0">
                <a:latin typeface="Tahoma"/>
                <a:cs typeface="Tahoma"/>
              </a:rPr>
              <a:t>Intermodal</a:t>
            </a:r>
            <a:r>
              <a:rPr sz="2000" spc="-55" dirty="0">
                <a:latin typeface="Tahoma"/>
                <a:cs typeface="Tahoma"/>
              </a:rPr>
              <a:t> </a:t>
            </a:r>
            <a:r>
              <a:rPr sz="2000" dirty="0">
                <a:latin typeface="Tahoma"/>
                <a:cs typeface="Tahoma"/>
              </a:rPr>
              <a:t>System</a:t>
            </a:r>
            <a:r>
              <a:rPr sz="2000" spc="-55" dirty="0">
                <a:latin typeface="Tahoma"/>
                <a:cs typeface="Tahoma"/>
              </a:rPr>
              <a:t> </a:t>
            </a:r>
            <a:r>
              <a:rPr sz="2000" spc="-10" dirty="0">
                <a:latin typeface="Tahoma"/>
                <a:cs typeface="Tahoma"/>
              </a:rPr>
              <a:t>(SIS)</a:t>
            </a:r>
            <a:endParaRPr sz="2000" dirty="0">
              <a:latin typeface="Tahoma"/>
              <a:cs typeface="Tahoma"/>
            </a:endParaRPr>
          </a:p>
          <a:p>
            <a:pPr marL="469900" marR="74930" indent="-457200">
              <a:lnSpc>
                <a:spcPct val="100000"/>
              </a:lnSpc>
              <a:spcBef>
                <a:spcPts val="1000"/>
              </a:spcBef>
              <a:buFont typeface="Wingdings"/>
              <a:buChar char=""/>
              <a:tabLst>
                <a:tab pos="469900" algn="l"/>
              </a:tabLst>
            </a:pPr>
            <a:r>
              <a:rPr sz="2000" dirty="0">
                <a:latin typeface="Tahoma"/>
                <a:cs typeface="Tahoma"/>
              </a:rPr>
              <a:t>Must</a:t>
            </a:r>
            <a:r>
              <a:rPr sz="2000" spc="-35" dirty="0">
                <a:latin typeface="Tahoma"/>
                <a:cs typeface="Tahoma"/>
              </a:rPr>
              <a:t> </a:t>
            </a:r>
            <a:r>
              <a:rPr sz="2000" dirty="0">
                <a:latin typeface="Tahoma"/>
                <a:cs typeface="Tahoma"/>
              </a:rPr>
              <a:t>reflect</a:t>
            </a:r>
            <a:r>
              <a:rPr sz="2000" spc="-25" dirty="0">
                <a:latin typeface="Tahoma"/>
                <a:cs typeface="Tahoma"/>
              </a:rPr>
              <a:t> </a:t>
            </a:r>
            <a:r>
              <a:rPr sz="2000" dirty="0">
                <a:latin typeface="Tahoma"/>
                <a:cs typeface="Tahoma"/>
              </a:rPr>
              <a:t>the</a:t>
            </a:r>
            <a:r>
              <a:rPr sz="2000" spc="-40" dirty="0">
                <a:latin typeface="Tahoma"/>
                <a:cs typeface="Tahoma"/>
              </a:rPr>
              <a:t> </a:t>
            </a:r>
            <a:r>
              <a:rPr sz="2000" dirty="0">
                <a:latin typeface="Tahoma"/>
                <a:cs typeface="Tahoma"/>
              </a:rPr>
              <a:t>goals</a:t>
            </a:r>
            <a:r>
              <a:rPr sz="2000" spc="-30" dirty="0">
                <a:latin typeface="Tahoma"/>
                <a:cs typeface="Tahoma"/>
              </a:rPr>
              <a:t> </a:t>
            </a:r>
            <a:r>
              <a:rPr sz="2000" dirty="0">
                <a:latin typeface="Tahoma"/>
                <a:cs typeface="Tahoma"/>
              </a:rPr>
              <a:t>of</a:t>
            </a:r>
            <a:r>
              <a:rPr sz="2000" spc="-30" dirty="0">
                <a:latin typeface="Tahoma"/>
                <a:cs typeface="Tahoma"/>
              </a:rPr>
              <a:t> </a:t>
            </a:r>
            <a:r>
              <a:rPr sz="2000" dirty="0">
                <a:latin typeface="Tahoma"/>
                <a:cs typeface="Tahoma"/>
              </a:rPr>
              <a:t>the</a:t>
            </a:r>
            <a:r>
              <a:rPr sz="2000" spc="-45" dirty="0">
                <a:latin typeface="Tahoma"/>
                <a:cs typeface="Tahoma"/>
              </a:rPr>
              <a:t> </a:t>
            </a:r>
            <a:r>
              <a:rPr sz="2000" dirty="0">
                <a:latin typeface="Tahoma"/>
                <a:cs typeface="Tahoma"/>
              </a:rPr>
              <a:t>Florida</a:t>
            </a:r>
            <a:r>
              <a:rPr sz="2000" spc="-20" dirty="0">
                <a:latin typeface="Tahoma"/>
                <a:cs typeface="Tahoma"/>
              </a:rPr>
              <a:t> Transportation </a:t>
            </a:r>
            <a:r>
              <a:rPr sz="2000" dirty="0">
                <a:latin typeface="Tahoma"/>
                <a:cs typeface="Tahoma"/>
              </a:rPr>
              <a:t>Plan</a:t>
            </a:r>
            <a:r>
              <a:rPr sz="2000" spc="-35" dirty="0">
                <a:latin typeface="Tahoma"/>
                <a:cs typeface="Tahoma"/>
              </a:rPr>
              <a:t> </a:t>
            </a:r>
            <a:r>
              <a:rPr sz="2000" spc="-10" dirty="0">
                <a:latin typeface="Tahoma"/>
                <a:cs typeface="Tahoma"/>
              </a:rPr>
              <a:t>(FTP)</a:t>
            </a:r>
            <a:endParaRPr sz="2000" dirty="0">
              <a:latin typeface="Tahoma"/>
              <a:cs typeface="Tahoma"/>
            </a:endParaRPr>
          </a:p>
          <a:p>
            <a:pPr marL="469265" indent="-456565">
              <a:lnSpc>
                <a:spcPct val="100000"/>
              </a:lnSpc>
              <a:spcBef>
                <a:spcPts val="1000"/>
              </a:spcBef>
              <a:buFont typeface="Wingdings"/>
              <a:buChar char=""/>
              <a:tabLst>
                <a:tab pos="469265" algn="l"/>
              </a:tabLst>
            </a:pPr>
            <a:r>
              <a:rPr sz="2000" dirty="0">
                <a:latin typeface="Tahoma"/>
                <a:cs typeface="Tahoma"/>
              </a:rPr>
              <a:t>Must</a:t>
            </a:r>
            <a:r>
              <a:rPr sz="2000" spc="-65" dirty="0">
                <a:latin typeface="Tahoma"/>
                <a:cs typeface="Tahoma"/>
              </a:rPr>
              <a:t> </a:t>
            </a:r>
            <a:r>
              <a:rPr sz="2000" dirty="0">
                <a:latin typeface="Tahoma"/>
                <a:cs typeface="Tahoma"/>
              </a:rPr>
              <a:t>be</a:t>
            </a:r>
            <a:r>
              <a:rPr sz="2000" spc="-60" dirty="0">
                <a:latin typeface="Tahoma"/>
                <a:cs typeface="Tahoma"/>
              </a:rPr>
              <a:t> </a:t>
            </a:r>
            <a:r>
              <a:rPr sz="2000" dirty="0">
                <a:latin typeface="Tahoma"/>
                <a:cs typeface="Tahoma"/>
              </a:rPr>
              <a:t>consistent</a:t>
            </a:r>
            <a:r>
              <a:rPr sz="2000" spc="-65" dirty="0">
                <a:latin typeface="Tahoma"/>
                <a:cs typeface="Tahoma"/>
              </a:rPr>
              <a:t> </a:t>
            </a:r>
            <a:r>
              <a:rPr sz="2000" dirty="0">
                <a:latin typeface="Tahoma"/>
                <a:cs typeface="Tahoma"/>
              </a:rPr>
              <a:t>with</a:t>
            </a:r>
            <a:r>
              <a:rPr sz="2000" spc="-55" dirty="0">
                <a:latin typeface="Tahoma"/>
                <a:cs typeface="Tahoma"/>
              </a:rPr>
              <a:t> </a:t>
            </a:r>
            <a:r>
              <a:rPr sz="2000" dirty="0">
                <a:latin typeface="Tahoma"/>
                <a:cs typeface="Tahoma"/>
              </a:rPr>
              <a:t>local</a:t>
            </a:r>
            <a:r>
              <a:rPr sz="2000" spc="-65" dirty="0">
                <a:latin typeface="Tahoma"/>
                <a:cs typeface="Tahoma"/>
              </a:rPr>
              <a:t> </a:t>
            </a:r>
            <a:r>
              <a:rPr sz="2000" dirty="0">
                <a:latin typeface="Tahoma"/>
                <a:cs typeface="Tahoma"/>
              </a:rPr>
              <a:t>comprehensive</a:t>
            </a:r>
            <a:r>
              <a:rPr sz="2000" spc="-30" dirty="0">
                <a:latin typeface="Tahoma"/>
                <a:cs typeface="Tahoma"/>
              </a:rPr>
              <a:t> </a:t>
            </a:r>
            <a:r>
              <a:rPr sz="2000" spc="-10" dirty="0">
                <a:latin typeface="Tahoma"/>
                <a:cs typeface="Tahoma"/>
              </a:rPr>
              <a:t>plans</a:t>
            </a:r>
            <a:endParaRPr sz="2000" dirty="0">
              <a:latin typeface="Tahoma"/>
              <a:cs typeface="Tahoma"/>
            </a:endParaRPr>
          </a:p>
          <a:p>
            <a:pPr marL="469900" marR="92710" indent="-457200">
              <a:lnSpc>
                <a:spcPct val="100000"/>
              </a:lnSpc>
              <a:spcBef>
                <a:spcPts val="994"/>
              </a:spcBef>
              <a:buFont typeface="Wingdings"/>
              <a:buChar char=""/>
              <a:tabLst>
                <a:tab pos="469900" algn="l"/>
              </a:tabLst>
            </a:pPr>
            <a:r>
              <a:rPr sz="2000" dirty="0">
                <a:latin typeface="Tahoma"/>
                <a:cs typeface="Tahoma"/>
              </a:rPr>
              <a:t>Must</a:t>
            </a:r>
            <a:r>
              <a:rPr sz="2000" spc="-60" dirty="0">
                <a:latin typeface="Tahoma"/>
                <a:cs typeface="Tahoma"/>
              </a:rPr>
              <a:t> </a:t>
            </a:r>
            <a:r>
              <a:rPr sz="2000" dirty="0">
                <a:latin typeface="Tahoma"/>
                <a:cs typeface="Tahoma"/>
              </a:rPr>
              <a:t>reflect</a:t>
            </a:r>
            <a:r>
              <a:rPr sz="2000" spc="-50" dirty="0">
                <a:latin typeface="Tahoma"/>
                <a:cs typeface="Tahoma"/>
              </a:rPr>
              <a:t> </a:t>
            </a:r>
            <a:r>
              <a:rPr sz="2000" dirty="0">
                <a:latin typeface="Tahoma"/>
                <a:cs typeface="Tahoma"/>
              </a:rPr>
              <a:t>coordination</a:t>
            </a:r>
            <a:r>
              <a:rPr sz="2000" spc="-30" dirty="0">
                <a:latin typeface="Tahoma"/>
                <a:cs typeface="Tahoma"/>
              </a:rPr>
              <a:t> </a:t>
            </a:r>
            <a:r>
              <a:rPr sz="2000" dirty="0">
                <a:latin typeface="Tahoma"/>
                <a:cs typeface="Tahoma"/>
              </a:rPr>
              <a:t>among</a:t>
            </a:r>
            <a:r>
              <a:rPr sz="2000" spc="-40" dirty="0">
                <a:latin typeface="Tahoma"/>
                <a:cs typeface="Tahoma"/>
              </a:rPr>
              <a:t> </a:t>
            </a:r>
            <a:r>
              <a:rPr sz="2000" dirty="0">
                <a:latin typeface="Tahoma"/>
                <a:cs typeface="Tahoma"/>
              </a:rPr>
              <a:t>MPOs</a:t>
            </a:r>
            <a:r>
              <a:rPr sz="2000" spc="-60" dirty="0">
                <a:latin typeface="Tahoma"/>
                <a:cs typeface="Tahoma"/>
              </a:rPr>
              <a:t> </a:t>
            </a:r>
            <a:r>
              <a:rPr sz="2000" dirty="0">
                <a:latin typeface="Tahoma"/>
                <a:cs typeface="Tahoma"/>
              </a:rPr>
              <a:t>on</a:t>
            </a:r>
            <a:r>
              <a:rPr sz="2000" spc="-55" dirty="0">
                <a:latin typeface="Tahoma"/>
                <a:cs typeface="Tahoma"/>
              </a:rPr>
              <a:t> </a:t>
            </a:r>
            <a:r>
              <a:rPr sz="2000" spc="-10" dirty="0">
                <a:latin typeface="Tahoma"/>
                <a:cs typeface="Tahoma"/>
              </a:rPr>
              <a:t>facilities </a:t>
            </a:r>
            <a:r>
              <a:rPr sz="2000" dirty="0">
                <a:latin typeface="Tahoma"/>
                <a:cs typeface="Tahoma"/>
              </a:rPr>
              <a:t>crossing</a:t>
            </a:r>
            <a:r>
              <a:rPr sz="2000" spc="-45" dirty="0">
                <a:latin typeface="Tahoma"/>
                <a:cs typeface="Tahoma"/>
              </a:rPr>
              <a:t> </a:t>
            </a:r>
            <a:r>
              <a:rPr sz="2000" dirty="0">
                <a:latin typeface="Tahoma"/>
                <a:cs typeface="Tahoma"/>
              </a:rPr>
              <a:t>MPO</a:t>
            </a:r>
            <a:r>
              <a:rPr sz="2000" spc="-55" dirty="0">
                <a:latin typeface="Tahoma"/>
                <a:cs typeface="Tahoma"/>
              </a:rPr>
              <a:t> </a:t>
            </a:r>
            <a:r>
              <a:rPr sz="2000" spc="-10" dirty="0">
                <a:latin typeface="Tahoma"/>
                <a:cs typeface="Tahoma"/>
              </a:rPr>
              <a:t>boundaries</a:t>
            </a:r>
            <a:endParaRPr sz="2000" dirty="0">
              <a:latin typeface="Tahoma"/>
              <a:cs typeface="Tahoma"/>
            </a:endParaRPr>
          </a:p>
        </p:txBody>
      </p:sp>
      <p:sp>
        <p:nvSpPr>
          <p:cNvPr id="3" name="object 3"/>
          <p:cNvSpPr txBox="1">
            <a:spLocks noGrp="1"/>
          </p:cNvSpPr>
          <p:nvPr>
            <p:ph type="title"/>
          </p:nvPr>
        </p:nvSpPr>
        <p:spPr>
          <a:xfrm>
            <a:off x="609600" y="621655"/>
            <a:ext cx="10972800" cy="686073"/>
          </a:xfrm>
          <a:prstGeom prst="rect">
            <a:avLst/>
          </a:prstGeom>
        </p:spPr>
        <p:txBody>
          <a:bodyPr vert="horz" wrap="square" lIns="0" tIns="69838" rIns="0" bIns="0" rtlCol="0">
            <a:spAutoFit/>
          </a:bodyPr>
          <a:lstStyle/>
          <a:p>
            <a:pPr marL="12700">
              <a:lnSpc>
                <a:spcPct val="100000"/>
              </a:lnSpc>
              <a:spcBef>
                <a:spcPts val="100"/>
              </a:spcBef>
            </a:pP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Long</a:t>
            </a:r>
            <a:r>
              <a:rPr sz="4000" b="1" spc="-105"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Range</a:t>
            </a:r>
            <a:r>
              <a:rPr sz="4000" b="1" spc="-114"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spc="-25" dirty="0">
                <a:solidFill>
                  <a:srgbClr val="FFFFFF"/>
                </a:solidFill>
                <a:latin typeface="Tahoma" panose="020B0604030504040204" pitchFamily="34" charset="0"/>
                <a:ea typeface="Tahoma" panose="020B0604030504040204" pitchFamily="34" charset="0"/>
                <a:cs typeface="Tahoma" panose="020B0604030504040204" pitchFamily="34" charset="0"/>
              </a:rPr>
              <a:t>Transportation</a:t>
            </a:r>
            <a:r>
              <a:rPr sz="4000" b="1" spc="-105"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spc="-20" dirty="0">
                <a:solidFill>
                  <a:srgbClr val="FFFFFF"/>
                </a:solidFill>
                <a:latin typeface="Tahoma" panose="020B0604030504040204" pitchFamily="34" charset="0"/>
                <a:ea typeface="Tahoma" panose="020B0604030504040204" pitchFamily="34" charset="0"/>
                <a:cs typeface="Tahoma" panose="020B0604030504040204" pitchFamily="34" charset="0"/>
              </a:rPr>
              <a:t>Plan</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8960248-B451-4B07-7CB7-0615885926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6607" y="2725156"/>
            <a:ext cx="2904417" cy="3758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69909"/>
            <a:ext cx="9372600" cy="2806891"/>
          </a:xfrm>
        </p:spPr>
        <p:txBody>
          <a:bodyPr>
            <a:normAutofit/>
          </a:bodyPr>
          <a:lstStyle/>
          <a:p>
            <a:pPr marL="36576" indent="0">
              <a:buNone/>
            </a:pPr>
            <a:endParaRPr lang="en-US" sz="2000" b="1" dirty="0">
              <a:latin typeface="Century Gothic" panose="020B0502020202020204" pitchFamily="34" charset="0"/>
            </a:endParaRPr>
          </a:p>
          <a:p>
            <a:pPr marL="790956" lvl="1" indent="-342900">
              <a:buFont typeface="Wingdings" panose="05000000000000000000" pitchFamily="2" charset="2"/>
              <a:buChar char="§"/>
            </a:pPr>
            <a:r>
              <a:rPr lang="en-US" sz="2000"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Project ideas requested from County, local municipalities and transportation providers every spring</a:t>
            </a:r>
          </a:p>
          <a:p>
            <a:pPr marL="790956" lvl="1" indent="-342900">
              <a:lnSpc>
                <a:spcPct val="150000"/>
              </a:lnSpc>
              <a:buFont typeface="Wingdings" panose="05000000000000000000" pitchFamily="2" charset="2"/>
              <a:buChar char="§"/>
            </a:pPr>
            <a:r>
              <a:rPr lang="en-US" sz="2000"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Projects reviewed by Committees and Staff</a:t>
            </a:r>
          </a:p>
          <a:p>
            <a:pPr marL="790956" lvl="1" indent="-342900">
              <a:buFont typeface="Wingdings" panose="05000000000000000000" pitchFamily="2" charset="2"/>
              <a:buChar char="§"/>
            </a:pPr>
            <a:r>
              <a:rPr lang="en-US" sz="2000"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Prioritized list is sent to Florida Department of Transportation (FDOT) for funding consideration</a:t>
            </a:r>
          </a:p>
          <a:p>
            <a:pPr marL="0" indent="0">
              <a:buNone/>
            </a:pPr>
            <a:endParaRPr lang="en-US" sz="2000" dirty="0">
              <a:latin typeface="Century Gothic" panose="020B0502020202020204" pitchFamily="34" charset="0"/>
            </a:endParaRPr>
          </a:p>
        </p:txBody>
      </p:sp>
      <p:sp>
        <p:nvSpPr>
          <p:cNvPr id="2" name="Title 1"/>
          <p:cNvSpPr>
            <a:spLocks noGrp="1"/>
          </p:cNvSpPr>
          <p:nvPr>
            <p:ph type="title"/>
          </p:nvPr>
        </p:nvSpPr>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List of Project Priorities</a:t>
            </a:r>
          </a:p>
        </p:txBody>
      </p:sp>
      <p:sp>
        <p:nvSpPr>
          <p:cNvPr id="4" name="Rectangle 3"/>
          <p:cNvSpPr/>
          <p:nvPr/>
        </p:nvSpPr>
        <p:spPr>
          <a:xfrm>
            <a:off x="609600" y="4876800"/>
            <a:ext cx="7391400" cy="152400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TextBox 4"/>
          <p:cNvSpPr txBox="1"/>
          <p:nvPr/>
        </p:nvSpPr>
        <p:spPr>
          <a:xfrm>
            <a:off x="828675" y="5102303"/>
            <a:ext cx="6934200" cy="1015663"/>
          </a:xfrm>
          <a:prstGeom prst="rect">
            <a:avLst/>
          </a:prstGeom>
          <a:noFill/>
          <a:ln>
            <a:noFill/>
          </a:ln>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The SCTPO only reviews projects eligible for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state and federal funding</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Local roads are the responsible of the local municipalities</a:t>
            </a:r>
            <a:r>
              <a:rPr lang="en-US" sz="2000" dirty="0">
                <a:solidFill>
                  <a:schemeClr val="bg1"/>
                </a:solidFill>
                <a:latin typeface="Century Gothic" panose="020B0502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E1A7AC8B-B02A-4BB4-A9BF-0673129F3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5669616"/>
            <a:ext cx="667244" cy="667244"/>
          </a:xfrm>
          <a:prstGeom prst="rect">
            <a:avLst/>
          </a:prstGeom>
        </p:spPr>
      </p:pic>
      <p:pic>
        <p:nvPicPr>
          <p:cNvPr id="11" name="Picture 10">
            <a:extLst>
              <a:ext uri="{FF2B5EF4-FFF2-40B4-BE49-F238E27FC236}">
                <a16:creationId xmlns:a16="http://schemas.microsoft.com/office/drawing/2014/main" id="{429E1ABF-A40A-4757-B7BE-DD842B4C4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600" y="2971800"/>
            <a:ext cx="1676400" cy="1676400"/>
          </a:xfrm>
          <a:prstGeom prst="rect">
            <a:avLst/>
          </a:prstGeom>
        </p:spPr>
      </p:pic>
    </p:spTree>
    <p:extLst>
      <p:ext uri="{BB962C8B-B14F-4D97-AF65-F5344CB8AC3E}">
        <p14:creationId xmlns:p14="http://schemas.microsoft.com/office/powerpoint/2010/main" val="392141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133600"/>
            <a:ext cx="11049000" cy="4267199"/>
          </a:xfrm>
        </p:spPr>
        <p:txBody>
          <a:bodyPr>
            <a:normAutofit/>
          </a:bodyPr>
          <a:lstStyle/>
          <a:p>
            <a:pPr marL="457200" lvl="1" indent="0">
              <a:buNone/>
            </a:pPr>
            <a:r>
              <a:rPr lang="en-US" sz="3600" b="1" dirty="0">
                <a:solidFill>
                  <a:schemeClr val="accent1"/>
                </a:solidFill>
                <a:latin typeface="Tahoma" panose="020B0604030504040204" pitchFamily="34" charset="0"/>
                <a:ea typeface="Tahoma" panose="020B0604030504040204" pitchFamily="34" charset="0"/>
                <a:cs typeface="Tahoma" panose="020B0604030504040204" pitchFamily="34" charset="0"/>
              </a:rPr>
              <a:t>MPO = TPO</a:t>
            </a:r>
          </a:p>
          <a:p>
            <a:pPr marL="457200" lvl="1" indent="0">
              <a:buNone/>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A Metropolitan Planning Organization is the same as a Transportation Planning Organization. </a:t>
            </a:r>
          </a:p>
          <a:p>
            <a:pPr marL="457200" lvl="1" indent="0">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We use Space Coast TPO to express that we are on the Space Coast and do something with transportation. </a:t>
            </a:r>
          </a:p>
        </p:txBody>
      </p:sp>
      <p:sp>
        <p:nvSpPr>
          <p:cNvPr id="6" name="Title 1"/>
          <p:cNvSpPr txBox="1">
            <a:spLocks/>
          </p:cNvSpPr>
          <p:nvPr/>
        </p:nvSpPr>
        <p:spPr>
          <a:xfrm>
            <a:off x="1905000" y="381000"/>
            <a:ext cx="8077200" cy="914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FYI</a:t>
            </a:r>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739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948" y="1977931"/>
            <a:ext cx="6311452" cy="4906963"/>
          </a:xfrm>
        </p:spPr>
        <p:txBody>
          <a:bodyPr>
            <a:normAutofit/>
          </a:bodyPr>
          <a:lstStyle/>
          <a:p>
            <a:pPr>
              <a:buFont typeface="Arial" panose="020B0604020202020204" pitchFamily="34" charset="0"/>
              <a:buChar char="•"/>
            </a:pPr>
            <a:endParaRPr lang="en-US" sz="800" dirty="0">
              <a:solidFill>
                <a:schemeClr val="tx1">
                  <a:lumMod val="95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Staged, multi-year, intermodal program of transportation initiatives</a:t>
            </a:r>
          </a:p>
          <a:p>
            <a:pPr>
              <a:buFont typeface="Wingdings" panose="05000000000000000000" pitchFamily="2" charset="2"/>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Provides five-year implementation schedule</a:t>
            </a:r>
          </a:p>
          <a:p>
            <a:pPr marL="0" indent="0">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(FY 24– FY 28)</a:t>
            </a:r>
          </a:p>
          <a:p>
            <a:pPr>
              <a:buFont typeface="Wingdings" panose="05000000000000000000" pitchFamily="2" charset="2"/>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Fiscally constrained</a:t>
            </a:r>
          </a:p>
          <a:p>
            <a:pPr>
              <a:buFont typeface="Wingdings" panose="05000000000000000000" pitchFamily="2" charset="2"/>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Consistent with the LRTP, local comprehensive plans, and local modal plans</a:t>
            </a:r>
          </a:p>
          <a:p>
            <a:pPr marL="0" indent="0">
              <a:buNone/>
            </a:pPr>
            <a:endParaRPr lang="en-US" dirty="0">
              <a:solidFill>
                <a:schemeClr val="tx1"/>
              </a:solidFill>
              <a:latin typeface="Century Gothic" panose="020B0502020202020204" pitchFamily="34" charset="0"/>
              <a:cs typeface="Arial" panose="020B0604020202020204" pitchFamily="34" charset="0"/>
            </a:endParaRPr>
          </a:p>
          <a:p>
            <a:pPr>
              <a:buFont typeface="Arial" panose="020B0604020202020204" pitchFamily="34" charset="0"/>
              <a:buChar char="•"/>
            </a:pPr>
            <a:endParaRPr lang="en-US" dirty="0">
              <a:solidFill>
                <a:schemeClr val="tx1"/>
              </a:solidFill>
              <a:latin typeface="Century Gothic" panose="020B0502020202020204" pitchFamily="34" charset="0"/>
              <a:cs typeface="Arial" panose="020B0604020202020204" pitchFamily="34" charset="0"/>
            </a:endParaRPr>
          </a:p>
          <a:p>
            <a:pPr>
              <a:buFont typeface="Arial" panose="020B0604020202020204" pitchFamily="34" charset="0"/>
              <a:buChar char="•"/>
            </a:pPr>
            <a:endParaRPr lang="en-US" dirty="0">
              <a:solidFill>
                <a:schemeClr val="tx1"/>
              </a:solidFill>
              <a:latin typeface="Century Gothic" panose="020B0502020202020204" pitchFamily="34" charset="0"/>
              <a:cs typeface="Arial" panose="020B0604020202020204" pitchFamily="34" charset="0"/>
            </a:endParaRPr>
          </a:p>
          <a:p>
            <a:pPr>
              <a:buFont typeface="Arial" panose="020B0604020202020204" pitchFamily="34" charset="0"/>
              <a:buChar char="•"/>
            </a:pPr>
            <a:endParaRPr lang="en-US" dirty="0">
              <a:solidFill>
                <a:schemeClr val="tx1"/>
              </a:solidFill>
              <a:latin typeface="Century Gothic" panose="020B0502020202020204" pitchFamily="34" charset="0"/>
            </a:endParaRPr>
          </a:p>
          <a:p>
            <a:pPr>
              <a:buFont typeface="Arial" panose="020B0604020202020204" pitchFamily="34" charset="0"/>
              <a:buChar char="•"/>
            </a:pPr>
            <a:endParaRPr lang="en-US" sz="2000" i="1" dirty="0">
              <a:solidFill>
                <a:schemeClr val="tx1"/>
              </a:solidFill>
            </a:endParaRPr>
          </a:p>
          <a:p>
            <a:pPr>
              <a:buFont typeface="Arial" panose="020B0604020202020204" pitchFamily="34" charset="0"/>
              <a:buChar char="•"/>
            </a:pPr>
            <a:endParaRPr lang="en-US" sz="2000" i="1" dirty="0"/>
          </a:p>
        </p:txBody>
      </p:sp>
      <p:sp>
        <p:nvSpPr>
          <p:cNvPr id="2" name="Title 1"/>
          <p:cNvSpPr>
            <a:spLocks noGrp="1"/>
          </p:cNvSpPr>
          <p:nvPr>
            <p:ph type="title"/>
          </p:nvPr>
        </p:nvSpPr>
        <p:spPr>
          <a:xfrm>
            <a:off x="857250" y="381000"/>
            <a:ext cx="10934700" cy="1010141"/>
          </a:xfrm>
        </p:spPr>
        <p:txBody>
          <a:bodyPr>
            <a:no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Transportation Improvement Program</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79A2C9B5-701F-4EDD-90E0-3A349DDDB0A1}"/>
              </a:ext>
            </a:extLst>
          </p:cNvPr>
          <p:cNvSpPr/>
          <p:nvPr/>
        </p:nvSpPr>
        <p:spPr>
          <a:xfrm>
            <a:off x="6096000" y="2514600"/>
            <a:ext cx="5486400" cy="1384995"/>
          </a:xfrm>
          <a:prstGeom prst="rect">
            <a:avLst/>
          </a:prstGeom>
        </p:spPr>
        <p:txBody>
          <a:bodyPr wrap="square">
            <a:spAutoFit/>
          </a:bodyPr>
          <a:lstStyle/>
          <a:p>
            <a:pPr algn="ctr"/>
            <a:r>
              <a:rPr lang="en-US" sz="2800" spc="-5" dirty="0">
                <a:latin typeface="Tahoma" panose="020B0604030504040204" pitchFamily="34" charset="0"/>
                <a:ea typeface="Tahoma" panose="020B0604030504040204" pitchFamily="34" charset="0"/>
                <a:cs typeface="Tahoma" panose="020B0604030504040204" pitchFamily="34" charset="0"/>
              </a:rPr>
              <a:t>Total Funding:</a:t>
            </a:r>
          </a:p>
          <a:p>
            <a:pPr algn="ctr"/>
            <a:r>
              <a:rPr lang="en-US" sz="2800" spc="-5" dirty="0">
                <a:latin typeface="Tahoma" panose="020B0604030504040204" pitchFamily="34" charset="0"/>
                <a:ea typeface="Tahoma" panose="020B0604030504040204" pitchFamily="34" charset="0"/>
                <a:cs typeface="Tahoma" panose="020B0604030504040204" pitchFamily="34" charset="0"/>
              </a:rPr>
              <a:t> </a:t>
            </a:r>
            <a:r>
              <a:rPr lang="en-US" sz="2800" b="1" u="sng" spc="-5" dirty="0">
                <a:latin typeface="Tahoma" panose="020B0604030504040204" pitchFamily="34" charset="0"/>
                <a:ea typeface="Tahoma" panose="020B0604030504040204" pitchFamily="34" charset="0"/>
                <a:cs typeface="Tahoma" panose="020B0604030504040204" pitchFamily="34" charset="0"/>
              </a:rPr>
              <a:t>131 Projects - $1,305,967,572 </a:t>
            </a:r>
            <a:endParaRPr lang="en-US" sz="2800" b="1" u="sng"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3FC8D723-CF0F-414A-8457-CDE88CD7E6D0}"/>
              </a:ext>
            </a:extLst>
          </p:cNvPr>
          <p:cNvPicPr>
            <a:picLocks noChangeAspect="1"/>
          </p:cNvPicPr>
          <p:nvPr/>
        </p:nvPicPr>
        <p:blipFill>
          <a:blip r:embed="rId3"/>
          <a:stretch>
            <a:fillRect/>
          </a:stretch>
        </p:blipFill>
        <p:spPr>
          <a:xfrm>
            <a:off x="7336409" y="4090595"/>
            <a:ext cx="3291840" cy="2543685"/>
          </a:xfrm>
          <a:prstGeom prst="rect">
            <a:avLst/>
          </a:prstGeom>
          <a:effectLst>
            <a:outerShdw blurRad="254000" algn="ctr" rotWithShape="0">
              <a:srgbClr val="000000">
                <a:alpha val="43000"/>
              </a:srgbClr>
            </a:outerShdw>
          </a:effectLst>
          <a:scene3d>
            <a:camera prst="orthographicFront"/>
            <a:lightRig rig="threePt" dir="t"/>
          </a:scene3d>
          <a:sp3d contourW="120650">
            <a:contourClr>
              <a:srgbClr val="FFFF00"/>
            </a:contourClr>
          </a:sp3d>
        </p:spPr>
      </p:pic>
    </p:spTree>
    <p:extLst>
      <p:ext uri="{BB962C8B-B14F-4D97-AF65-F5344CB8AC3E}">
        <p14:creationId xmlns:p14="http://schemas.microsoft.com/office/powerpoint/2010/main" val="2669046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8031480" cy="1096964"/>
          </a:xfrm>
        </p:spPr>
        <p:txBody>
          <a:bodyPr>
            <a:no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Public Participation Plan</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8684343E-9845-4226-978A-9F4CD8D896D2}"/>
              </a:ext>
            </a:extLst>
          </p:cNvPr>
          <p:cNvSpPr>
            <a:spLocks noGrp="1"/>
          </p:cNvSpPr>
          <p:nvPr>
            <p:ph idx="1"/>
          </p:nvPr>
        </p:nvSpPr>
        <p:spPr>
          <a:xfrm>
            <a:off x="685800" y="2209800"/>
            <a:ext cx="6629400" cy="4267200"/>
          </a:xfrm>
        </p:spPr>
        <p:txBody>
          <a:bodyPr>
            <a:normAutofit/>
          </a:bodyPr>
          <a:lstStyle/>
          <a:p>
            <a:pPr>
              <a:buFont typeface="Wingdings" panose="05000000000000000000" pitchFamily="2" charset="2"/>
              <a:buChar char="§"/>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A Blueprint for Public Engagement</a:t>
            </a:r>
          </a:p>
          <a:p>
            <a:pPr marL="0" indent="0">
              <a:buNone/>
            </a:pPr>
            <a:endPar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Describes SCTPO public involvement and engagement tools and strategies </a:t>
            </a:r>
          </a:p>
          <a:p>
            <a:pPr>
              <a:buFont typeface="Wingdings" panose="05000000000000000000" pitchFamily="2" charset="2"/>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Notes public comment periods for required work products </a:t>
            </a:r>
          </a:p>
          <a:p>
            <a:pPr>
              <a:buFont typeface="Wingdings" panose="05000000000000000000" pitchFamily="2" charset="2"/>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Offers opportunities for public participation to help guide the planning process</a:t>
            </a:r>
          </a:p>
          <a:p>
            <a:pPr marL="0" indent="0">
              <a:buNone/>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Adopted every three years –  Adopted December 2022</a:t>
            </a:r>
          </a:p>
          <a:p>
            <a:pPr>
              <a:buFont typeface="Wingdings" panose="05000000000000000000" pitchFamily="2" charset="2"/>
              <a:buChar char="Ø"/>
            </a:pPr>
            <a:endParaRPr lang="en-US" dirty="0">
              <a:solidFill>
                <a:schemeClr val="tx1"/>
              </a:solidFill>
            </a:endParaRPr>
          </a:p>
        </p:txBody>
      </p:sp>
      <p:pic>
        <p:nvPicPr>
          <p:cNvPr id="9" name="Picture 8">
            <a:extLst>
              <a:ext uri="{FF2B5EF4-FFF2-40B4-BE49-F238E27FC236}">
                <a16:creationId xmlns:a16="http://schemas.microsoft.com/office/drawing/2014/main" id="{59406AC9-08CB-415F-89D6-34D0D6B6E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3289300"/>
            <a:ext cx="3162300" cy="2108200"/>
          </a:xfrm>
          <a:prstGeom prst="rect">
            <a:avLst/>
          </a:prstGeom>
        </p:spPr>
      </p:pic>
    </p:spTree>
    <p:extLst>
      <p:ext uri="{BB962C8B-B14F-4D97-AF65-F5344CB8AC3E}">
        <p14:creationId xmlns:p14="http://schemas.microsoft.com/office/powerpoint/2010/main" val="2603951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2245840"/>
            <a:ext cx="9144000" cy="5410200"/>
          </a:xfrm>
        </p:spPr>
        <p:txBody>
          <a:bodyPr>
            <a:normAutofit/>
          </a:bodyPr>
          <a:lstStyle/>
          <a:p>
            <a:pPr>
              <a:buFont typeface="Wingdings" panose="05000000000000000000" pitchFamily="2" charset="2"/>
              <a:buChar char="Ø"/>
            </a:pPr>
            <a:endParaRPr lang="en-US" sz="3600" dirty="0"/>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Sea Level Rise Analysis – Feb 2018</a:t>
            </a:r>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ADA Bus Stop Analysis – Dec 2018</a:t>
            </a:r>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Bicycle &amp; Pedestrian Master Plan – Nov 2019</a:t>
            </a:r>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Vision Zero Action Plan – Update 2024</a:t>
            </a:r>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Intelligent Transportation System Master Plan – 2021</a:t>
            </a:r>
          </a:p>
          <a:p>
            <a:pPr marL="857250" lvl="1"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Transportation Resiliency Master Plan – 2022</a:t>
            </a:r>
          </a:p>
          <a:p>
            <a:pPr marL="742950" lvl="1" indent="-342900">
              <a:buFont typeface="Wingdings" panose="05000000000000000000" pitchFamily="2" charset="2"/>
              <a:buChar char="§"/>
            </a:pPr>
            <a:endParaRPr lang="en-US" sz="2400"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48056" lvl="1" indent="0">
              <a:buNone/>
            </a:pPr>
            <a:endParaRPr lang="en-US" sz="1800" dirty="0">
              <a:latin typeface="Century Gothic" panose="020B0502020202020204" pitchFamily="34" charset="0"/>
            </a:endParaRPr>
          </a:p>
        </p:txBody>
      </p:sp>
      <p:sp>
        <p:nvSpPr>
          <p:cNvPr id="2" name="Title 1"/>
          <p:cNvSpPr>
            <a:spLocks noGrp="1"/>
          </p:cNvSpPr>
          <p:nvPr>
            <p:ph type="title"/>
          </p:nvPr>
        </p:nvSpPr>
        <p:spPr>
          <a:xfrm>
            <a:off x="1676400" y="381000"/>
            <a:ext cx="9144000" cy="1143000"/>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SCTPO Resources: Plans</a:t>
            </a:r>
            <a:endParaRPr lang="en-US" sz="3600"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DC6EB0F-F6B9-4058-9FF9-24B5092FF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4" t="20955" r="11032" b="27363"/>
          <a:stretch/>
        </p:blipFill>
        <p:spPr>
          <a:xfrm>
            <a:off x="902838" y="2368411"/>
            <a:ext cx="1233220" cy="1088953"/>
          </a:xfrm>
          <a:prstGeom prst="rect">
            <a:avLst/>
          </a:prstGeom>
        </p:spPr>
      </p:pic>
      <p:pic>
        <p:nvPicPr>
          <p:cNvPr id="7" name="Picture 6">
            <a:extLst>
              <a:ext uri="{FF2B5EF4-FFF2-40B4-BE49-F238E27FC236}">
                <a16:creationId xmlns:a16="http://schemas.microsoft.com/office/drawing/2014/main" id="{B72A2100-4B4E-47D7-9345-ED0058DDA1B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108" y="5134001"/>
            <a:ext cx="1630680" cy="977900"/>
          </a:xfrm>
          <a:prstGeom prst="rect">
            <a:avLst/>
          </a:prstGeom>
          <a:noFill/>
          <a:ln>
            <a:noFill/>
          </a:ln>
        </p:spPr>
      </p:pic>
      <p:pic>
        <p:nvPicPr>
          <p:cNvPr id="8" name="Picture 7" descr="A picture containing text, sign&#10;&#10;Description automatically generated">
            <a:extLst>
              <a:ext uri="{FF2B5EF4-FFF2-40B4-BE49-F238E27FC236}">
                <a16:creationId xmlns:a16="http://schemas.microsoft.com/office/drawing/2014/main" id="{370F734D-E921-5380-A881-FF27AD6618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868" y="3676680"/>
            <a:ext cx="1250190" cy="1250190"/>
          </a:xfrm>
          <a:prstGeom prst="rect">
            <a:avLst/>
          </a:prstGeom>
        </p:spPr>
      </p:pic>
    </p:spTree>
    <p:extLst>
      <p:ext uri="{BB962C8B-B14F-4D97-AF65-F5344CB8AC3E}">
        <p14:creationId xmlns:p14="http://schemas.microsoft.com/office/powerpoint/2010/main" val="789712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495" y="1828800"/>
            <a:ext cx="6248400" cy="3200400"/>
          </a:xfrm>
        </p:spPr>
        <p:txBody>
          <a:bodyPr>
            <a:normAutofit/>
          </a:bodyPr>
          <a:lstStyle/>
          <a:p>
            <a:pPr marL="400050" lvl="1" indent="0">
              <a:buNone/>
            </a:pPr>
            <a:r>
              <a:rPr lang="en-US" sz="2800" b="1" dirty="0">
                <a:solidFill>
                  <a:schemeClr val="accent1"/>
                </a:solidFill>
                <a:latin typeface="Tahoma" panose="020B0604030504040204" pitchFamily="34" charset="0"/>
                <a:ea typeface="Tahoma" panose="020B0604030504040204" pitchFamily="34" charset="0"/>
                <a:cs typeface="Tahoma" panose="020B0604030504040204" pitchFamily="34" charset="0"/>
              </a:rPr>
              <a:t>Data</a:t>
            </a:r>
          </a:p>
          <a:p>
            <a:pPr marL="1136650" lvl="2"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Traffic counts</a:t>
            </a:r>
          </a:p>
          <a:p>
            <a:pPr marL="1136650" lvl="2"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Crash data base</a:t>
            </a:r>
          </a:p>
          <a:p>
            <a:pPr marL="1136650" lvl="2"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Performance Measures</a:t>
            </a:r>
          </a:p>
          <a:p>
            <a:pPr marL="1136650" lvl="2" indent="-457200">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State of the System Interactive Dashboard</a:t>
            </a:r>
          </a:p>
          <a:p>
            <a:pPr marL="400050" lvl="1" indent="0">
              <a:buNone/>
            </a:pPr>
            <a:endParaRPr lang="en-US" sz="2600" i="1" dirty="0"/>
          </a:p>
          <a:p>
            <a:pPr marL="448056" lvl="1" indent="0">
              <a:buNone/>
            </a:pPr>
            <a:endParaRPr lang="en-US" sz="1800" dirty="0">
              <a:latin typeface="Century Gothic" panose="020B0502020202020204" pitchFamily="34" charset="0"/>
            </a:endParaRPr>
          </a:p>
        </p:txBody>
      </p:sp>
      <p:sp>
        <p:nvSpPr>
          <p:cNvPr id="2" name="Title 1"/>
          <p:cNvSpPr>
            <a:spLocks noGrp="1"/>
          </p:cNvSpPr>
          <p:nvPr>
            <p:ph type="title"/>
          </p:nvPr>
        </p:nvSpPr>
        <p:spPr>
          <a:xfrm>
            <a:off x="1676400" y="381000"/>
            <a:ext cx="9144000" cy="1143000"/>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SCTPO Resources: Data</a:t>
            </a:r>
            <a:endParaRPr lang="en-US" sz="3600" b="1"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ED27A658-0C6C-4C39-B212-870A2BEA3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4935" y="2819400"/>
            <a:ext cx="3475465" cy="14621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D5610F83-03C6-4BFB-B059-82B80BD15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25" y="4853153"/>
            <a:ext cx="1848349" cy="1848349"/>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8161B533-C18C-9504-210C-FB3C2EF30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2786" y="4724400"/>
            <a:ext cx="4422717" cy="184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9435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FAFD17-A321-46A8-A9B0-975DA3017548}"/>
              </a:ext>
            </a:extLst>
          </p:cNvPr>
          <p:cNvSpPr>
            <a:spLocks noGrp="1"/>
          </p:cNvSpPr>
          <p:nvPr>
            <p:ph idx="1"/>
          </p:nvPr>
        </p:nvSpPr>
        <p:spPr>
          <a:xfrm>
            <a:off x="0" y="2501462"/>
            <a:ext cx="11658599" cy="4419600"/>
          </a:xfrm>
        </p:spPr>
        <p:txBody>
          <a:bodyPr>
            <a:normAutofit/>
          </a:bodyPr>
          <a:lstStyle/>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Cocoa Intermodal Station Feasibility Study – Underway</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Southern Brevard Trails Master Plan – Underway </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Vision Zero Action Plan Update</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2050 Long Range Transportation Plan &amp; Transit Development Plan</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Mobility on Demand Study</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Dixon Blvd Complete Street</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North Merritt Island Pioneer Trail</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Grant Development:  Ellis INFRA &amp; Brevard Rail Safety Improvements</a:t>
            </a:r>
          </a:p>
          <a:p>
            <a:pPr marL="301943" lvl="1" indent="0">
              <a:buNone/>
            </a:pPr>
            <a:endParaRPr lang="en-US" dirty="0">
              <a:solidFill>
                <a:schemeClr val="tx1"/>
              </a:solidFill>
            </a:endParaRPr>
          </a:p>
          <a:p>
            <a:pPr lvl="1">
              <a:buFont typeface="Wingdings" panose="05000000000000000000" pitchFamily="2" charset="2"/>
              <a:buChar char="Ø"/>
            </a:pPr>
            <a:endParaRPr lang="en-US" dirty="0">
              <a:solidFill>
                <a:schemeClr val="tx1"/>
              </a:solidFill>
            </a:endParaRPr>
          </a:p>
          <a:p>
            <a:pPr marL="301943" lvl="1" indent="0">
              <a:buNone/>
            </a:pPr>
            <a:endParaRPr lang="en-US" dirty="0">
              <a:solidFill>
                <a:schemeClr val="tx1"/>
              </a:solidFill>
            </a:endParaRPr>
          </a:p>
          <a:p>
            <a:pPr lvl="1"/>
            <a:endParaRPr lang="en-US" dirty="0"/>
          </a:p>
        </p:txBody>
      </p:sp>
      <p:sp>
        <p:nvSpPr>
          <p:cNvPr id="3" name="Title 2">
            <a:extLst>
              <a:ext uri="{FF2B5EF4-FFF2-40B4-BE49-F238E27FC236}">
                <a16:creationId xmlns:a16="http://schemas.microsoft.com/office/drawing/2014/main" id="{13D2A711-B899-4928-8368-8538E77F45E4}"/>
              </a:ext>
            </a:extLst>
          </p:cNvPr>
          <p:cNvSpPr>
            <a:spLocks noGrp="1"/>
          </p:cNvSpPr>
          <p:nvPr>
            <p:ph type="title"/>
          </p:nvPr>
        </p:nvSpPr>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Looking Forward</a:t>
            </a:r>
          </a:p>
        </p:txBody>
      </p:sp>
      <p:pic>
        <p:nvPicPr>
          <p:cNvPr id="5" name="Picture 4">
            <a:extLst>
              <a:ext uri="{FF2B5EF4-FFF2-40B4-BE49-F238E27FC236}">
                <a16:creationId xmlns:a16="http://schemas.microsoft.com/office/drawing/2014/main" id="{CB1FC8F2-E575-41C1-8737-CEFE813CB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0" y="4711262"/>
            <a:ext cx="1828800" cy="1828800"/>
          </a:xfrm>
          <a:prstGeom prst="rect">
            <a:avLst/>
          </a:prstGeom>
        </p:spPr>
      </p:pic>
    </p:spTree>
    <p:extLst>
      <p:ext uri="{BB962C8B-B14F-4D97-AF65-F5344CB8AC3E}">
        <p14:creationId xmlns:p14="http://schemas.microsoft.com/office/powerpoint/2010/main" val="1538167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52600" y="1447800"/>
            <a:ext cx="8153400" cy="2895600"/>
          </a:xfrm>
        </p:spPr>
        <p:txBody>
          <a:bodyPr>
            <a:normAutofit/>
          </a:bodyPr>
          <a:lstStyle/>
          <a:p>
            <a:pPr eaLnBrk="1" hangingPunct="1">
              <a:defRPr/>
            </a:pPr>
            <a:r>
              <a:rPr lang="en-US" b="1" dirty="0">
                <a:latin typeface="Tahoma" panose="020B0604030504040204" pitchFamily="34" charset="0"/>
                <a:ea typeface="Tahoma" panose="020B0604030504040204" pitchFamily="34" charset="0"/>
                <a:cs typeface="Tahoma" panose="020B0604030504040204" pitchFamily="34" charset="0"/>
              </a:rPr>
              <a:t>Regional Coordination</a:t>
            </a:r>
            <a:br>
              <a:rPr lang="en-US" b="1" dirty="0"/>
            </a:br>
            <a:br>
              <a:rPr lang="en-US" b="1" dirty="0"/>
            </a:br>
            <a:endParaRPr lang="en-US" b="1" dirty="0"/>
          </a:p>
        </p:txBody>
      </p:sp>
      <p:pic>
        <p:nvPicPr>
          <p:cNvPr id="2" name="Picture 1">
            <a:extLst>
              <a:ext uri="{FF2B5EF4-FFF2-40B4-BE49-F238E27FC236}">
                <a16:creationId xmlns:a16="http://schemas.microsoft.com/office/drawing/2014/main" id="{D6C64B7B-A435-A29D-389B-F87DAE9B2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346158"/>
            <a:ext cx="9060180" cy="1499684"/>
          </a:xfrm>
          <a:prstGeom prst="rect">
            <a:avLst/>
          </a:prstGeom>
        </p:spPr>
      </p:pic>
    </p:spTree>
    <p:extLst>
      <p:ext uri="{BB962C8B-B14F-4D97-AF65-F5344CB8AC3E}">
        <p14:creationId xmlns:p14="http://schemas.microsoft.com/office/powerpoint/2010/main" val="3740536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560194" y="2199671"/>
            <a:ext cx="7686661" cy="4006348"/>
          </a:xfrm>
        </p:spPr>
        <p:txBody>
          <a:bodyPr>
            <a:noAutofit/>
          </a:bodyPr>
          <a:lstStyle/>
          <a:p>
            <a:pPr marL="0" indent="0">
              <a:buNone/>
            </a:pPr>
            <a:r>
              <a:rPr lang="en-US" sz="2400" b="1" dirty="0">
                <a:solidFill>
                  <a:schemeClr val="accent1"/>
                </a:solidFill>
                <a:latin typeface="Tahoma" panose="020B0604030504040204" pitchFamily="34" charset="0"/>
                <a:ea typeface="Tahoma" panose="020B0604030504040204" pitchFamily="34" charset="0"/>
                <a:cs typeface="Tahoma" panose="020B0604030504040204" pitchFamily="34" charset="0"/>
              </a:rPr>
              <a:t>Central Florida MPO Alliance </a:t>
            </a:r>
          </a:p>
          <a:p>
            <a:pPr marL="0" indent="0">
              <a:buNone/>
            </a:pPr>
            <a:r>
              <a:rPr lang="en-US" sz="2400" b="1" dirty="0">
                <a:solidFill>
                  <a:schemeClr val="accent1"/>
                </a:solidFill>
                <a:latin typeface="Tahoma" panose="020B0604030504040204" pitchFamily="34" charset="0"/>
                <a:ea typeface="Tahoma" panose="020B0604030504040204" pitchFamily="34" charset="0"/>
                <a:cs typeface="Tahoma" panose="020B0604030504040204" pitchFamily="34" charset="0"/>
              </a:rPr>
              <a:t>	– 6 MPOs, 4.9 million people</a:t>
            </a:r>
          </a:p>
          <a:p>
            <a:pPr marL="0" indent="0">
              <a:buNone/>
            </a:pPr>
            <a:endParaRPr lang="en-US" sz="24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“Market” larger than a single entity</a:t>
            </a:r>
          </a:p>
          <a:p>
            <a:pPr>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Common issues</a:t>
            </a:r>
          </a:p>
          <a:p>
            <a:pPr>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Improved chances for success</a:t>
            </a:r>
          </a:p>
          <a:p>
            <a:pPr>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Adopts a Regional Priority List of Projects </a:t>
            </a:r>
          </a:p>
        </p:txBody>
      </p:sp>
      <p:sp>
        <p:nvSpPr>
          <p:cNvPr id="6" name="Title 5"/>
          <p:cNvSpPr>
            <a:spLocks noGrp="1"/>
          </p:cNvSpPr>
          <p:nvPr>
            <p:ph type="title"/>
          </p:nvPr>
        </p:nvSpPr>
        <p:spPr>
          <a:xfrm>
            <a:off x="702280" y="949030"/>
            <a:ext cx="10787440" cy="1478570"/>
          </a:xfrm>
        </p:spPr>
        <p:txBody>
          <a:bodyPr>
            <a:no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Central Florida MPO Alliance</a:t>
            </a:r>
            <a:br>
              <a:rPr lang="en-US" sz="4000" b="1" dirty="0">
                <a:latin typeface="Tahoma" panose="020B0604030504040204" pitchFamily="34" charset="0"/>
                <a:ea typeface="Tahoma" panose="020B0604030504040204" pitchFamily="34" charset="0"/>
                <a:cs typeface="Tahoma" panose="020B0604030504040204" pitchFamily="34" charset="0"/>
              </a:rPr>
            </a:br>
            <a:br>
              <a:rPr lang="en-US" sz="4000" b="1" dirty="0">
                <a:latin typeface="Century Gothic" panose="020B0502020202020204" pitchFamily="34" charset="0"/>
              </a:rPr>
            </a:br>
            <a:endParaRPr lang="en-US" sz="4000" b="1" dirty="0">
              <a:latin typeface="Century Gothic" panose="020B0502020202020204" pitchFamily="34" charset="0"/>
            </a:endParaRPr>
          </a:p>
        </p:txBody>
      </p:sp>
      <p:grpSp>
        <p:nvGrpSpPr>
          <p:cNvPr id="7" name="Group 34">
            <a:extLst>
              <a:ext uri="{FF2B5EF4-FFF2-40B4-BE49-F238E27FC236}">
                <a16:creationId xmlns:a16="http://schemas.microsoft.com/office/drawing/2014/main" id="{AF25E03D-7A07-4319-9A01-B1FF68A0CEAE}"/>
              </a:ext>
            </a:extLst>
          </p:cNvPr>
          <p:cNvGrpSpPr/>
          <p:nvPr/>
        </p:nvGrpSpPr>
        <p:grpSpPr>
          <a:xfrm>
            <a:off x="7620000" y="2590800"/>
            <a:ext cx="4316605" cy="3926850"/>
            <a:chOff x="4724400" y="2514600"/>
            <a:chExt cx="4419600" cy="4267200"/>
          </a:xfrm>
        </p:grpSpPr>
        <p:grpSp>
          <p:nvGrpSpPr>
            <p:cNvPr id="9" name="Group 23">
              <a:extLst>
                <a:ext uri="{FF2B5EF4-FFF2-40B4-BE49-F238E27FC236}">
                  <a16:creationId xmlns:a16="http://schemas.microsoft.com/office/drawing/2014/main" id="{626F3117-4591-4C06-B521-AD5264B8BEA7}"/>
                </a:ext>
              </a:extLst>
            </p:cNvPr>
            <p:cNvGrpSpPr/>
            <p:nvPr/>
          </p:nvGrpSpPr>
          <p:grpSpPr>
            <a:xfrm>
              <a:off x="4724400" y="2514600"/>
              <a:ext cx="4419600" cy="4267200"/>
              <a:chOff x="6019800" y="3276600"/>
              <a:chExt cx="3124200" cy="3248025"/>
            </a:xfrm>
          </p:grpSpPr>
          <p:sp>
            <p:nvSpPr>
              <p:cNvPr id="21" name="Freeform 2">
                <a:extLst>
                  <a:ext uri="{FF2B5EF4-FFF2-40B4-BE49-F238E27FC236}">
                    <a16:creationId xmlns:a16="http://schemas.microsoft.com/office/drawing/2014/main" id="{3FB25D70-6288-4FD2-92C1-21AF43D6DA70}"/>
                  </a:ext>
                </a:extLst>
              </p:cNvPr>
              <p:cNvSpPr>
                <a:spLocks/>
              </p:cNvSpPr>
              <p:nvPr/>
            </p:nvSpPr>
            <p:spPr bwMode="auto">
              <a:xfrm>
                <a:off x="6705600" y="5267325"/>
                <a:ext cx="1600200" cy="1257300"/>
              </a:xfrm>
              <a:custGeom>
                <a:avLst/>
                <a:gdLst/>
                <a:ahLst/>
                <a:cxnLst>
                  <a:cxn ang="0">
                    <a:pos x="247" y="371"/>
                  </a:cxn>
                  <a:cxn ang="0">
                    <a:pos x="20" y="371"/>
                  </a:cxn>
                  <a:cxn ang="0">
                    <a:pos x="20" y="93"/>
                  </a:cxn>
                  <a:cxn ang="0">
                    <a:pos x="0" y="93"/>
                  </a:cxn>
                  <a:cxn ang="0">
                    <a:pos x="0" y="52"/>
                  </a:cxn>
                  <a:cxn ang="0">
                    <a:pos x="20" y="52"/>
                  </a:cxn>
                  <a:cxn ang="0">
                    <a:pos x="20" y="21"/>
                  </a:cxn>
                  <a:cxn ang="0">
                    <a:pos x="31" y="21"/>
                  </a:cxn>
                  <a:cxn ang="0">
                    <a:pos x="51" y="11"/>
                  </a:cxn>
                  <a:cxn ang="0">
                    <a:pos x="51" y="21"/>
                  </a:cxn>
                  <a:cxn ang="0">
                    <a:pos x="62" y="21"/>
                  </a:cxn>
                  <a:cxn ang="0">
                    <a:pos x="72" y="0"/>
                  </a:cxn>
                  <a:cxn ang="0">
                    <a:pos x="113" y="0"/>
                  </a:cxn>
                  <a:cxn ang="0">
                    <a:pos x="144" y="0"/>
                  </a:cxn>
                  <a:cxn ang="0">
                    <a:pos x="144" y="11"/>
                  </a:cxn>
                  <a:cxn ang="0">
                    <a:pos x="206" y="0"/>
                  </a:cxn>
                  <a:cxn ang="0">
                    <a:pos x="206" y="52"/>
                  </a:cxn>
                  <a:cxn ang="0">
                    <a:pos x="247" y="52"/>
                  </a:cxn>
                  <a:cxn ang="0">
                    <a:pos x="268" y="83"/>
                  </a:cxn>
                  <a:cxn ang="0">
                    <a:pos x="268" y="114"/>
                  </a:cxn>
                  <a:cxn ang="0">
                    <a:pos x="299" y="114"/>
                  </a:cxn>
                  <a:cxn ang="0">
                    <a:pos x="299" y="145"/>
                  </a:cxn>
                  <a:cxn ang="0">
                    <a:pos x="350" y="145"/>
                  </a:cxn>
                  <a:cxn ang="0">
                    <a:pos x="350" y="155"/>
                  </a:cxn>
                  <a:cxn ang="0">
                    <a:pos x="330" y="176"/>
                  </a:cxn>
                  <a:cxn ang="0">
                    <a:pos x="319" y="165"/>
                  </a:cxn>
                  <a:cxn ang="0">
                    <a:pos x="309" y="165"/>
                  </a:cxn>
                  <a:cxn ang="0">
                    <a:pos x="309" y="155"/>
                  </a:cxn>
                  <a:cxn ang="0">
                    <a:pos x="299" y="155"/>
                  </a:cxn>
                  <a:cxn ang="0">
                    <a:pos x="299" y="165"/>
                  </a:cxn>
                  <a:cxn ang="0">
                    <a:pos x="309" y="165"/>
                  </a:cxn>
                  <a:cxn ang="0">
                    <a:pos x="319" y="186"/>
                  </a:cxn>
                  <a:cxn ang="0">
                    <a:pos x="330" y="186"/>
                  </a:cxn>
                  <a:cxn ang="0">
                    <a:pos x="360" y="237"/>
                  </a:cxn>
                  <a:cxn ang="0">
                    <a:pos x="371" y="258"/>
                  </a:cxn>
                  <a:cxn ang="0">
                    <a:pos x="381" y="268"/>
                  </a:cxn>
                  <a:cxn ang="0">
                    <a:pos x="391" y="268"/>
                  </a:cxn>
                  <a:cxn ang="0">
                    <a:pos x="412" y="279"/>
                  </a:cxn>
                  <a:cxn ang="0">
                    <a:pos x="422" y="299"/>
                  </a:cxn>
                  <a:cxn ang="0">
                    <a:pos x="422" y="309"/>
                  </a:cxn>
                  <a:cxn ang="0">
                    <a:pos x="433" y="320"/>
                  </a:cxn>
                  <a:cxn ang="0">
                    <a:pos x="433" y="330"/>
                  </a:cxn>
                  <a:cxn ang="0">
                    <a:pos x="443" y="351"/>
                  </a:cxn>
                  <a:cxn ang="0">
                    <a:pos x="443" y="361"/>
                  </a:cxn>
                  <a:cxn ang="0">
                    <a:pos x="443" y="371"/>
                  </a:cxn>
                  <a:cxn ang="0">
                    <a:pos x="247" y="371"/>
                  </a:cxn>
                </a:cxnLst>
                <a:rect l="0" t="0" r="r" b="b"/>
                <a:pathLst>
                  <a:path w="443" h="371">
                    <a:moveTo>
                      <a:pt x="247" y="371"/>
                    </a:moveTo>
                    <a:lnTo>
                      <a:pt x="20" y="371"/>
                    </a:lnTo>
                    <a:lnTo>
                      <a:pt x="20" y="93"/>
                    </a:lnTo>
                    <a:lnTo>
                      <a:pt x="0" y="93"/>
                    </a:lnTo>
                    <a:lnTo>
                      <a:pt x="0" y="52"/>
                    </a:lnTo>
                    <a:lnTo>
                      <a:pt x="20" y="52"/>
                    </a:lnTo>
                    <a:lnTo>
                      <a:pt x="20" y="21"/>
                    </a:lnTo>
                    <a:lnTo>
                      <a:pt x="31" y="21"/>
                    </a:lnTo>
                    <a:lnTo>
                      <a:pt x="51" y="11"/>
                    </a:lnTo>
                    <a:lnTo>
                      <a:pt x="51" y="21"/>
                    </a:lnTo>
                    <a:lnTo>
                      <a:pt x="62" y="21"/>
                    </a:lnTo>
                    <a:lnTo>
                      <a:pt x="72" y="0"/>
                    </a:lnTo>
                    <a:lnTo>
                      <a:pt x="113" y="0"/>
                    </a:lnTo>
                    <a:lnTo>
                      <a:pt x="144" y="0"/>
                    </a:lnTo>
                    <a:lnTo>
                      <a:pt x="144" y="11"/>
                    </a:lnTo>
                    <a:lnTo>
                      <a:pt x="206" y="0"/>
                    </a:lnTo>
                    <a:lnTo>
                      <a:pt x="206" y="52"/>
                    </a:lnTo>
                    <a:lnTo>
                      <a:pt x="247" y="52"/>
                    </a:lnTo>
                    <a:lnTo>
                      <a:pt x="268" y="83"/>
                    </a:lnTo>
                    <a:lnTo>
                      <a:pt x="268" y="114"/>
                    </a:lnTo>
                    <a:lnTo>
                      <a:pt x="299" y="114"/>
                    </a:lnTo>
                    <a:lnTo>
                      <a:pt x="299" y="145"/>
                    </a:lnTo>
                    <a:lnTo>
                      <a:pt x="350" y="145"/>
                    </a:lnTo>
                    <a:lnTo>
                      <a:pt x="350" y="155"/>
                    </a:lnTo>
                    <a:lnTo>
                      <a:pt x="330" y="176"/>
                    </a:lnTo>
                    <a:lnTo>
                      <a:pt x="319" y="165"/>
                    </a:lnTo>
                    <a:lnTo>
                      <a:pt x="309" y="165"/>
                    </a:lnTo>
                    <a:lnTo>
                      <a:pt x="309" y="155"/>
                    </a:lnTo>
                    <a:lnTo>
                      <a:pt x="299" y="155"/>
                    </a:lnTo>
                    <a:lnTo>
                      <a:pt x="299" y="165"/>
                    </a:lnTo>
                    <a:lnTo>
                      <a:pt x="309" y="165"/>
                    </a:lnTo>
                    <a:lnTo>
                      <a:pt x="319" y="186"/>
                    </a:lnTo>
                    <a:lnTo>
                      <a:pt x="330" y="186"/>
                    </a:lnTo>
                    <a:lnTo>
                      <a:pt x="360" y="237"/>
                    </a:lnTo>
                    <a:lnTo>
                      <a:pt x="371" y="258"/>
                    </a:lnTo>
                    <a:lnTo>
                      <a:pt x="381" y="268"/>
                    </a:lnTo>
                    <a:lnTo>
                      <a:pt x="391" y="268"/>
                    </a:lnTo>
                    <a:lnTo>
                      <a:pt x="412" y="279"/>
                    </a:lnTo>
                    <a:lnTo>
                      <a:pt x="422" y="299"/>
                    </a:lnTo>
                    <a:lnTo>
                      <a:pt x="422" y="309"/>
                    </a:lnTo>
                    <a:lnTo>
                      <a:pt x="433" y="320"/>
                    </a:lnTo>
                    <a:lnTo>
                      <a:pt x="433" y="330"/>
                    </a:lnTo>
                    <a:lnTo>
                      <a:pt x="443" y="351"/>
                    </a:lnTo>
                    <a:lnTo>
                      <a:pt x="443" y="361"/>
                    </a:lnTo>
                    <a:lnTo>
                      <a:pt x="443" y="371"/>
                    </a:lnTo>
                    <a:lnTo>
                      <a:pt x="247" y="371"/>
                    </a:lnTo>
                    <a:close/>
                  </a:path>
                </a:pathLst>
              </a:custGeom>
              <a:solidFill>
                <a:srgbClr val="0000FF"/>
              </a:solidFill>
              <a:ln w="28575" cmpd="sng">
                <a:solidFill>
                  <a:schemeClr val="bg2"/>
                </a:solidFill>
                <a:prstDash val="solid"/>
                <a:round/>
                <a:headEnd/>
                <a:tailEnd/>
              </a:ln>
            </p:spPr>
            <p:txBody>
              <a:bodyPr/>
              <a:lstStyle/>
              <a:p>
                <a:endParaRPr lang="en-US">
                  <a:solidFill>
                    <a:prstClr val="black"/>
                  </a:solidFill>
                </a:endParaRPr>
              </a:p>
            </p:txBody>
          </p:sp>
          <p:grpSp>
            <p:nvGrpSpPr>
              <p:cNvPr id="22" name="Group 21">
                <a:extLst>
                  <a:ext uri="{FF2B5EF4-FFF2-40B4-BE49-F238E27FC236}">
                    <a16:creationId xmlns:a16="http://schemas.microsoft.com/office/drawing/2014/main" id="{80514C76-3D65-4E74-BD6A-F1072D775C38}"/>
                  </a:ext>
                </a:extLst>
              </p:cNvPr>
              <p:cNvGrpSpPr>
                <a:grpSpLocks/>
              </p:cNvGrpSpPr>
              <p:nvPr/>
            </p:nvGrpSpPr>
            <p:grpSpPr bwMode="auto">
              <a:xfrm>
                <a:off x="7237413" y="3462338"/>
                <a:ext cx="1511300" cy="3048000"/>
                <a:chOff x="4559" y="2181"/>
                <a:chExt cx="952" cy="1920"/>
              </a:xfrm>
            </p:grpSpPr>
            <p:grpSp>
              <p:nvGrpSpPr>
                <p:cNvPr id="28" name="Group 27">
                  <a:extLst>
                    <a:ext uri="{FF2B5EF4-FFF2-40B4-BE49-F238E27FC236}">
                      <a16:creationId xmlns:a16="http://schemas.microsoft.com/office/drawing/2014/main" id="{2FF3C691-E17E-4213-B58D-D78E4BE475C9}"/>
                    </a:ext>
                  </a:extLst>
                </p:cNvPr>
                <p:cNvGrpSpPr>
                  <a:grpSpLocks/>
                </p:cNvGrpSpPr>
                <p:nvPr/>
              </p:nvGrpSpPr>
              <p:grpSpPr bwMode="auto">
                <a:xfrm>
                  <a:off x="4572" y="2784"/>
                  <a:ext cx="814" cy="1317"/>
                  <a:chOff x="2139" y="1785"/>
                  <a:chExt cx="1378" cy="2143"/>
                </a:xfrm>
              </p:grpSpPr>
              <p:sp>
                <p:nvSpPr>
                  <p:cNvPr id="30" name="Freeform 5">
                    <a:extLst>
                      <a:ext uri="{FF2B5EF4-FFF2-40B4-BE49-F238E27FC236}">
                        <a16:creationId xmlns:a16="http://schemas.microsoft.com/office/drawing/2014/main" id="{C45C40ED-DC7B-468B-AA67-3EB8FC83365F}"/>
                      </a:ext>
                    </a:extLst>
                  </p:cNvPr>
                  <p:cNvSpPr>
                    <a:spLocks/>
                  </p:cNvSpPr>
                  <p:nvPr/>
                </p:nvSpPr>
                <p:spPr bwMode="auto">
                  <a:xfrm>
                    <a:off x="2139" y="1931"/>
                    <a:ext cx="1356" cy="777"/>
                  </a:xfrm>
                  <a:custGeom>
                    <a:avLst/>
                    <a:gdLst/>
                    <a:ahLst/>
                    <a:cxnLst>
                      <a:cxn ang="0">
                        <a:pos x="1156" y="301"/>
                      </a:cxn>
                      <a:cxn ang="0">
                        <a:pos x="1183" y="335"/>
                      </a:cxn>
                      <a:cxn ang="0">
                        <a:pos x="1221" y="340"/>
                      </a:cxn>
                      <a:cxn ang="0">
                        <a:pos x="1253" y="388"/>
                      </a:cxn>
                      <a:cxn ang="0">
                        <a:pos x="1248" y="437"/>
                      </a:cxn>
                      <a:cxn ang="0">
                        <a:pos x="1270" y="447"/>
                      </a:cxn>
                      <a:cxn ang="0">
                        <a:pos x="1270" y="466"/>
                      </a:cxn>
                      <a:cxn ang="0">
                        <a:pos x="1329" y="486"/>
                      </a:cxn>
                      <a:cxn ang="0">
                        <a:pos x="1356" y="544"/>
                      </a:cxn>
                      <a:cxn ang="0">
                        <a:pos x="1318" y="588"/>
                      </a:cxn>
                      <a:cxn ang="0">
                        <a:pos x="1307" y="636"/>
                      </a:cxn>
                      <a:cxn ang="0">
                        <a:pos x="1318" y="656"/>
                      </a:cxn>
                      <a:cxn ang="0">
                        <a:pos x="1340" y="670"/>
                      </a:cxn>
                      <a:cxn ang="0">
                        <a:pos x="1356" y="777"/>
                      </a:cxn>
                      <a:cxn ang="0">
                        <a:pos x="0" y="772"/>
                      </a:cxn>
                      <a:cxn ang="0">
                        <a:pos x="6" y="369"/>
                      </a:cxn>
                      <a:cxn ang="0">
                        <a:pos x="22" y="349"/>
                      </a:cxn>
                      <a:cxn ang="0">
                        <a:pos x="6" y="330"/>
                      </a:cxn>
                      <a:cxn ang="0">
                        <a:pos x="6" y="9"/>
                      </a:cxn>
                      <a:cxn ang="0">
                        <a:pos x="433" y="0"/>
                      </a:cxn>
                      <a:cxn ang="0">
                        <a:pos x="411" y="116"/>
                      </a:cxn>
                      <a:cxn ang="0">
                        <a:pos x="362" y="140"/>
                      </a:cxn>
                      <a:cxn ang="0">
                        <a:pos x="352" y="257"/>
                      </a:cxn>
                      <a:cxn ang="0">
                        <a:pos x="578" y="262"/>
                      </a:cxn>
                      <a:cxn ang="0">
                        <a:pos x="578" y="311"/>
                      </a:cxn>
                      <a:cxn ang="0">
                        <a:pos x="1156" y="301"/>
                      </a:cxn>
                    </a:cxnLst>
                    <a:rect l="0" t="0" r="r" b="b"/>
                    <a:pathLst>
                      <a:path w="1356" h="777">
                        <a:moveTo>
                          <a:pt x="1156" y="301"/>
                        </a:moveTo>
                        <a:lnTo>
                          <a:pt x="1183" y="335"/>
                        </a:lnTo>
                        <a:lnTo>
                          <a:pt x="1221" y="340"/>
                        </a:lnTo>
                        <a:lnTo>
                          <a:pt x="1253" y="388"/>
                        </a:lnTo>
                        <a:lnTo>
                          <a:pt x="1248" y="437"/>
                        </a:lnTo>
                        <a:lnTo>
                          <a:pt x="1270" y="447"/>
                        </a:lnTo>
                        <a:lnTo>
                          <a:pt x="1270" y="466"/>
                        </a:lnTo>
                        <a:lnTo>
                          <a:pt x="1329" y="486"/>
                        </a:lnTo>
                        <a:lnTo>
                          <a:pt x="1356" y="544"/>
                        </a:lnTo>
                        <a:lnTo>
                          <a:pt x="1318" y="588"/>
                        </a:lnTo>
                        <a:lnTo>
                          <a:pt x="1307" y="636"/>
                        </a:lnTo>
                        <a:lnTo>
                          <a:pt x="1318" y="656"/>
                        </a:lnTo>
                        <a:lnTo>
                          <a:pt x="1340" y="670"/>
                        </a:lnTo>
                        <a:lnTo>
                          <a:pt x="1356" y="777"/>
                        </a:lnTo>
                        <a:lnTo>
                          <a:pt x="0" y="772"/>
                        </a:lnTo>
                        <a:lnTo>
                          <a:pt x="6" y="369"/>
                        </a:lnTo>
                        <a:lnTo>
                          <a:pt x="22" y="349"/>
                        </a:lnTo>
                        <a:lnTo>
                          <a:pt x="6" y="330"/>
                        </a:lnTo>
                        <a:lnTo>
                          <a:pt x="6" y="9"/>
                        </a:lnTo>
                        <a:lnTo>
                          <a:pt x="433" y="0"/>
                        </a:lnTo>
                        <a:lnTo>
                          <a:pt x="411" y="116"/>
                        </a:lnTo>
                        <a:lnTo>
                          <a:pt x="362" y="140"/>
                        </a:lnTo>
                        <a:lnTo>
                          <a:pt x="352" y="257"/>
                        </a:lnTo>
                        <a:lnTo>
                          <a:pt x="578" y="262"/>
                        </a:lnTo>
                        <a:lnTo>
                          <a:pt x="578" y="311"/>
                        </a:lnTo>
                        <a:lnTo>
                          <a:pt x="1156" y="301"/>
                        </a:lnTo>
                        <a:close/>
                      </a:path>
                    </a:pathLst>
                  </a:custGeom>
                  <a:solidFill>
                    <a:schemeClr val="tx2"/>
                  </a:solidFill>
                  <a:ln w="17463">
                    <a:solidFill>
                      <a:srgbClr val="000000"/>
                    </a:solidFill>
                    <a:prstDash val="solid"/>
                    <a:round/>
                    <a:headEnd/>
                    <a:tailEnd/>
                  </a:ln>
                </p:spPr>
                <p:txBody>
                  <a:bodyPr/>
                  <a:lstStyle/>
                  <a:p>
                    <a:endParaRPr lang="en-US">
                      <a:solidFill>
                        <a:prstClr val="black"/>
                      </a:solidFill>
                    </a:endParaRPr>
                  </a:p>
                </p:txBody>
              </p:sp>
              <p:grpSp>
                <p:nvGrpSpPr>
                  <p:cNvPr id="31" name="Group 6">
                    <a:extLst>
                      <a:ext uri="{FF2B5EF4-FFF2-40B4-BE49-F238E27FC236}">
                        <a16:creationId xmlns:a16="http://schemas.microsoft.com/office/drawing/2014/main" id="{D33A13CF-4E12-41D1-ACF7-42DEFA9A50EA}"/>
                      </a:ext>
                    </a:extLst>
                  </p:cNvPr>
                  <p:cNvGrpSpPr>
                    <a:grpSpLocks/>
                  </p:cNvGrpSpPr>
                  <p:nvPr/>
                </p:nvGrpSpPr>
                <p:grpSpPr bwMode="auto">
                  <a:xfrm>
                    <a:off x="2139" y="1785"/>
                    <a:ext cx="1378" cy="2143"/>
                    <a:chOff x="2427" y="1785"/>
                    <a:chExt cx="1378" cy="2143"/>
                  </a:xfrm>
                </p:grpSpPr>
                <p:sp>
                  <p:nvSpPr>
                    <p:cNvPr id="32" name="Freeform 7">
                      <a:extLst>
                        <a:ext uri="{FF2B5EF4-FFF2-40B4-BE49-F238E27FC236}">
                          <a16:creationId xmlns:a16="http://schemas.microsoft.com/office/drawing/2014/main" id="{45CCD4C6-8F14-42D6-9205-8AAAA74BA72C}"/>
                        </a:ext>
                      </a:extLst>
                    </p:cNvPr>
                    <p:cNvSpPr>
                      <a:spLocks/>
                    </p:cNvSpPr>
                    <p:nvPr/>
                  </p:nvSpPr>
                  <p:spPr bwMode="auto">
                    <a:xfrm>
                      <a:off x="2779" y="1785"/>
                      <a:ext cx="804" cy="457"/>
                    </a:xfrm>
                    <a:custGeom>
                      <a:avLst/>
                      <a:gdLst/>
                      <a:ahLst/>
                      <a:cxnLst>
                        <a:cxn ang="0">
                          <a:pos x="81" y="146"/>
                        </a:cxn>
                        <a:cxn ang="0">
                          <a:pos x="86" y="63"/>
                        </a:cxn>
                        <a:cxn ang="0">
                          <a:pos x="167" y="0"/>
                        </a:cxn>
                        <a:cxn ang="0">
                          <a:pos x="162" y="19"/>
                        </a:cxn>
                        <a:cxn ang="0">
                          <a:pos x="183" y="48"/>
                        </a:cxn>
                        <a:cxn ang="0">
                          <a:pos x="388" y="68"/>
                        </a:cxn>
                        <a:cxn ang="0">
                          <a:pos x="405" y="97"/>
                        </a:cxn>
                        <a:cxn ang="0">
                          <a:pos x="459" y="131"/>
                        </a:cxn>
                        <a:cxn ang="0">
                          <a:pos x="550" y="131"/>
                        </a:cxn>
                        <a:cxn ang="0">
                          <a:pos x="588" y="77"/>
                        </a:cxn>
                        <a:cxn ang="0">
                          <a:pos x="664" y="102"/>
                        </a:cxn>
                        <a:cxn ang="0">
                          <a:pos x="685" y="146"/>
                        </a:cxn>
                        <a:cxn ang="0">
                          <a:pos x="675" y="214"/>
                        </a:cxn>
                        <a:cxn ang="0">
                          <a:pos x="729" y="272"/>
                        </a:cxn>
                        <a:cxn ang="0">
                          <a:pos x="772" y="408"/>
                        </a:cxn>
                        <a:cxn ang="0">
                          <a:pos x="804" y="447"/>
                        </a:cxn>
                        <a:cxn ang="0">
                          <a:pos x="226" y="457"/>
                        </a:cxn>
                        <a:cxn ang="0">
                          <a:pos x="226" y="408"/>
                        </a:cxn>
                        <a:cxn ang="0">
                          <a:pos x="0" y="403"/>
                        </a:cxn>
                        <a:cxn ang="0">
                          <a:pos x="10" y="286"/>
                        </a:cxn>
                        <a:cxn ang="0">
                          <a:pos x="59" y="262"/>
                        </a:cxn>
                        <a:cxn ang="0">
                          <a:pos x="81" y="146"/>
                        </a:cxn>
                      </a:cxnLst>
                      <a:rect l="0" t="0" r="r" b="b"/>
                      <a:pathLst>
                        <a:path w="804" h="457">
                          <a:moveTo>
                            <a:pt x="81" y="146"/>
                          </a:moveTo>
                          <a:lnTo>
                            <a:pt x="86" y="63"/>
                          </a:lnTo>
                          <a:lnTo>
                            <a:pt x="167" y="0"/>
                          </a:lnTo>
                          <a:lnTo>
                            <a:pt x="162" y="19"/>
                          </a:lnTo>
                          <a:lnTo>
                            <a:pt x="183" y="48"/>
                          </a:lnTo>
                          <a:lnTo>
                            <a:pt x="388" y="68"/>
                          </a:lnTo>
                          <a:lnTo>
                            <a:pt x="405" y="97"/>
                          </a:lnTo>
                          <a:lnTo>
                            <a:pt x="459" y="131"/>
                          </a:lnTo>
                          <a:lnTo>
                            <a:pt x="550" y="131"/>
                          </a:lnTo>
                          <a:lnTo>
                            <a:pt x="588" y="77"/>
                          </a:lnTo>
                          <a:lnTo>
                            <a:pt x="664" y="102"/>
                          </a:lnTo>
                          <a:lnTo>
                            <a:pt x="685" y="146"/>
                          </a:lnTo>
                          <a:lnTo>
                            <a:pt x="675" y="214"/>
                          </a:lnTo>
                          <a:lnTo>
                            <a:pt x="729" y="272"/>
                          </a:lnTo>
                          <a:lnTo>
                            <a:pt x="772" y="408"/>
                          </a:lnTo>
                          <a:lnTo>
                            <a:pt x="804" y="447"/>
                          </a:lnTo>
                          <a:lnTo>
                            <a:pt x="226" y="457"/>
                          </a:lnTo>
                          <a:lnTo>
                            <a:pt x="226" y="408"/>
                          </a:lnTo>
                          <a:lnTo>
                            <a:pt x="0" y="403"/>
                          </a:lnTo>
                          <a:lnTo>
                            <a:pt x="10" y="286"/>
                          </a:lnTo>
                          <a:lnTo>
                            <a:pt x="59" y="262"/>
                          </a:lnTo>
                          <a:lnTo>
                            <a:pt x="81" y="146"/>
                          </a:lnTo>
                          <a:close/>
                        </a:path>
                      </a:pathLst>
                    </a:custGeom>
                    <a:solidFill>
                      <a:schemeClr val="tx2"/>
                    </a:solidFill>
                    <a:ln w="17463">
                      <a:solidFill>
                        <a:srgbClr val="000000"/>
                      </a:solidFill>
                      <a:prstDash val="solid"/>
                      <a:round/>
                      <a:headEnd/>
                      <a:tailEnd/>
                    </a:ln>
                  </p:spPr>
                  <p:txBody>
                    <a:bodyPr/>
                    <a:lstStyle/>
                    <a:p>
                      <a:endParaRPr lang="en-US">
                        <a:solidFill>
                          <a:prstClr val="black"/>
                        </a:solidFill>
                      </a:endParaRPr>
                    </a:p>
                  </p:txBody>
                </p:sp>
                <p:sp>
                  <p:nvSpPr>
                    <p:cNvPr id="33" name="Freeform 8">
                      <a:extLst>
                        <a:ext uri="{FF2B5EF4-FFF2-40B4-BE49-F238E27FC236}">
                          <a16:creationId xmlns:a16="http://schemas.microsoft.com/office/drawing/2014/main" id="{AE6960AD-F13D-4F0C-8A9F-7E1C7111FD0D}"/>
                        </a:ext>
                      </a:extLst>
                    </p:cNvPr>
                    <p:cNvSpPr>
                      <a:spLocks/>
                    </p:cNvSpPr>
                    <p:nvPr/>
                  </p:nvSpPr>
                  <p:spPr bwMode="auto">
                    <a:xfrm>
                      <a:off x="2427" y="2703"/>
                      <a:ext cx="1378" cy="1225"/>
                    </a:xfrm>
                    <a:custGeom>
                      <a:avLst/>
                      <a:gdLst/>
                      <a:ahLst/>
                      <a:cxnLst>
                        <a:cxn ang="0">
                          <a:pos x="897" y="1225"/>
                        </a:cxn>
                        <a:cxn ang="0">
                          <a:pos x="902" y="1186"/>
                        </a:cxn>
                        <a:cxn ang="0">
                          <a:pos x="875" y="1157"/>
                        </a:cxn>
                        <a:cxn ang="0">
                          <a:pos x="870" y="1089"/>
                        </a:cxn>
                        <a:cxn ang="0">
                          <a:pos x="843" y="1070"/>
                        </a:cxn>
                        <a:cxn ang="0">
                          <a:pos x="832" y="1011"/>
                        </a:cxn>
                        <a:cxn ang="0">
                          <a:pos x="800" y="982"/>
                        </a:cxn>
                        <a:cxn ang="0">
                          <a:pos x="767" y="909"/>
                        </a:cxn>
                        <a:cxn ang="0">
                          <a:pos x="719" y="875"/>
                        </a:cxn>
                        <a:cxn ang="0">
                          <a:pos x="665" y="875"/>
                        </a:cxn>
                        <a:cxn ang="0">
                          <a:pos x="622" y="846"/>
                        </a:cxn>
                        <a:cxn ang="0">
                          <a:pos x="600" y="788"/>
                        </a:cxn>
                        <a:cxn ang="0">
                          <a:pos x="470" y="603"/>
                        </a:cxn>
                        <a:cxn ang="0">
                          <a:pos x="416" y="593"/>
                        </a:cxn>
                        <a:cxn ang="0">
                          <a:pos x="384" y="545"/>
                        </a:cxn>
                        <a:cxn ang="0">
                          <a:pos x="341" y="520"/>
                        </a:cxn>
                        <a:cxn ang="0">
                          <a:pos x="346" y="511"/>
                        </a:cxn>
                        <a:cxn ang="0">
                          <a:pos x="384" y="506"/>
                        </a:cxn>
                        <a:cxn ang="0">
                          <a:pos x="395" y="530"/>
                        </a:cxn>
                        <a:cxn ang="0">
                          <a:pos x="422" y="530"/>
                        </a:cxn>
                        <a:cxn ang="0">
                          <a:pos x="481" y="569"/>
                        </a:cxn>
                        <a:cxn ang="0">
                          <a:pos x="535" y="511"/>
                        </a:cxn>
                        <a:cxn ang="0">
                          <a:pos x="541" y="457"/>
                        </a:cxn>
                        <a:cxn ang="0">
                          <a:pos x="357" y="462"/>
                        </a:cxn>
                        <a:cxn ang="0">
                          <a:pos x="357" y="360"/>
                        </a:cxn>
                        <a:cxn ang="0">
                          <a:pos x="243" y="355"/>
                        </a:cxn>
                        <a:cxn ang="0">
                          <a:pos x="243" y="273"/>
                        </a:cxn>
                        <a:cxn ang="0">
                          <a:pos x="162" y="146"/>
                        </a:cxn>
                        <a:cxn ang="0">
                          <a:pos x="0" y="146"/>
                        </a:cxn>
                        <a:cxn ang="0">
                          <a:pos x="0" y="0"/>
                        </a:cxn>
                        <a:cxn ang="0">
                          <a:pos x="1356" y="5"/>
                        </a:cxn>
                        <a:cxn ang="0">
                          <a:pos x="1367" y="25"/>
                        </a:cxn>
                        <a:cxn ang="0">
                          <a:pos x="1378" y="457"/>
                        </a:cxn>
                        <a:cxn ang="0">
                          <a:pos x="1356" y="457"/>
                        </a:cxn>
                        <a:cxn ang="0">
                          <a:pos x="1356" y="909"/>
                        </a:cxn>
                        <a:cxn ang="0">
                          <a:pos x="1351" y="1070"/>
                        </a:cxn>
                        <a:cxn ang="0">
                          <a:pos x="1367" y="1075"/>
                        </a:cxn>
                        <a:cxn ang="0">
                          <a:pos x="1367" y="1225"/>
                        </a:cxn>
                        <a:cxn ang="0">
                          <a:pos x="897" y="1225"/>
                        </a:cxn>
                      </a:cxnLst>
                      <a:rect l="0" t="0" r="r" b="b"/>
                      <a:pathLst>
                        <a:path w="1378" h="1225">
                          <a:moveTo>
                            <a:pt x="897" y="1225"/>
                          </a:moveTo>
                          <a:lnTo>
                            <a:pt x="902" y="1186"/>
                          </a:lnTo>
                          <a:lnTo>
                            <a:pt x="875" y="1157"/>
                          </a:lnTo>
                          <a:lnTo>
                            <a:pt x="870" y="1089"/>
                          </a:lnTo>
                          <a:lnTo>
                            <a:pt x="843" y="1070"/>
                          </a:lnTo>
                          <a:lnTo>
                            <a:pt x="832" y="1011"/>
                          </a:lnTo>
                          <a:lnTo>
                            <a:pt x="800" y="982"/>
                          </a:lnTo>
                          <a:lnTo>
                            <a:pt x="767" y="909"/>
                          </a:lnTo>
                          <a:lnTo>
                            <a:pt x="719" y="875"/>
                          </a:lnTo>
                          <a:lnTo>
                            <a:pt x="665" y="875"/>
                          </a:lnTo>
                          <a:lnTo>
                            <a:pt x="622" y="846"/>
                          </a:lnTo>
                          <a:lnTo>
                            <a:pt x="600" y="788"/>
                          </a:lnTo>
                          <a:lnTo>
                            <a:pt x="470" y="603"/>
                          </a:lnTo>
                          <a:lnTo>
                            <a:pt x="416" y="593"/>
                          </a:lnTo>
                          <a:lnTo>
                            <a:pt x="384" y="545"/>
                          </a:lnTo>
                          <a:lnTo>
                            <a:pt x="341" y="520"/>
                          </a:lnTo>
                          <a:lnTo>
                            <a:pt x="346" y="511"/>
                          </a:lnTo>
                          <a:lnTo>
                            <a:pt x="384" y="506"/>
                          </a:lnTo>
                          <a:lnTo>
                            <a:pt x="395" y="530"/>
                          </a:lnTo>
                          <a:lnTo>
                            <a:pt x="422" y="530"/>
                          </a:lnTo>
                          <a:lnTo>
                            <a:pt x="481" y="569"/>
                          </a:lnTo>
                          <a:lnTo>
                            <a:pt x="535" y="511"/>
                          </a:lnTo>
                          <a:lnTo>
                            <a:pt x="541" y="457"/>
                          </a:lnTo>
                          <a:lnTo>
                            <a:pt x="357" y="462"/>
                          </a:lnTo>
                          <a:lnTo>
                            <a:pt x="357" y="360"/>
                          </a:lnTo>
                          <a:lnTo>
                            <a:pt x="243" y="355"/>
                          </a:lnTo>
                          <a:lnTo>
                            <a:pt x="243" y="273"/>
                          </a:lnTo>
                          <a:lnTo>
                            <a:pt x="162" y="146"/>
                          </a:lnTo>
                          <a:lnTo>
                            <a:pt x="0" y="146"/>
                          </a:lnTo>
                          <a:lnTo>
                            <a:pt x="0" y="0"/>
                          </a:lnTo>
                          <a:lnTo>
                            <a:pt x="1356" y="5"/>
                          </a:lnTo>
                          <a:lnTo>
                            <a:pt x="1367" y="25"/>
                          </a:lnTo>
                          <a:lnTo>
                            <a:pt x="1378" y="457"/>
                          </a:lnTo>
                          <a:lnTo>
                            <a:pt x="1356" y="457"/>
                          </a:lnTo>
                          <a:lnTo>
                            <a:pt x="1356" y="909"/>
                          </a:lnTo>
                          <a:lnTo>
                            <a:pt x="1351" y="1070"/>
                          </a:lnTo>
                          <a:lnTo>
                            <a:pt x="1367" y="1075"/>
                          </a:lnTo>
                          <a:lnTo>
                            <a:pt x="1367" y="1225"/>
                          </a:lnTo>
                          <a:lnTo>
                            <a:pt x="897" y="1225"/>
                          </a:lnTo>
                          <a:close/>
                        </a:path>
                      </a:pathLst>
                    </a:custGeom>
                    <a:solidFill>
                      <a:schemeClr val="tx2"/>
                    </a:solidFill>
                    <a:ln w="17463">
                      <a:solidFill>
                        <a:srgbClr val="000000"/>
                      </a:solidFill>
                      <a:prstDash val="solid"/>
                      <a:round/>
                      <a:headEnd/>
                      <a:tailEnd/>
                    </a:ln>
                  </p:spPr>
                  <p:txBody>
                    <a:bodyPr/>
                    <a:lstStyle/>
                    <a:p>
                      <a:endParaRPr lang="en-US">
                        <a:solidFill>
                          <a:prstClr val="black"/>
                        </a:solidFill>
                      </a:endParaRPr>
                    </a:p>
                  </p:txBody>
                </p:sp>
              </p:grpSp>
            </p:grpSp>
            <p:sp>
              <p:nvSpPr>
                <p:cNvPr id="29" name="Freeform 9">
                  <a:extLst>
                    <a:ext uri="{FF2B5EF4-FFF2-40B4-BE49-F238E27FC236}">
                      <a16:creationId xmlns:a16="http://schemas.microsoft.com/office/drawing/2014/main" id="{1CC74E0C-B610-497B-8E9C-19148B8BA73D}"/>
                    </a:ext>
                  </a:extLst>
                </p:cNvPr>
                <p:cNvSpPr>
                  <a:spLocks noEditPoints="1"/>
                </p:cNvSpPr>
                <p:nvPr/>
              </p:nvSpPr>
              <p:spPr bwMode="auto">
                <a:xfrm>
                  <a:off x="4559" y="2181"/>
                  <a:ext cx="952" cy="881"/>
                </a:xfrm>
                <a:custGeom>
                  <a:avLst/>
                  <a:gdLst/>
                  <a:ahLst/>
                  <a:cxnLst>
                    <a:cxn ang="0">
                      <a:pos x="1177" y="1429"/>
                    </a:cxn>
                    <a:cxn ang="0">
                      <a:pos x="1145" y="1390"/>
                    </a:cxn>
                    <a:cxn ang="0">
                      <a:pos x="1102" y="1254"/>
                    </a:cxn>
                    <a:cxn ang="0">
                      <a:pos x="1048" y="1196"/>
                    </a:cxn>
                    <a:cxn ang="0">
                      <a:pos x="1058" y="1128"/>
                    </a:cxn>
                    <a:cxn ang="0">
                      <a:pos x="1037" y="1084"/>
                    </a:cxn>
                    <a:cxn ang="0">
                      <a:pos x="961" y="1059"/>
                    </a:cxn>
                    <a:cxn ang="0">
                      <a:pos x="923" y="1113"/>
                    </a:cxn>
                    <a:cxn ang="0">
                      <a:pos x="832" y="1113"/>
                    </a:cxn>
                    <a:cxn ang="0">
                      <a:pos x="778" y="1079"/>
                    </a:cxn>
                    <a:cxn ang="0">
                      <a:pos x="761" y="1050"/>
                    </a:cxn>
                    <a:cxn ang="0">
                      <a:pos x="556" y="1030"/>
                    </a:cxn>
                    <a:cxn ang="0">
                      <a:pos x="535" y="1001"/>
                    </a:cxn>
                    <a:cxn ang="0">
                      <a:pos x="540" y="982"/>
                    </a:cxn>
                    <a:cxn ang="0">
                      <a:pos x="540" y="957"/>
                    </a:cxn>
                    <a:cxn ang="0">
                      <a:pos x="567" y="928"/>
                    </a:cxn>
                    <a:cxn ang="0">
                      <a:pos x="578" y="850"/>
                    </a:cxn>
                    <a:cxn ang="0">
                      <a:pos x="567" y="816"/>
                    </a:cxn>
                    <a:cxn ang="0">
                      <a:pos x="545" y="787"/>
                    </a:cxn>
                    <a:cxn ang="0">
                      <a:pos x="524" y="778"/>
                    </a:cxn>
                    <a:cxn ang="0">
                      <a:pos x="513" y="734"/>
                    </a:cxn>
                    <a:cxn ang="0">
                      <a:pos x="481" y="700"/>
                    </a:cxn>
                    <a:cxn ang="0">
                      <a:pos x="437" y="680"/>
                    </a:cxn>
                    <a:cxn ang="0">
                      <a:pos x="389" y="641"/>
                    </a:cxn>
                    <a:cxn ang="0">
                      <a:pos x="383" y="593"/>
                    </a:cxn>
                    <a:cxn ang="0">
                      <a:pos x="318" y="583"/>
                    </a:cxn>
                    <a:cxn ang="0">
                      <a:pos x="270" y="471"/>
                    </a:cxn>
                    <a:cxn ang="0">
                      <a:pos x="281" y="442"/>
                    </a:cxn>
                    <a:cxn ang="0">
                      <a:pos x="248" y="423"/>
                    </a:cxn>
                    <a:cxn ang="0">
                      <a:pos x="189" y="413"/>
                    </a:cxn>
                    <a:cxn ang="0">
                      <a:pos x="178" y="394"/>
                    </a:cxn>
                    <a:cxn ang="0">
                      <a:pos x="119" y="389"/>
                    </a:cxn>
                    <a:cxn ang="0">
                      <a:pos x="113" y="340"/>
                    </a:cxn>
                    <a:cxn ang="0">
                      <a:pos x="81" y="321"/>
                    </a:cxn>
                    <a:cxn ang="0">
                      <a:pos x="81" y="287"/>
                    </a:cxn>
                    <a:cxn ang="0">
                      <a:pos x="59" y="253"/>
                    </a:cxn>
                    <a:cxn ang="0">
                      <a:pos x="11" y="209"/>
                    </a:cxn>
                    <a:cxn ang="0">
                      <a:pos x="0" y="180"/>
                    </a:cxn>
                    <a:cxn ang="0">
                      <a:pos x="400" y="87"/>
                    </a:cxn>
                    <a:cxn ang="0">
                      <a:pos x="410" y="73"/>
                    </a:cxn>
                    <a:cxn ang="0">
                      <a:pos x="416" y="58"/>
                    </a:cxn>
                    <a:cxn ang="0">
                      <a:pos x="448" y="53"/>
                    </a:cxn>
                    <a:cxn ang="0">
                      <a:pos x="454" y="291"/>
                    </a:cxn>
                    <a:cxn ang="0">
                      <a:pos x="907" y="291"/>
                    </a:cxn>
                    <a:cxn ang="0">
                      <a:pos x="902" y="19"/>
                    </a:cxn>
                    <a:cxn ang="0">
                      <a:pos x="967" y="0"/>
                    </a:cxn>
                    <a:cxn ang="0">
                      <a:pos x="988" y="136"/>
                    </a:cxn>
                    <a:cxn ang="0">
                      <a:pos x="1523" y="1128"/>
                    </a:cxn>
                    <a:cxn ang="0">
                      <a:pos x="1442" y="1128"/>
                    </a:cxn>
                    <a:cxn ang="0">
                      <a:pos x="1409" y="1128"/>
                    </a:cxn>
                    <a:cxn ang="0">
                      <a:pos x="1215" y="1128"/>
                    </a:cxn>
                    <a:cxn ang="0">
                      <a:pos x="1215" y="1434"/>
                    </a:cxn>
                    <a:cxn ang="0">
                      <a:pos x="1177" y="1429"/>
                    </a:cxn>
                    <a:cxn ang="0">
                      <a:pos x="1609" y="1123"/>
                    </a:cxn>
                    <a:cxn ang="0">
                      <a:pos x="1561" y="1064"/>
                    </a:cxn>
                    <a:cxn ang="0">
                      <a:pos x="1469" y="938"/>
                    </a:cxn>
                    <a:cxn ang="0">
                      <a:pos x="1339" y="729"/>
                    </a:cxn>
                    <a:cxn ang="0">
                      <a:pos x="1296" y="627"/>
                    </a:cxn>
                    <a:cxn ang="0">
                      <a:pos x="1328" y="646"/>
                    </a:cxn>
                    <a:cxn ang="0">
                      <a:pos x="1393" y="768"/>
                    </a:cxn>
                    <a:cxn ang="0">
                      <a:pos x="1609" y="1123"/>
                    </a:cxn>
                  </a:cxnLst>
                  <a:rect l="0" t="0" r="r" b="b"/>
                  <a:pathLst>
                    <a:path w="1609" h="1434">
                      <a:moveTo>
                        <a:pt x="1177" y="1429"/>
                      </a:moveTo>
                      <a:lnTo>
                        <a:pt x="1145" y="1390"/>
                      </a:lnTo>
                      <a:lnTo>
                        <a:pt x="1102" y="1254"/>
                      </a:lnTo>
                      <a:lnTo>
                        <a:pt x="1048" y="1196"/>
                      </a:lnTo>
                      <a:lnTo>
                        <a:pt x="1058" y="1128"/>
                      </a:lnTo>
                      <a:lnTo>
                        <a:pt x="1037" y="1084"/>
                      </a:lnTo>
                      <a:lnTo>
                        <a:pt x="961" y="1059"/>
                      </a:lnTo>
                      <a:lnTo>
                        <a:pt x="923" y="1113"/>
                      </a:lnTo>
                      <a:lnTo>
                        <a:pt x="832" y="1113"/>
                      </a:lnTo>
                      <a:lnTo>
                        <a:pt x="778" y="1079"/>
                      </a:lnTo>
                      <a:lnTo>
                        <a:pt x="761" y="1050"/>
                      </a:lnTo>
                      <a:lnTo>
                        <a:pt x="556" y="1030"/>
                      </a:lnTo>
                      <a:lnTo>
                        <a:pt x="535" y="1001"/>
                      </a:lnTo>
                      <a:lnTo>
                        <a:pt x="540" y="982"/>
                      </a:lnTo>
                      <a:lnTo>
                        <a:pt x="540" y="957"/>
                      </a:lnTo>
                      <a:lnTo>
                        <a:pt x="567" y="928"/>
                      </a:lnTo>
                      <a:lnTo>
                        <a:pt x="578" y="850"/>
                      </a:lnTo>
                      <a:lnTo>
                        <a:pt x="567" y="816"/>
                      </a:lnTo>
                      <a:lnTo>
                        <a:pt x="545" y="787"/>
                      </a:lnTo>
                      <a:lnTo>
                        <a:pt x="524" y="778"/>
                      </a:lnTo>
                      <a:lnTo>
                        <a:pt x="513" y="734"/>
                      </a:lnTo>
                      <a:lnTo>
                        <a:pt x="481" y="700"/>
                      </a:lnTo>
                      <a:lnTo>
                        <a:pt x="437" y="680"/>
                      </a:lnTo>
                      <a:lnTo>
                        <a:pt x="389" y="641"/>
                      </a:lnTo>
                      <a:lnTo>
                        <a:pt x="383" y="593"/>
                      </a:lnTo>
                      <a:lnTo>
                        <a:pt x="318" y="583"/>
                      </a:lnTo>
                      <a:lnTo>
                        <a:pt x="270" y="471"/>
                      </a:lnTo>
                      <a:lnTo>
                        <a:pt x="281" y="442"/>
                      </a:lnTo>
                      <a:lnTo>
                        <a:pt x="248" y="423"/>
                      </a:lnTo>
                      <a:lnTo>
                        <a:pt x="189" y="413"/>
                      </a:lnTo>
                      <a:lnTo>
                        <a:pt x="178" y="394"/>
                      </a:lnTo>
                      <a:lnTo>
                        <a:pt x="119" y="389"/>
                      </a:lnTo>
                      <a:lnTo>
                        <a:pt x="113" y="340"/>
                      </a:lnTo>
                      <a:lnTo>
                        <a:pt x="81" y="321"/>
                      </a:lnTo>
                      <a:lnTo>
                        <a:pt x="81" y="287"/>
                      </a:lnTo>
                      <a:lnTo>
                        <a:pt x="59" y="253"/>
                      </a:lnTo>
                      <a:lnTo>
                        <a:pt x="11" y="209"/>
                      </a:lnTo>
                      <a:lnTo>
                        <a:pt x="0" y="180"/>
                      </a:lnTo>
                      <a:lnTo>
                        <a:pt x="400" y="87"/>
                      </a:lnTo>
                      <a:lnTo>
                        <a:pt x="410" y="73"/>
                      </a:lnTo>
                      <a:lnTo>
                        <a:pt x="416" y="58"/>
                      </a:lnTo>
                      <a:lnTo>
                        <a:pt x="448" y="53"/>
                      </a:lnTo>
                      <a:lnTo>
                        <a:pt x="454" y="291"/>
                      </a:lnTo>
                      <a:lnTo>
                        <a:pt x="907" y="291"/>
                      </a:lnTo>
                      <a:lnTo>
                        <a:pt x="902" y="19"/>
                      </a:lnTo>
                      <a:lnTo>
                        <a:pt x="967" y="0"/>
                      </a:lnTo>
                      <a:lnTo>
                        <a:pt x="988" y="136"/>
                      </a:lnTo>
                      <a:lnTo>
                        <a:pt x="1523" y="1128"/>
                      </a:lnTo>
                      <a:lnTo>
                        <a:pt x="1442" y="1128"/>
                      </a:lnTo>
                      <a:lnTo>
                        <a:pt x="1409" y="1128"/>
                      </a:lnTo>
                      <a:lnTo>
                        <a:pt x="1215" y="1128"/>
                      </a:lnTo>
                      <a:lnTo>
                        <a:pt x="1215" y="1434"/>
                      </a:lnTo>
                      <a:lnTo>
                        <a:pt x="1177" y="1429"/>
                      </a:lnTo>
                      <a:close/>
                      <a:moveTo>
                        <a:pt x="1609" y="1123"/>
                      </a:moveTo>
                      <a:lnTo>
                        <a:pt x="1561" y="1064"/>
                      </a:lnTo>
                      <a:lnTo>
                        <a:pt x="1469" y="938"/>
                      </a:lnTo>
                      <a:lnTo>
                        <a:pt x="1339" y="729"/>
                      </a:lnTo>
                      <a:lnTo>
                        <a:pt x="1296" y="627"/>
                      </a:lnTo>
                      <a:lnTo>
                        <a:pt x="1328" y="646"/>
                      </a:lnTo>
                      <a:lnTo>
                        <a:pt x="1393" y="768"/>
                      </a:lnTo>
                      <a:lnTo>
                        <a:pt x="1609" y="1123"/>
                      </a:lnTo>
                      <a:close/>
                    </a:path>
                  </a:pathLst>
                </a:custGeom>
                <a:solidFill>
                  <a:srgbClr val="009999"/>
                </a:solidFill>
                <a:ln w="17463">
                  <a:solidFill>
                    <a:srgbClr val="000000"/>
                  </a:solidFill>
                  <a:prstDash val="solid"/>
                  <a:round/>
                  <a:headEnd/>
                  <a:tailEnd/>
                </a:ln>
              </p:spPr>
              <p:txBody>
                <a:bodyPr/>
                <a:lstStyle/>
                <a:p>
                  <a:endParaRPr lang="en-US" dirty="0">
                    <a:solidFill>
                      <a:prstClr val="black"/>
                    </a:solidFill>
                  </a:endParaRPr>
                </a:p>
              </p:txBody>
            </p:sp>
          </p:grpSp>
          <p:sp>
            <p:nvSpPr>
              <p:cNvPr id="23" name="Freeform 10">
                <a:extLst>
                  <a:ext uri="{FF2B5EF4-FFF2-40B4-BE49-F238E27FC236}">
                    <a16:creationId xmlns:a16="http://schemas.microsoft.com/office/drawing/2014/main" id="{F3FD6983-550A-4427-B134-CC837C9E3DF2}"/>
                  </a:ext>
                </a:extLst>
              </p:cNvPr>
              <p:cNvSpPr>
                <a:spLocks noEditPoints="1"/>
              </p:cNvSpPr>
              <p:nvPr/>
            </p:nvSpPr>
            <p:spPr bwMode="auto">
              <a:xfrm>
                <a:off x="8342313" y="4562475"/>
                <a:ext cx="801687" cy="1639888"/>
              </a:xfrm>
              <a:custGeom>
                <a:avLst/>
                <a:gdLst/>
                <a:ahLst/>
                <a:cxnLst>
                  <a:cxn ang="0">
                    <a:pos x="346" y="0"/>
                  </a:cxn>
                  <a:cxn ang="0">
                    <a:pos x="384" y="87"/>
                  </a:cxn>
                  <a:cxn ang="0">
                    <a:pos x="265" y="0"/>
                  </a:cxn>
                  <a:cxn ang="0">
                    <a:pos x="346" y="0"/>
                  </a:cxn>
                  <a:cxn ang="0">
                    <a:pos x="200" y="1681"/>
                  </a:cxn>
                  <a:cxn ang="0">
                    <a:pos x="200" y="1229"/>
                  </a:cxn>
                  <a:cxn ang="0">
                    <a:pos x="222" y="1229"/>
                  </a:cxn>
                  <a:cxn ang="0">
                    <a:pos x="211" y="797"/>
                  </a:cxn>
                  <a:cxn ang="0">
                    <a:pos x="200" y="777"/>
                  </a:cxn>
                  <a:cxn ang="0">
                    <a:pos x="184" y="670"/>
                  </a:cxn>
                  <a:cxn ang="0">
                    <a:pos x="162" y="656"/>
                  </a:cxn>
                  <a:cxn ang="0">
                    <a:pos x="151" y="636"/>
                  </a:cxn>
                  <a:cxn ang="0">
                    <a:pos x="162" y="588"/>
                  </a:cxn>
                  <a:cxn ang="0">
                    <a:pos x="200" y="544"/>
                  </a:cxn>
                  <a:cxn ang="0">
                    <a:pos x="173" y="486"/>
                  </a:cxn>
                  <a:cxn ang="0">
                    <a:pos x="114" y="466"/>
                  </a:cxn>
                  <a:cxn ang="0">
                    <a:pos x="114" y="447"/>
                  </a:cxn>
                  <a:cxn ang="0">
                    <a:pos x="92" y="437"/>
                  </a:cxn>
                  <a:cxn ang="0">
                    <a:pos x="97" y="388"/>
                  </a:cxn>
                  <a:cxn ang="0">
                    <a:pos x="65" y="340"/>
                  </a:cxn>
                  <a:cxn ang="0">
                    <a:pos x="27" y="335"/>
                  </a:cxn>
                  <a:cxn ang="0">
                    <a:pos x="0" y="301"/>
                  </a:cxn>
                  <a:cxn ang="0">
                    <a:pos x="38" y="306"/>
                  </a:cxn>
                  <a:cxn ang="0">
                    <a:pos x="38" y="0"/>
                  </a:cxn>
                  <a:cxn ang="0">
                    <a:pos x="232" y="0"/>
                  </a:cxn>
                  <a:cxn ang="0">
                    <a:pos x="411" y="675"/>
                  </a:cxn>
                  <a:cxn ang="0">
                    <a:pos x="854" y="1599"/>
                  </a:cxn>
                  <a:cxn ang="0">
                    <a:pos x="827" y="1676"/>
                  </a:cxn>
                  <a:cxn ang="0">
                    <a:pos x="200" y="1681"/>
                  </a:cxn>
                  <a:cxn ang="0">
                    <a:pos x="448" y="0"/>
                  </a:cxn>
                  <a:cxn ang="0">
                    <a:pos x="702" y="340"/>
                  </a:cxn>
                  <a:cxn ang="0">
                    <a:pos x="794" y="563"/>
                  </a:cxn>
                  <a:cxn ang="0">
                    <a:pos x="686" y="656"/>
                  </a:cxn>
                  <a:cxn ang="0">
                    <a:pos x="627" y="651"/>
                  </a:cxn>
                  <a:cxn ang="0">
                    <a:pos x="702" y="413"/>
                  </a:cxn>
                  <a:cxn ang="0">
                    <a:pos x="665" y="315"/>
                  </a:cxn>
                  <a:cxn ang="0">
                    <a:pos x="562" y="291"/>
                  </a:cxn>
                  <a:cxn ang="0">
                    <a:pos x="508" y="345"/>
                  </a:cxn>
                  <a:cxn ang="0">
                    <a:pos x="357" y="291"/>
                  </a:cxn>
                  <a:cxn ang="0">
                    <a:pos x="346" y="170"/>
                  </a:cxn>
                  <a:cxn ang="0">
                    <a:pos x="432" y="136"/>
                  </a:cxn>
                  <a:cxn ang="0">
                    <a:pos x="400" y="87"/>
                  </a:cxn>
                  <a:cxn ang="0">
                    <a:pos x="594" y="223"/>
                  </a:cxn>
                  <a:cxn ang="0">
                    <a:pos x="448" y="0"/>
                  </a:cxn>
                  <a:cxn ang="0">
                    <a:pos x="513" y="354"/>
                  </a:cxn>
                  <a:cxn ang="0">
                    <a:pos x="573" y="320"/>
                  </a:cxn>
                  <a:cxn ang="0">
                    <a:pos x="648" y="369"/>
                  </a:cxn>
                  <a:cxn ang="0">
                    <a:pos x="556" y="627"/>
                  </a:cxn>
                  <a:cxn ang="0">
                    <a:pos x="551" y="845"/>
                  </a:cxn>
                  <a:cxn ang="0">
                    <a:pos x="659" y="1117"/>
                  </a:cxn>
                  <a:cxn ang="0">
                    <a:pos x="459" y="699"/>
                  </a:cxn>
                  <a:cxn ang="0">
                    <a:pos x="513" y="354"/>
                  </a:cxn>
                </a:cxnLst>
                <a:rect l="0" t="0" r="r" b="b"/>
                <a:pathLst>
                  <a:path w="854" h="1681">
                    <a:moveTo>
                      <a:pt x="346" y="0"/>
                    </a:moveTo>
                    <a:lnTo>
                      <a:pt x="384" y="87"/>
                    </a:lnTo>
                    <a:lnTo>
                      <a:pt x="265" y="0"/>
                    </a:lnTo>
                    <a:lnTo>
                      <a:pt x="346" y="0"/>
                    </a:lnTo>
                    <a:close/>
                    <a:moveTo>
                      <a:pt x="200" y="1681"/>
                    </a:moveTo>
                    <a:lnTo>
                      <a:pt x="200" y="1229"/>
                    </a:lnTo>
                    <a:lnTo>
                      <a:pt x="222" y="1229"/>
                    </a:lnTo>
                    <a:lnTo>
                      <a:pt x="211" y="797"/>
                    </a:lnTo>
                    <a:lnTo>
                      <a:pt x="200" y="777"/>
                    </a:lnTo>
                    <a:lnTo>
                      <a:pt x="184" y="670"/>
                    </a:lnTo>
                    <a:lnTo>
                      <a:pt x="162" y="656"/>
                    </a:lnTo>
                    <a:lnTo>
                      <a:pt x="151" y="636"/>
                    </a:lnTo>
                    <a:lnTo>
                      <a:pt x="162" y="588"/>
                    </a:lnTo>
                    <a:lnTo>
                      <a:pt x="200" y="544"/>
                    </a:lnTo>
                    <a:lnTo>
                      <a:pt x="173" y="486"/>
                    </a:lnTo>
                    <a:lnTo>
                      <a:pt x="114" y="466"/>
                    </a:lnTo>
                    <a:lnTo>
                      <a:pt x="114" y="447"/>
                    </a:lnTo>
                    <a:lnTo>
                      <a:pt x="92" y="437"/>
                    </a:lnTo>
                    <a:lnTo>
                      <a:pt x="97" y="388"/>
                    </a:lnTo>
                    <a:lnTo>
                      <a:pt x="65" y="340"/>
                    </a:lnTo>
                    <a:lnTo>
                      <a:pt x="27" y="335"/>
                    </a:lnTo>
                    <a:lnTo>
                      <a:pt x="0" y="301"/>
                    </a:lnTo>
                    <a:lnTo>
                      <a:pt x="38" y="306"/>
                    </a:lnTo>
                    <a:lnTo>
                      <a:pt x="38" y="0"/>
                    </a:lnTo>
                    <a:lnTo>
                      <a:pt x="232" y="0"/>
                    </a:lnTo>
                    <a:lnTo>
                      <a:pt x="411" y="675"/>
                    </a:lnTo>
                    <a:lnTo>
                      <a:pt x="854" y="1599"/>
                    </a:lnTo>
                    <a:lnTo>
                      <a:pt x="827" y="1676"/>
                    </a:lnTo>
                    <a:lnTo>
                      <a:pt x="200" y="1681"/>
                    </a:lnTo>
                    <a:close/>
                    <a:moveTo>
                      <a:pt x="448" y="0"/>
                    </a:moveTo>
                    <a:lnTo>
                      <a:pt x="702" y="340"/>
                    </a:lnTo>
                    <a:lnTo>
                      <a:pt x="794" y="563"/>
                    </a:lnTo>
                    <a:lnTo>
                      <a:pt x="686" y="656"/>
                    </a:lnTo>
                    <a:lnTo>
                      <a:pt x="627" y="651"/>
                    </a:lnTo>
                    <a:lnTo>
                      <a:pt x="702" y="413"/>
                    </a:lnTo>
                    <a:lnTo>
                      <a:pt x="665" y="315"/>
                    </a:lnTo>
                    <a:lnTo>
                      <a:pt x="562" y="291"/>
                    </a:lnTo>
                    <a:lnTo>
                      <a:pt x="508" y="345"/>
                    </a:lnTo>
                    <a:lnTo>
                      <a:pt x="357" y="291"/>
                    </a:lnTo>
                    <a:lnTo>
                      <a:pt x="346" y="170"/>
                    </a:lnTo>
                    <a:lnTo>
                      <a:pt x="432" y="136"/>
                    </a:lnTo>
                    <a:lnTo>
                      <a:pt x="400" y="87"/>
                    </a:lnTo>
                    <a:lnTo>
                      <a:pt x="594" y="223"/>
                    </a:lnTo>
                    <a:lnTo>
                      <a:pt x="448" y="0"/>
                    </a:lnTo>
                    <a:close/>
                    <a:moveTo>
                      <a:pt x="513" y="354"/>
                    </a:moveTo>
                    <a:lnTo>
                      <a:pt x="573" y="320"/>
                    </a:lnTo>
                    <a:lnTo>
                      <a:pt x="648" y="369"/>
                    </a:lnTo>
                    <a:lnTo>
                      <a:pt x="556" y="627"/>
                    </a:lnTo>
                    <a:lnTo>
                      <a:pt x="551" y="845"/>
                    </a:lnTo>
                    <a:lnTo>
                      <a:pt x="659" y="1117"/>
                    </a:lnTo>
                    <a:lnTo>
                      <a:pt x="459" y="699"/>
                    </a:lnTo>
                    <a:lnTo>
                      <a:pt x="513" y="354"/>
                    </a:lnTo>
                    <a:close/>
                  </a:path>
                </a:pathLst>
              </a:custGeom>
              <a:solidFill>
                <a:srgbClr val="859B6B"/>
              </a:solidFill>
              <a:ln w="17526">
                <a:solidFill>
                  <a:srgbClr val="000000"/>
                </a:solidFill>
                <a:prstDash val="solid"/>
                <a:round/>
                <a:headEnd/>
                <a:tailEnd/>
              </a:ln>
            </p:spPr>
            <p:txBody>
              <a:bodyPr/>
              <a:lstStyle/>
              <a:p>
                <a:endParaRPr lang="en-US">
                  <a:solidFill>
                    <a:prstClr val="black"/>
                  </a:solidFill>
                </a:endParaRPr>
              </a:p>
            </p:txBody>
          </p:sp>
          <p:sp>
            <p:nvSpPr>
              <p:cNvPr id="24" name="Freeform 17">
                <a:extLst>
                  <a:ext uri="{FF2B5EF4-FFF2-40B4-BE49-F238E27FC236}">
                    <a16:creationId xmlns:a16="http://schemas.microsoft.com/office/drawing/2014/main" id="{40B9231D-103B-49C8-BE7D-0C8F79593489}"/>
                  </a:ext>
                </a:extLst>
              </p:cNvPr>
              <p:cNvSpPr>
                <a:spLocks/>
              </p:cNvSpPr>
              <p:nvPr/>
            </p:nvSpPr>
            <p:spPr bwMode="auto">
              <a:xfrm>
                <a:off x="6019800" y="3276600"/>
                <a:ext cx="1371600" cy="990600"/>
              </a:xfrm>
              <a:custGeom>
                <a:avLst/>
                <a:gdLst/>
                <a:ahLst/>
                <a:cxnLst>
                  <a:cxn ang="0">
                    <a:pos x="0" y="247"/>
                  </a:cxn>
                  <a:cxn ang="0">
                    <a:pos x="0" y="165"/>
                  </a:cxn>
                  <a:cxn ang="0">
                    <a:pos x="62" y="165"/>
                  </a:cxn>
                  <a:cxn ang="0">
                    <a:pos x="62" y="21"/>
                  </a:cxn>
                  <a:cxn ang="0">
                    <a:pos x="155" y="21"/>
                  </a:cxn>
                  <a:cxn ang="0">
                    <a:pos x="165" y="41"/>
                  </a:cxn>
                  <a:cxn ang="0">
                    <a:pos x="155" y="41"/>
                  </a:cxn>
                  <a:cxn ang="0">
                    <a:pos x="155" y="52"/>
                  </a:cxn>
                  <a:cxn ang="0">
                    <a:pos x="186" y="62"/>
                  </a:cxn>
                  <a:cxn ang="0">
                    <a:pos x="196" y="52"/>
                  </a:cxn>
                  <a:cxn ang="0">
                    <a:pos x="206" y="52"/>
                  </a:cxn>
                  <a:cxn ang="0">
                    <a:pos x="216" y="52"/>
                  </a:cxn>
                  <a:cxn ang="0">
                    <a:pos x="227" y="41"/>
                  </a:cxn>
                  <a:cxn ang="0">
                    <a:pos x="227" y="31"/>
                  </a:cxn>
                  <a:cxn ang="0">
                    <a:pos x="258" y="11"/>
                  </a:cxn>
                  <a:cxn ang="0">
                    <a:pos x="278" y="11"/>
                  </a:cxn>
                  <a:cxn ang="0">
                    <a:pos x="299" y="11"/>
                  </a:cxn>
                  <a:cxn ang="0">
                    <a:pos x="309" y="11"/>
                  </a:cxn>
                  <a:cxn ang="0">
                    <a:pos x="319" y="0"/>
                  </a:cxn>
                  <a:cxn ang="0">
                    <a:pos x="319" y="31"/>
                  </a:cxn>
                  <a:cxn ang="0">
                    <a:pos x="350" y="31"/>
                  </a:cxn>
                  <a:cxn ang="0">
                    <a:pos x="350" y="62"/>
                  </a:cxn>
                  <a:cxn ang="0">
                    <a:pos x="361" y="62"/>
                  </a:cxn>
                  <a:cxn ang="0">
                    <a:pos x="371" y="83"/>
                  </a:cxn>
                  <a:cxn ang="0">
                    <a:pos x="392" y="93"/>
                  </a:cxn>
                  <a:cxn ang="0">
                    <a:pos x="402" y="93"/>
                  </a:cxn>
                  <a:cxn ang="0">
                    <a:pos x="402" y="103"/>
                  </a:cxn>
                  <a:cxn ang="0">
                    <a:pos x="392" y="103"/>
                  </a:cxn>
                  <a:cxn ang="0">
                    <a:pos x="392" y="114"/>
                  </a:cxn>
                  <a:cxn ang="0">
                    <a:pos x="392" y="124"/>
                  </a:cxn>
                  <a:cxn ang="0">
                    <a:pos x="412" y="134"/>
                  </a:cxn>
                  <a:cxn ang="0">
                    <a:pos x="412" y="258"/>
                  </a:cxn>
                  <a:cxn ang="0">
                    <a:pos x="402" y="258"/>
                  </a:cxn>
                  <a:cxn ang="0">
                    <a:pos x="402" y="299"/>
                  </a:cxn>
                  <a:cxn ang="0">
                    <a:pos x="268" y="299"/>
                  </a:cxn>
                  <a:cxn ang="0">
                    <a:pos x="103" y="299"/>
                  </a:cxn>
                  <a:cxn ang="0">
                    <a:pos x="93" y="289"/>
                  </a:cxn>
                  <a:cxn ang="0">
                    <a:pos x="83" y="289"/>
                  </a:cxn>
                  <a:cxn ang="0">
                    <a:pos x="83" y="278"/>
                  </a:cxn>
                  <a:cxn ang="0">
                    <a:pos x="62" y="268"/>
                  </a:cxn>
                  <a:cxn ang="0">
                    <a:pos x="52" y="268"/>
                  </a:cxn>
                  <a:cxn ang="0">
                    <a:pos x="52" y="258"/>
                  </a:cxn>
                  <a:cxn ang="0">
                    <a:pos x="31" y="247"/>
                  </a:cxn>
                  <a:cxn ang="0">
                    <a:pos x="0" y="247"/>
                  </a:cxn>
                </a:cxnLst>
                <a:rect l="0" t="0" r="r" b="b"/>
                <a:pathLst>
                  <a:path w="412" h="299">
                    <a:moveTo>
                      <a:pt x="0" y="247"/>
                    </a:moveTo>
                    <a:lnTo>
                      <a:pt x="0" y="165"/>
                    </a:lnTo>
                    <a:lnTo>
                      <a:pt x="62" y="165"/>
                    </a:lnTo>
                    <a:lnTo>
                      <a:pt x="62" y="21"/>
                    </a:lnTo>
                    <a:lnTo>
                      <a:pt x="155" y="21"/>
                    </a:lnTo>
                    <a:lnTo>
                      <a:pt x="165" y="41"/>
                    </a:lnTo>
                    <a:lnTo>
                      <a:pt x="155" y="41"/>
                    </a:lnTo>
                    <a:lnTo>
                      <a:pt x="155" y="52"/>
                    </a:lnTo>
                    <a:lnTo>
                      <a:pt x="186" y="62"/>
                    </a:lnTo>
                    <a:lnTo>
                      <a:pt x="196" y="52"/>
                    </a:lnTo>
                    <a:lnTo>
                      <a:pt x="206" y="52"/>
                    </a:lnTo>
                    <a:lnTo>
                      <a:pt x="216" y="52"/>
                    </a:lnTo>
                    <a:lnTo>
                      <a:pt x="227" y="41"/>
                    </a:lnTo>
                    <a:lnTo>
                      <a:pt x="227" y="31"/>
                    </a:lnTo>
                    <a:lnTo>
                      <a:pt x="258" y="11"/>
                    </a:lnTo>
                    <a:lnTo>
                      <a:pt x="278" y="11"/>
                    </a:lnTo>
                    <a:lnTo>
                      <a:pt x="299" y="11"/>
                    </a:lnTo>
                    <a:lnTo>
                      <a:pt x="309" y="11"/>
                    </a:lnTo>
                    <a:lnTo>
                      <a:pt x="319" y="0"/>
                    </a:lnTo>
                    <a:lnTo>
                      <a:pt x="319" y="31"/>
                    </a:lnTo>
                    <a:lnTo>
                      <a:pt x="350" y="31"/>
                    </a:lnTo>
                    <a:lnTo>
                      <a:pt x="350" y="62"/>
                    </a:lnTo>
                    <a:lnTo>
                      <a:pt x="361" y="62"/>
                    </a:lnTo>
                    <a:lnTo>
                      <a:pt x="371" y="83"/>
                    </a:lnTo>
                    <a:lnTo>
                      <a:pt x="392" y="93"/>
                    </a:lnTo>
                    <a:lnTo>
                      <a:pt x="402" y="93"/>
                    </a:lnTo>
                    <a:lnTo>
                      <a:pt x="402" y="103"/>
                    </a:lnTo>
                    <a:lnTo>
                      <a:pt x="392" y="103"/>
                    </a:lnTo>
                    <a:lnTo>
                      <a:pt x="392" y="114"/>
                    </a:lnTo>
                    <a:lnTo>
                      <a:pt x="392" y="124"/>
                    </a:lnTo>
                    <a:lnTo>
                      <a:pt x="412" y="134"/>
                    </a:lnTo>
                    <a:lnTo>
                      <a:pt x="412" y="258"/>
                    </a:lnTo>
                    <a:lnTo>
                      <a:pt x="402" y="258"/>
                    </a:lnTo>
                    <a:lnTo>
                      <a:pt x="402" y="299"/>
                    </a:lnTo>
                    <a:lnTo>
                      <a:pt x="268" y="299"/>
                    </a:lnTo>
                    <a:lnTo>
                      <a:pt x="103" y="299"/>
                    </a:lnTo>
                    <a:lnTo>
                      <a:pt x="93" y="289"/>
                    </a:lnTo>
                    <a:lnTo>
                      <a:pt x="83" y="289"/>
                    </a:lnTo>
                    <a:lnTo>
                      <a:pt x="83" y="278"/>
                    </a:lnTo>
                    <a:lnTo>
                      <a:pt x="62" y="268"/>
                    </a:lnTo>
                    <a:lnTo>
                      <a:pt x="52" y="268"/>
                    </a:lnTo>
                    <a:lnTo>
                      <a:pt x="52" y="258"/>
                    </a:lnTo>
                    <a:lnTo>
                      <a:pt x="31" y="247"/>
                    </a:lnTo>
                    <a:lnTo>
                      <a:pt x="0" y="247"/>
                    </a:lnTo>
                    <a:close/>
                  </a:path>
                </a:pathLst>
              </a:custGeom>
              <a:solidFill>
                <a:srgbClr val="FFCC00"/>
              </a:solidFill>
              <a:ln w="15875">
                <a:solidFill>
                  <a:schemeClr val="bg1"/>
                </a:solidFill>
                <a:prstDash val="solid"/>
                <a:round/>
                <a:headEnd/>
                <a:tailEnd/>
              </a:ln>
            </p:spPr>
            <p:txBody>
              <a:bodyPr/>
              <a:lstStyle/>
              <a:p>
                <a:endParaRPr lang="en-US">
                  <a:solidFill>
                    <a:prstClr val="black"/>
                  </a:solidFill>
                </a:endParaRPr>
              </a:p>
            </p:txBody>
          </p:sp>
          <p:grpSp>
            <p:nvGrpSpPr>
              <p:cNvPr id="25" name="Group 18">
                <a:extLst>
                  <a:ext uri="{FF2B5EF4-FFF2-40B4-BE49-F238E27FC236}">
                    <a16:creationId xmlns:a16="http://schemas.microsoft.com/office/drawing/2014/main" id="{1A87C316-6053-4D19-A20E-63A770EC2C55}"/>
                  </a:ext>
                </a:extLst>
              </p:cNvPr>
              <p:cNvGrpSpPr>
                <a:grpSpLocks/>
              </p:cNvGrpSpPr>
              <p:nvPr/>
            </p:nvGrpSpPr>
            <p:grpSpPr bwMode="auto">
              <a:xfrm>
                <a:off x="6324600" y="3708400"/>
                <a:ext cx="1455738" cy="1649413"/>
                <a:chOff x="3984" y="2336"/>
                <a:chExt cx="917" cy="1039"/>
              </a:xfrm>
            </p:grpSpPr>
            <p:sp>
              <p:nvSpPr>
                <p:cNvPr id="26" name="Freeform 19">
                  <a:extLst>
                    <a:ext uri="{FF2B5EF4-FFF2-40B4-BE49-F238E27FC236}">
                      <a16:creationId xmlns:a16="http://schemas.microsoft.com/office/drawing/2014/main" id="{5004DD24-CEE0-48C6-A3C2-EFDC38FC8F00}"/>
                    </a:ext>
                  </a:extLst>
                </p:cNvPr>
                <p:cNvSpPr>
                  <a:spLocks/>
                </p:cNvSpPr>
                <p:nvPr/>
              </p:nvSpPr>
              <p:spPr bwMode="auto">
                <a:xfrm>
                  <a:off x="3984" y="2688"/>
                  <a:ext cx="317" cy="687"/>
                </a:xfrm>
                <a:custGeom>
                  <a:avLst/>
                  <a:gdLst/>
                  <a:ahLst/>
                  <a:cxnLst>
                    <a:cxn ang="0">
                      <a:pos x="165" y="0"/>
                    </a:cxn>
                    <a:cxn ang="0">
                      <a:pos x="165" y="319"/>
                    </a:cxn>
                    <a:cxn ang="0">
                      <a:pos x="155" y="340"/>
                    </a:cxn>
                    <a:cxn ang="0">
                      <a:pos x="144" y="340"/>
                    </a:cxn>
                    <a:cxn ang="0">
                      <a:pos x="144" y="330"/>
                    </a:cxn>
                    <a:cxn ang="0">
                      <a:pos x="124" y="340"/>
                    </a:cxn>
                    <a:cxn ang="0">
                      <a:pos x="113" y="340"/>
                    </a:cxn>
                    <a:cxn ang="0">
                      <a:pos x="113" y="258"/>
                    </a:cxn>
                    <a:cxn ang="0">
                      <a:pos x="113" y="227"/>
                    </a:cxn>
                    <a:cxn ang="0">
                      <a:pos x="93" y="227"/>
                    </a:cxn>
                    <a:cxn ang="0">
                      <a:pos x="93" y="216"/>
                    </a:cxn>
                    <a:cxn ang="0">
                      <a:pos x="83" y="216"/>
                    </a:cxn>
                    <a:cxn ang="0">
                      <a:pos x="72" y="206"/>
                    </a:cxn>
                    <a:cxn ang="0">
                      <a:pos x="41" y="206"/>
                    </a:cxn>
                    <a:cxn ang="0">
                      <a:pos x="41" y="196"/>
                    </a:cxn>
                    <a:cxn ang="0">
                      <a:pos x="21" y="165"/>
                    </a:cxn>
                    <a:cxn ang="0">
                      <a:pos x="21" y="155"/>
                    </a:cxn>
                    <a:cxn ang="0">
                      <a:pos x="31" y="124"/>
                    </a:cxn>
                    <a:cxn ang="0">
                      <a:pos x="41" y="113"/>
                    </a:cxn>
                    <a:cxn ang="0">
                      <a:pos x="52" y="103"/>
                    </a:cxn>
                    <a:cxn ang="0">
                      <a:pos x="62" y="82"/>
                    </a:cxn>
                    <a:cxn ang="0">
                      <a:pos x="52" y="62"/>
                    </a:cxn>
                    <a:cxn ang="0">
                      <a:pos x="41" y="52"/>
                    </a:cxn>
                    <a:cxn ang="0">
                      <a:pos x="21" y="41"/>
                    </a:cxn>
                    <a:cxn ang="0">
                      <a:pos x="0" y="0"/>
                    </a:cxn>
                    <a:cxn ang="0">
                      <a:pos x="165" y="0"/>
                    </a:cxn>
                  </a:cxnLst>
                  <a:rect l="0" t="0" r="r" b="b"/>
                  <a:pathLst>
                    <a:path w="165" h="340">
                      <a:moveTo>
                        <a:pt x="165" y="0"/>
                      </a:moveTo>
                      <a:lnTo>
                        <a:pt x="165" y="319"/>
                      </a:lnTo>
                      <a:lnTo>
                        <a:pt x="155" y="340"/>
                      </a:lnTo>
                      <a:lnTo>
                        <a:pt x="144" y="340"/>
                      </a:lnTo>
                      <a:lnTo>
                        <a:pt x="144" y="330"/>
                      </a:lnTo>
                      <a:lnTo>
                        <a:pt x="124" y="340"/>
                      </a:lnTo>
                      <a:lnTo>
                        <a:pt x="113" y="340"/>
                      </a:lnTo>
                      <a:lnTo>
                        <a:pt x="113" y="258"/>
                      </a:lnTo>
                      <a:lnTo>
                        <a:pt x="113" y="227"/>
                      </a:lnTo>
                      <a:lnTo>
                        <a:pt x="93" y="227"/>
                      </a:lnTo>
                      <a:lnTo>
                        <a:pt x="93" y="216"/>
                      </a:lnTo>
                      <a:lnTo>
                        <a:pt x="83" y="216"/>
                      </a:lnTo>
                      <a:lnTo>
                        <a:pt x="72" y="206"/>
                      </a:lnTo>
                      <a:lnTo>
                        <a:pt x="41" y="206"/>
                      </a:lnTo>
                      <a:lnTo>
                        <a:pt x="41" y="196"/>
                      </a:lnTo>
                      <a:lnTo>
                        <a:pt x="21" y="165"/>
                      </a:lnTo>
                      <a:lnTo>
                        <a:pt x="21" y="155"/>
                      </a:lnTo>
                      <a:lnTo>
                        <a:pt x="31" y="124"/>
                      </a:lnTo>
                      <a:lnTo>
                        <a:pt x="41" y="113"/>
                      </a:lnTo>
                      <a:lnTo>
                        <a:pt x="52" y="103"/>
                      </a:lnTo>
                      <a:lnTo>
                        <a:pt x="62" y="82"/>
                      </a:lnTo>
                      <a:lnTo>
                        <a:pt x="52" y="62"/>
                      </a:lnTo>
                      <a:lnTo>
                        <a:pt x="41" y="52"/>
                      </a:lnTo>
                      <a:lnTo>
                        <a:pt x="21" y="41"/>
                      </a:lnTo>
                      <a:lnTo>
                        <a:pt x="0" y="0"/>
                      </a:lnTo>
                      <a:lnTo>
                        <a:pt x="165" y="0"/>
                      </a:lnTo>
                      <a:close/>
                    </a:path>
                  </a:pathLst>
                </a:custGeom>
                <a:solidFill>
                  <a:srgbClr val="FF6600"/>
                </a:solidFill>
                <a:ln w="15875">
                  <a:solidFill>
                    <a:schemeClr val="bg2"/>
                  </a:solidFill>
                  <a:prstDash val="solid"/>
                  <a:round/>
                  <a:headEnd/>
                  <a:tailEnd/>
                </a:ln>
              </p:spPr>
              <p:txBody>
                <a:bodyPr/>
                <a:lstStyle/>
                <a:p>
                  <a:endParaRPr lang="en-US">
                    <a:solidFill>
                      <a:prstClr val="black"/>
                    </a:solidFill>
                  </a:endParaRPr>
                </a:p>
              </p:txBody>
            </p:sp>
            <p:sp>
              <p:nvSpPr>
                <p:cNvPr id="27" name="Freeform 20">
                  <a:extLst>
                    <a:ext uri="{FF2B5EF4-FFF2-40B4-BE49-F238E27FC236}">
                      <a16:creationId xmlns:a16="http://schemas.microsoft.com/office/drawing/2014/main" id="{33AFECA1-A0D0-465A-8ED3-FBB666EEA3A6}"/>
                    </a:ext>
                  </a:extLst>
                </p:cNvPr>
                <p:cNvSpPr>
                  <a:spLocks/>
                </p:cNvSpPr>
                <p:nvPr/>
              </p:nvSpPr>
              <p:spPr bwMode="auto">
                <a:xfrm>
                  <a:off x="4272" y="2336"/>
                  <a:ext cx="629" cy="1012"/>
                </a:xfrm>
                <a:custGeom>
                  <a:avLst/>
                  <a:gdLst/>
                  <a:ahLst/>
                  <a:cxnLst>
                    <a:cxn ang="0">
                      <a:pos x="940" y="875"/>
                    </a:cxn>
                    <a:cxn ang="0">
                      <a:pos x="513" y="884"/>
                    </a:cxn>
                    <a:cxn ang="0">
                      <a:pos x="513" y="1205"/>
                    </a:cxn>
                    <a:cxn ang="0">
                      <a:pos x="529" y="1224"/>
                    </a:cxn>
                    <a:cxn ang="0">
                      <a:pos x="513" y="1244"/>
                    </a:cxn>
                    <a:cxn ang="0">
                      <a:pos x="507" y="1647"/>
                    </a:cxn>
                    <a:cxn ang="0">
                      <a:pos x="286" y="1647"/>
                    </a:cxn>
                    <a:cxn ang="0">
                      <a:pos x="281" y="1618"/>
                    </a:cxn>
                    <a:cxn ang="0">
                      <a:pos x="167" y="1618"/>
                    </a:cxn>
                    <a:cxn ang="0">
                      <a:pos x="167" y="1647"/>
                    </a:cxn>
                    <a:cxn ang="0">
                      <a:pos x="0" y="1643"/>
                    </a:cxn>
                    <a:cxn ang="0">
                      <a:pos x="16" y="568"/>
                    </a:cxn>
                    <a:cxn ang="0">
                      <a:pos x="524" y="568"/>
                    </a:cxn>
                    <a:cxn ang="0">
                      <a:pos x="518" y="408"/>
                    </a:cxn>
                    <a:cxn ang="0">
                      <a:pos x="551" y="408"/>
                    </a:cxn>
                    <a:cxn ang="0">
                      <a:pos x="545" y="0"/>
                    </a:cxn>
                    <a:cxn ang="0">
                      <a:pos x="567" y="34"/>
                    </a:cxn>
                    <a:cxn ang="0">
                      <a:pos x="567" y="68"/>
                    </a:cxn>
                    <a:cxn ang="0">
                      <a:pos x="599" y="87"/>
                    </a:cxn>
                    <a:cxn ang="0">
                      <a:pos x="605" y="136"/>
                    </a:cxn>
                    <a:cxn ang="0">
                      <a:pos x="664" y="141"/>
                    </a:cxn>
                    <a:cxn ang="0">
                      <a:pos x="675" y="160"/>
                    </a:cxn>
                    <a:cxn ang="0">
                      <a:pos x="734" y="170"/>
                    </a:cxn>
                    <a:cxn ang="0">
                      <a:pos x="767" y="189"/>
                    </a:cxn>
                    <a:cxn ang="0">
                      <a:pos x="756" y="218"/>
                    </a:cxn>
                    <a:cxn ang="0">
                      <a:pos x="804" y="330"/>
                    </a:cxn>
                    <a:cxn ang="0">
                      <a:pos x="869" y="340"/>
                    </a:cxn>
                    <a:cxn ang="0">
                      <a:pos x="875" y="388"/>
                    </a:cxn>
                    <a:cxn ang="0">
                      <a:pos x="923" y="427"/>
                    </a:cxn>
                    <a:cxn ang="0">
                      <a:pos x="967" y="447"/>
                    </a:cxn>
                    <a:cxn ang="0">
                      <a:pos x="999" y="481"/>
                    </a:cxn>
                    <a:cxn ang="0">
                      <a:pos x="1010" y="525"/>
                    </a:cxn>
                    <a:cxn ang="0">
                      <a:pos x="1031" y="534"/>
                    </a:cxn>
                    <a:cxn ang="0">
                      <a:pos x="1053" y="563"/>
                    </a:cxn>
                    <a:cxn ang="0">
                      <a:pos x="1064" y="597"/>
                    </a:cxn>
                    <a:cxn ang="0">
                      <a:pos x="1053" y="675"/>
                    </a:cxn>
                    <a:cxn ang="0">
                      <a:pos x="1026" y="704"/>
                    </a:cxn>
                    <a:cxn ang="0">
                      <a:pos x="1026" y="729"/>
                    </a:cxn>
                    <a:cxn ang="0">
                      <a:pos x="945" y="792"/>
                    </a:cxn>
                    <a:cxn ang="0">
                      <a:pos x="940" y="875"/>
                    </a:cxn>
                  </a:cxnLst>
                  <a:rect l="0" t="0" r="r" b="b"/>
                  <a:pathLst>
                    <a:path w="1064" h="1647">
                      <a:moveTo>
                        <a:pt x="940" y="875"/>
                      </a:moveTo>
                      <a:lnTo>
                        <a:pt x="513" y="884"/>
                      </a:lnTo>
                      <a:lnTo>
                        <a:pt x="513" y="1205"/>
                      </a:lnTo>
                      <a:lnTo>
                        <a:pt x="529" y="1224"/>
                      </a:lnTo>
                      <a:lnTo>
                        <a:pt x="513" y="1244"/>
                      </a:lnTo>
                      <a:lnTo>
                        <a:pt x="507" y="1647"/>
                      </a:lnTo>
                      <a:lnTo>
                        <a:pt x="286" y="1647"/>
                      </a:lnTo>
                      <a:lnTo>
                        <a:pt x="281" y="1618"/>
                      </a:lnTo>
                      <a:lnTo>
                        <a:pt x="167" y="1618"/>
                      </a:lnTo>
                      <a:lnTo>
                        <a:pt x="167" y="1647"/>
                      </a:lnTo>
                      <a:lnTo>
                        <a:pt x="0" y="1643"/>
                      </a:lnTo>
                      <a:lnTo>
                        <a:pt x="16" y="568"/>
                      </a:lnTo>
                      <a:lnTo>
                        <a:pt x="524" y="568"/>
                      </a:lnTo>
                      <a:lnTo>
                        <a:pt x="518" y="408"/>
                      </a:lnTo>
                      <a:lnTo>
                        <a:pt x="551" y="408"/>
                      </a:lnTo>
                      <a:lnTo>
                        <a:pt x="545" y="0"/>
                      </a:lnTo>
                      <a:lnTo>
                        <a:pt x="567" y="34"/>
                      </a:lnTo>
                      <a:lnTo>
                        <a:pt x="567" y="68"/>
                      </a:lnTo>
                      <a:lnTo>
                        <a:pt x="599" y="87"/>
                      </a:lnTo>
                      <a:lnTo>
                        <a:pt x="605" y="136"/>
                      </a:lnTo>
                      <a:lnTo>
                        <a:pt x="664" y="141"/>
                      </a:lnTo>
                      <a:lnTo>
                        <a:pt x="675" y="160"/>
                      </a:lnTo>
                      <a:lnTo>
                        <a:pt x="734" y="170"/>
                      </a:lnTo>
                      <a:lnTo>
                        <a:pt x="767" y="189"/>
                      </a:lnTo>
                      <a:lnTo>
                        <a:pt x="756" y="218"/>
                      </a:lnTo>
                      <a:lnTo>
                        <a:pt x="804" y="330"/>
                      </a:lnTo>
                      <a:lnTo>
                        <a:pt x="869" y="340"/>
                      </a:lnTo>
                      <a:lnTo>
                        <a:pt x="875" y="388"/>
                      </a:lnTo>
                      <a:lnTo>
                        <a:pt x="923" y="427"/>
                      </a:lnTo>
                      <a:lnTo>
                        <a:pt x="967" y="447"/>
                      </a:lnTo>
                      <a:lnTo>
                        <a:pt x="999" y="481"/>
                      </a:lnTo>
                      <a:lnTo>
                        <a:pt x="1010" y="525"/>
                      </a:lnTo>
                      <a:lnTo>
                        <a:pt x="1031" y="534"/>
                      </a:lnTo>
                      <a:lnTo>
                        <a:pt x="1053" y="563"/>
                      </a:lnTo>
                      <a:lnTo>
                        <a:pt x="1064" y="597"/>
                      </a:lnTo>
                      <a:lnTo>
                        <a:pt x="1053" y="675"/>
                      </a:lnTo>
                      <a:lnTo>
                        <a:pt x="1026" y="704"/>
                      </a:lnTo>
                      <a:lnTo>
                        <a:pt x="1026" y="729"/>
                      </a:lnTo>
                      <a:lnTo>
                        <a:pt x="945" y="792"/>
                      </a:lnTo>
                      <a:lnTo>
                        <a:pt x="940" y="875"/>
                      </a:lnTo>
                      <a:close/>
                    </a:path>
                  </a:pathLst>
                </a:custGeom>
                <a:solidFill>
                  <a:srgbClr val="FF6600"/>
                </a:solidFill>
                <a:ln w="17526">
                  <a:solidFill>
                    <a:schemeClr val="bg2"/>
                  </a:solidFill>
                  <a:prstDash val="solid"/>
                  <a:round/>
                  <a:headEnd/>
                  <a:tailEnd/>
                </a:ln>
              </p:spPr>
              <p:txBody>
                <a:bodyPr/>
                <a:lstStyle/>
                <a:p>
                  <a:endParaRPr lang="en-US">
                    <a:solidFill>
                      <a:prstClr val="black"/>
                    </a:solidFill>
                  </a:endParaRPr>
                </a:p>
              </p:txBody>
            </p:sp>
          </p:grpSp>
        </p:grpSp>
        <p:sp>
          <p:nvSpPr>
            <p:cNvPr id="10" name="TextBox 9">
              <a:extLst>
                <a:ext uri="{FF2B5EF4-FFF2-40B4-BE49-F238E27FC236}">
                  <a16:creationId xmlns:a16="http://schemas.microsoft.com/office/drawing/2014/main" id="{06BC63B2-AE7B-4A5E-9422-01F52E1CA766}"/>
                </a:ext>
              </a:extLst>
            </p:cNvPr>
            <p:cNvSpPr txBox="1"/>
            <p:nvPr/>
          </p:nvSpPr>
          <p:spPr>
            <a:xfrm>
              <a:off x="6962677" y="4267200"/>
              <a:ext cx="962123"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Seminole</a:t>
              </a:r>
            </a:p>
          </p:txBody>
        </p:sp>
        <p:sp>
          <p:nvSpPr>
            <p:cNvPr id="11" name="TextBox 10">
              <a:extLst>
                <a:ext uri="{FF2B5EF4-FFF2-40B4-BE49-F238E27FC236}">
                  <a16:creationId xmlns:a16="http://schemas.microsoft.com/office/drawing/2014/main" id="{8DA08E29-FBC2-4AD7-8632-F97811B820D2}"/>
                </a:ext>
              </a:extLst>
            </p:cNvPr>
            <p:cNvSpPr txBox="1"/>
            <p:nvPr/>
          </p:nvSpPr>
          <p:spPr>
            <a:xfrm>
              <a:off x="7162800" y="3505200"/>
              <a:ext cx="813043"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Volusia</a:t>
              </a:r>
            </a:p>
          </p:txBody>
        </p:sp>
        <p:sp>
          <p:nvSpPr>
            <p:cNvPr id="12" name="TextBox 11">
              <a:extLst>
                <a:ext uri="{FF2B5EF4-FFF2-40B4-BE49-F238E27FC236}">
                  <a16:creationId xmlns:a16="http://schemas.microsoft.com/office/drawing/2014/main" id="{6D4AA00F-7869-445C-9213-E43399753E94}"/>
                </a:ext>
              </a:extLst>
            </p:cNvPr>
            <p:cNvSpPr txBox="1"/>
            <p:nvPr/>
          </p:nvSpPr>
          <p:spPr>
            <a:xfrm>
              <a:off x="6858000" y="4721423"/>
              <a:ext cx="835485"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Orange</a:t>
              </a:r>
            </a:p>
          </p:txBody>
        </p:sp>
        <p:sp>
          <p:nvSpPr>
            <p:cNvPr id="15" name="TextBox 14">
              <a:extLst>
                <a:ext uri="{FF2B5EF4-FFF2-40B4-BE49-F238E27FC236}">
                  <a16:creationId xmlns:a16="http://schemas.microsoft.com/office/drawing/2014/main" id="{ECF2EF65-9A38-416A-815E-6BCCB3D2C098}"/>
                </a:ext>
              </a:extLst>
            </p:cNvPr>
            <p:cNvSpPr txBox="1"/>
            <p:nvPr/>
          </p:nvSpPr>
          <p:spPr>
            <a:xfrm>
              <a:off x="7239000" y="5486400"/>
              <a:ext cx="862737"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Osceola</a:t>
              </a:r>
            </a:p>
          </p:txBody>
        </p:sp>
        <p:sp>
          <p:nvSpPr>
            <p:cNvPr id="16" name="TextBox 15">
              <a:extLst>
                <a:ext uri="{FF2B5EF4-FFF2-40B4-BE49-F238E27FC236}">
                  <a16:creationId xmlns:a16="http://schemas.microsoft.com/office/drawing/2014/main" id="{5FAA05D5-0871-443D-B59A-EB215F131C19}"/>
                </a:ext>
              </a:extLst>
            </p:cNvPr>
            <p:cNvSpPr txBox="1"/>
            <p:nvPr/>
          </p:nvSpPr>
          <p:spPr>
            <a:xfrm>
              <a:off x="8229600" y="6016823"/>
              <a:ext cx="870751"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Brevard</a:t>
              </a:r>
            </a:p>
          </p:txBody>
        </p:sp>
        <p:sp>
          <p:nvSpPr>
            <p:cNvPr id="17" name="TextBox 16">
              <a:extLst>
                <a:ext uri="{FF2B5EF4-FFF2-40B4-BE49-F238E27FC236}">
                  <a16:creationId xmlns:a16="http://schemas.microsoft.com/office/drawing/2014/main" id="{361FCAC0-B5B1-46E3-849C-7FCB757EACD3}"/>
                </a:ext>
              </a:extLst>
            </p:cNvPr>
            <p:cNvSpPr txBox="1"/>
            <p:nvPr/>
          </p:nvSpPr>
          <p:spPr>
            <a:xfrm>
              <a:off x="6019800" y="6019800"/>
              <a:ext cx="561372"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Polk</a:t>
              </a:r>
            </a:p>
          </p:txBody>
        </p:sp>
        <p:sp>
          <p:nvSpPr>
            <p:cNvPr id="18" name="TextBox 17">
              <a:extLst>
                <a:ext uri="{FF2B5EF4-FFF2-40B4-BE49-F238E27FC236}">
                  <a16:creationId xmlns:a16="http://schemas.microsoft.com/office/drawing/2014/main" id="{7C9E6958-385A-41C8-8F58-569A47E5BF24}"/>
                </a:ext>
              </a:extLst>
            </p:cNvPr>
            <p:cNvSpPr txBox="1"/>
            <p:nvPr/>
          </p:nvSpPr>
          <p:spPr>
            <a:xfrm>
              <a:off x="5943600" y="3962400"/>
              <a:ext cx="593432"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Lake</a:t>
              </a:r>
            </a:p>
          </p:txBody>
        </p:sp>
        <p:sp>
          <p:nvSpPr>
            <p:cNvPr id="19" name="TextBox 18">
              <a:extLst>
                <a:ext uri="{FF2B5EF4-FFF2-40B4-BE49-F238E27FC236}">
                  <a16:creationId xmlns:a16="http://schemas.microsoft.com/office/drawing/2014/main" id="{DFF60B5D-5FDE-4839-A63C-335565AED699}"/>
                </a:ext>
              </a:extLst>
            </p:cNvPr>
            <p:cNvSpPr txBox="1"/>
            <p:nvPr/>
          </p:nvSpPr>
          <p:spPr>
            <a:xfrm>
              <a:off x="5257800" y="4267200"/>
              <a:ext cx="785793"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Sumter</a:t>
              </a:r>
            </a:p>
          </p:txBody>
        </p:sp>
        <p:sp>
          <p:nvSpPr>
            <p:cNvPr id="20" name="TextBox 19">
              <a:extLst>
                <a:ext uri="{FF2B5EF4-FFF2-40B4-BE49-F238E27FC236}">
                  <a16:creationId xmlns:a16="http://schemas.microsoft.com/office/drawing/2014/main" id="{CC733661-B187-4095-B882-1499EF672281}"/>
                </a:ext>
              </a:extLst>
            </p:cNvPr>
            <p:cNvSpPr txBox="1"/>
            <p:nvPr/>
          </p:nvSpPr>
          <p:spPr>
            <a:xfrm>
              <a:off x="5410200" y="3200400"/>
              <a:ext cx="798617" cy="307777"/>
            </a:xfrm>
            <a:prstGeom prst="rect">
              <a:avLst/>
            </a:prstGeom>
            <a:noFill/>
          </p:spPr>
          <p:txBody>
            <a:bodyPr wrap="none" rtlCol="0">
              <a:spAutoFit/>
            </a:bodyPr>
            <a:lstStyle/>
            <a:p>
              <a:r>
                <a:rPr lang="en-US" sz="1400" b="1" dirty="0">
                  <a:solidFill>
                    <a:prstClr val="white"/>
                  </a:solidFill>
                  <a:latin typeface="Aharoni" pitchFamily="2" charset="-79"/>
                  <a:cs typeface="Aharoni" pitchFamily="2" charset="-79"/>
                </a:rPr>
                <a:t>Marion</a:t>
              </a:r>
            </a:p>
          </p:txBody>
        </p:sp>
      </p:grpSp>
    </p:spTree>
    <p:extLst>
      <p:ext uri="{BB962C8B-B14F-4D97-AF65-F5344CB8AC3E}">
        <p14:creationId xmlns:p14="http://schemas.microsoft.com/office/powerpoint/2010/main" val="3604872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953000" y="2514600"/>
            <a:ext cx="8305800" cy="4159157"/>
          </a:xfrm>
        </p:spPr>
        <p:txBody>
          <a:bodyPr>
            <a:noAutofit/>
          </a:bodyPr>
          <a:lstStyle/>
          <a:p>
            <a:pPr marL="0" indent="0">
              <a:buNone/>
            </a:pPr>
            <a:r>
              <a:rPr lang="en-US" b="1" dirty="0">
                <a:solidFill>
                  <a:schemeClr val="accent1"/>
                </a:solidFill>
                <a:latin typeface="Tahoma" panose="020B0604030504040204" pitchFamily="34" charset="0"/>
                <a:ea typeface="Tahoma" panose="020B0604030504040204" pitchFamily="34" charset="0"/>
                <a:cs typeface="Tahoma" panose="020B0604030504040204" pitchFamily="34" charset="0"/>
              </a:rPr>
              <a:t>27 MPOs in Florida</a:t>
            </a:r>
          </a:p>
          <a:p>
            <a:pPr lvl="1">
              <a:buFont typeface="Arial" panose="020B0604020202020204" pitchFamily="34" charset="0"/>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Meets Quarterly</a:t>
            </a:r>
          </a:p>
          <a:p>
            <a:pPr marL="301943" lvl="1" indent="0">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solidFill>
                  <a:schemeClr val="accent1"/>
                </a:solidFill>
                <a:latin typeface="Tahoma" panose="020B0604030504040204" pitchFamily="34" charset="0"/>
                <a:ea typeface="Tahoma" panose="020B0604030504040204" pitchFamily="34" charset="0"/>
                <a:cs typeface="Tahoma" panose="020B0604030504040204" pitchFamily="34" charset="0"/>
              </a:rPr>
              <a:t>MPOAC Governing Board</a:t>
            </a:r>
          </a:p>
          <a:p>
            <a:pPr lvl="1">
              <a:buFont typeface="Arial" panose="020B0604020202020204" pitchFamily="34" charset="0"/>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1 SCTPO Member; 1 Alternate</a:t>
            </a:r>
          </a:p>
          <a:p>
            <a:pPr marL="0" indent="0">
              <a:buNone/>
            </a:pP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solidFill>
                  <a:schemeClr val="accent1"/>
                </a:solidFill>
                <a:latin typeface="Tahoma" panose="020B0604030504040204" pitchFamily="34" charset="0"/>
                <a:ea typeface="Tahoma" panose="020B0604030504040204" pitchFamily="34" charset="0"/>
                <a:cs typeface="Tahoma" panose="020B0604030504040204" pitchFamily="34" charset="0"/>
              </a:rPr>
              <a:t>MPOAC Staff Director’s Committee</a:t>
            </a:r>
          </a:p>
          <a:p>
            <a:pPr marL="301943" lvl="1" indent="0">
              <a:buNone/>
            </a:pPr>
            <a:endParaRPr lang="en-US" b="1" dirty="0">
              <a:latin typeface="Century Gothic" panose="020B0502020202020204" pitchFamily="34" charset="0"/>
            </a:endParaRPr>
          </a:p>
        </p:txBody>
      </p:sp>
      <p:pic>
        <p:nvPicPr>
          <p:cNvPr id="3" name="Picture 2">
            <a:extLst>
              <a:ext uri="{FF2B5EF4-FFF2-40B4-BE49-F238E27FC236}">
                <a16:creationId xmlns:a16="http://schemas.microsoft.com/office/drawing/2014/main" id="{BBFC129C-7670-4C66-A472-30467C4C4A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17" t="4724" r="3524" b="19055"/>
          <a:stretch/>
        </p:blipFill>
        <p:spPr>
          <a:xfrm>
            <a:off x="609600" y="2209800"/>
            <a:ext cx="3886200" cy="4186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a:extLst>
              <a:ext uri="{FF2B5EF4-FFF2-40B4-BE49-F238E27FC236}">
                <a16:creationId xmlns:a16="http://schemas.microsoft.com/office/drawing/2014/main" id="{941942F1-2492-E8C7-F1C0-8D1A563C418E}"/>
              </a:ext>
            </a:extLst>
          </p:cNvPr>
          <p:cNvSpPr>
            <a:spLocks noGrp="1"/>
          </p:cNvSpPr>
          <p:nvPr>
            <p:ph type="title"/>
          </p:nvPr>
        </p:nvSpPr>
        <p:spPr/>
        <p:txBody>
          <a:bodyPr>
            <a:normAutofit fontScale="90000"/>
          </a:bodyPr>
          <a:lstStyle/>
          <a:p>
            <a:r>
              <a:rPr lang="en-US" sz="4000" b="1" dirty="0">
                <a:latin typeface="Tahoma" panose="020B0604030504040204" pitchFamily="34" charset="0"/>
                <a:ea typeface="Tahoma" panose="020B0604030504040204" pitchFamily="34" charset="0"/>
                <a:cs typeface="Tahoma" panose="020B0604030504040204" pitchFamily="34" charset="0"/>
              </a:rPr>
              <a:t>Metropolitan Planning Organization Advisory Committee</a:t>
            </a:r>
          </a:p>
        </p:txBody>
      </p:sp>
    </p:spTree>
    <p:extLst>
      <p:ext uri="{BB962C8B-B14F-4D97-AF65-F5344CB8AC3E}">
        <p14:creationId xmlns:p14="http://schemas.microsoft.com/office/powerpoint/2010/main" val="2671593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52600" y="1447800"/>
            <a:ext cx="8153400" cy="2895600"/>
          </a:xfrm>
        </p:spPr>
        <p:txBody>
          <a:bodyPr>
            <a:normAutofit/>
          </a:bodyPr>
          <a:lstStyle/>
          <a:p>
            <a:pPr eaLnBrk="1" hangingPunct="1">
              <a:defRPr/>
            </a:pPr>
            <a:r>
              <a:rPr lang="en-US" b="1" dirty="0">
                <a:latin typeface="Tahoma" panose="020B0604030504040204" pitchFamily="34" charset="0"/>
                <a:ea typeface="Tahoma" panose="020B0604030504040204" pitchFamily="34" charset="0"/>
                <a:cs typeface="Tahoma" panose="020B0604030504040204" pitchFamily="34" charset="0"/>
              </a:rPr>
              <a:t>General Member Information</a:t>
            </a:r>
            <a:br>
              <a:rPr lang="en-US" b="1" dirty="0">
                <a:latin typeface="Tahoma" panose="020B0604030504040204" pitchFamily="34" charset="0"/>
                <a:ea typeface="Tahoma" panose="020B0604030504040204" pitchFamily="34" charset="0"/>
                <a:cs typeface="Tahoma" panose="020B0604030504040204" pitchFamily="34" charset="0"/>
              </a:rPr>
            </a:br>
            <a:br>
              <a:rPr lang="en-US" b="1" dirty="0">
                <a:latin typeface="Tahoma" panose="020B0604030504040204" pitchFamily="34" charset="0"/>
                <a:ea typeface="Tahoma" panose="020B0604030504040204" pitchFamily="34" charset="0"/>
                <a:cs typeface="Tahoma" panose="020B060403050404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1C7002A-ECF6-121D-2BF9-F65E516C7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346158"/>
            <a:ext cx="9060180" cy="1499684"/>
          </a:xfrm>
          <a:prstGeom prst="rect">
            <a:avLst/>
          </a:prstGeom>
        </p:spPr>
      </p:pic>
    </p:spTree>
    <p:extLst>
      <p:ext uri="{BB962C8B-B14F-4D97-AF65-F5344CB8AC3E}">
        <p14:creationId xmlns:p14="http://schemas.microsoft.com/office/powerpoint/2010/main" val="1890672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90802"/>
            <a:ext cx="11125200" cy="3733798"/>
          </a:xfrm>
        </p:spPr>
        <p:txBody>
          <a:bodyPr>
            <a:normAutofit lnSpcReduction="10000"/>
          </a:bodyPr>
          <a:lstStyle/>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Read and review agenda packages prior to meeting</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Sign-in at every meeting</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If you cannot attend, your responsibility to contact alternate</a:t>
            </a:r>
          </a:p>
          <a:p>
            <a:pPr lvl="1">
              <a:spcAft>
                <a:spcPts val="600"/>
              </a:spcAft>
              <a:buFont typeface="Wingdings" panose="05000000000000000000" pitchFamily="2" charset="2"/>
              <a:buChar char="§"/>
            </a:pPr>
            <a: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t>The member roster and email addresses can be found under “Board &amp; Committees” on sctpo.com</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Change of contact info: Inform Board Services Administrator</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Report back on topics to your agency/council/commission</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All TAC, CAC, TPO meetings are recorded, live streamed on YouTube/Facebook</a:t>
            </a:r>
          </a:p>
          <a:p>
            <a:pPr>
              <a:spcAft>
                <a:spcPts val="600"/>
              </a:spcAft>
              <a:buFont typeface="Wingdings" panose="05000000000000000000" pitchFamily="2" charset="2"/>
              <a:buChar char="§"/>
            </a:pPr>
            <a:r>
              <a:rPr lang="en-US" sz="2300" dirty="0">
                <a:solidFill>
                  <a:schemeClr val="tx1"/>
                </a:solidFill>
                <a:latin typeface="Tahoma" panose="020B0604030504040204" pitchFamily="34" charset="0"/>
                <a:ea typeface="Tahoma" panose="020B0604030504040204" pitchFamily="34" charset="0"/>
                <a:cs typeface="Tahoma" panose="020B0604030504040204" pitchFamily="34" charset="0"/>
              </a:rPr>
              <a:t>Governing Board meetings streamed live on SCGTV</a:t>
            </a:r>
          </a:p>
        </p:txBody>
      </p:sp>
      <p:sp>
        <p:nvSpPr>
          <p:cNvPr id="2" name="Title 1"/>
          <p:cNvSpPr>
            <a:spLocks noGrp="1"/>
          </p:cNvSpPr>
          <p:nvPr>
            <p:ph type="title"/>
          </p:nvPr>
        </p:nvSpPr>
        <p:spPr>
          <a:xfrm>
            <a:off x="2080260" y="533400"/>
            <a:ext cx="8031480" cy="1096964"/>
          </a:xfrm>
        </p:spPr>
        <p:txBody>
          <a:bodyPr>
            <a:noAutofit/>
          </a:bodyPr>
          <a:lstStyle/>
          <a:p>
            <a:pPr algn="ct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General Member Information</a:t>
            </a:r>
          </a:p>
        </p:txBody>
      </p:sp>
      <p:pic>
        <p:nvPicPr>
          <p:cNvPr id="5" name="Picture 4">
            <a:extLst>
              <a:ext uri="{FF2B5EF4-FFF2-40B4-BE49-F238E27FC236}">
                <a16:creationId xmlns:a16="http://schemas.microsoft.com/office/drawing/2014/main" id="{F347F536-0DB0-49F0-883C-DFF35D8A0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3200400"/>
            <a:ext cx="1625397" cy="1625397"/>
          </a:xfrm>
          <a:prstGeom prst="rect">
            <a:avLst/>
          </a:prstGeom>
        </p:spPr>
      </p:pic>
    </p:spTree>
    <p:extLst>
      <p:ext uri="{BB962C8B-B14F-4D97-AF65-F5344CB8AC3E}">
        <p14:creationId xmlns:p14="http://schemas.microsoft.com/office/powerpoint/2010/main" val="3263083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1600200"/>
            <a:ext cx="8153400" cy="2895600"/>
          </a:xfrm>
        </p:spPr>
        <p:txBody>
          <a:bodyPr>
            <a:normAutofit/>
          </a:bodyPr>
          <a:lstStyle/>
          <a:p>
            <a:pPr eaLnBrk="1" hangingPunct="1">
              <a:defRPr/>
            </a:pPr>
            <a:r>
              <a:rPr lang="en-US" b="1" dirty="0">
                <a:latin typeface="Tahoma" panose="020B0604030504040204" pitchFamily="34" charset="0"/>
                <a:ea typeface="Tahoma" panose="020B0604030504040204" pitchFamily="34" charset="0"/>
                <a:cs typeface="Tahoma" panose="020B0604030504040204" pitchFamily="34" charset="0"/>
              </a:rPr>
              <a:t>What is a Metropolitan Planning Organization?</a:t>
            </a:r>
            <a:br>
              <a:rPr lang="en-US" b="1" dirty="0">
                <a:latin typeface="Tahoma" panose="020B0604030504040204" pitchFamily="34" charset="0"/>
                <a:ea typeface="Tahoma" panose="020B0604030504040204" pitchFamily="34" charset="0"/>
                <a:cs typeface="Tahoma" panose="020B060403050404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754BDCE1-D7FD-5A4A-2E03-75C0DCC21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910" y="5358316"/>
            <a:ext cx="9060180" cy="1499684"/>
          </a:xfrm>
          <a:prstGeom prst="rect">
            <a:avLst/>
          </a:prstGeom>
        </p:spPr>
      </p:pic>
    </p:spTree>
    <p:extLst>
      <p:ext uri="{BB962C8B-B14F-4D97-AF65-F5344CB8AC3E}">
        <p14:creationId xmlns:p14="http://schemas.microsoft.com/office/powerpoint/2010/main" val="1651121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2910609"/>
            <a:ext cx="7391400" cy="2819400"/>
          </a:xfrm>
        </p:spPr>
        <p:txBody>
          <a:bodyPr>
            <a:normAutofit fontScale="85000" lnSpcReduction="20000"/>
          </a:bodyPr>
          <a:lstStyle/>
          <a:p>
            <a:pPr>
              <a:spcAft>
                <a:spcPts val="600"/>
              </a:spcAft>
              <a:buFont typeface="Wingdings" panose="05000000000000000000" pitchFamily="2" charset="2"/>
              <a:buChar cha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The agenda is broken up into various categories such as reports, consent agenda, actions, and presentations.</a:t>
            </a:r>
          </a:p>
          <a:p>
            <a:pPr>
              <a:spcAft>
                <a:spcPts val="600"/>
              </a:spcAft>
              <a:buFont typeface="Wingdings" panose="05000000000000000000" pitchFamily="2" charset="2"/>
              <a:buChar cha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Consent items will include as much administrative items as possible. </a:t>
            </a:r>
          </a:p>
          <a:p>
            <a:pPr>
              <a:spcAft>
                <a:spcPts val="600"/>
              </a:spcAft>
              <a:buFont typeface="Wingdings" panose="05000000000000000000" pitchFamily="2" charset="2"/>
              <a:buChar cha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Please call the SCTPO or responsible staff member if you have questions. Any consent item may be pulled for further discussion</a:t>
            </a:r>
            <a:r>
              <a:rPr lang="en-US" sz="2800" dirty="0">
                <a:solidFill>
                  <a:schemeClr val="tx1"/>
                </a:solidFill>
                <a:latin typeface="+mj-lt"/>
                <a:cs typeface="Arial" panose="020B0604020202020204" pitchFamily="34" charset="0"/>
              </a:rPr>
              <a:t>.</a:t>
            </a:r>
          </a:p>
        </p:txBody>
      </p:sp>
      <p:sp>
        <p:nvSpPr>
          <p:cNvPr id="2" name="Title 1"/>
          <p:cNvSpPr>
            <a:spLocks noGrp="1"/>
          </p:cNvSpPr>
          <p:nvPr>
            <p:ph type="title"/>
          </p:nvPr>
        </p:nvSpPr>
        <p:spPr>
          <a:xfrm>
            <a:off x="2324100" y="381000"/>
            <a:ext cx="7543800" cy="1096964"/>
          </a:xfrm>
        </p:spPr>
        <p:txBody>
          <a:bodyPr>
            <a:noAutofit/>
          </a:bodyPr>
          <a:lstStyle/>
          <a:p>
            <a:pPr algn="ct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Agenda Format</a:t>
            </a:r>
          </a:p>
        </p:txBody>
      </p:sp>
      <p:pic>
        <p:nvPicPr>
          <p:cNvPr id="7" name="Picture 6">
            <a:extLst>
              <a:ext uri="{FF2B5EF4-FFF2-40B4-BE49-F238E27FC236}">
                <a16:creationId xmlns:a16="http://schemas.microsoft.com/office/drawing/2014/main" id="{55C313DD-594A-4E42-A64B-F3F9841530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6" r="1110" b="9091"/>
          <a:stretch/>
        </p:blipFill>
        <p:spPr>
          <a:xfrm>
            <a:off x="609600" y="2057400"/>
            <a:ext cx="3621024" cy="4389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A1A2B9DA-51D9-4395-85BC-37B22CA39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400" y="5440218"/>
            <a:ext cx="1143000" cy="1143000"/>
          </a:xfrm>
          <a:prstGeom prst="rect">
            <a:avLst/>
          </a:prstGeom>
        </p:spPr>
      </p:pic>
    </p:spTree>
    <p:extLst>
      <p:ext uri="{BB962C8B-B14F-4D97-AF65-F5344CB8AC3E}">
        <p14:creationId xmlns:p14="http://schemas.microsoft.com/office/powerpoint/2010/main" val="896738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8031480" cy="1096964"/>
          </a:xfrm>
        </p:spPr>
        <p:txBody>
          <a:bodyPr>
            <a:noAutofit/>
          </a:bodyPr>
          <a:lstStyle/>
          <a:p>
            <a:pPr algn="ct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Agenda Format: Item Sheets</a:t>
            </a:r>
          </a:p>
        </p:txBody>
      </p:sp>
      <p:pic>
        <p:nvPicPr>
          <p:cNvPr id="5" name="Picture 4">
            <a:extLst>
              <a:ext uri="{FF2B5EF4-FFF2-40B4-BE49-F238E27FC236}">
                <a16:creationId xmlns:a16="http://schemas.microsoft.com/office/drawing/2014/main" id="{4DA32700-5661-472D-AFEE-0BEAE83FA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01" t="7777" r="8301" b="40001"/>
          <a:stretch/>
        </p:blipFill>
        <p:spPr>
          <a:xfrm>
            <a:off x="3505200" y="2057400"/>
            <a:ext cx="5303520" cy="42976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2">
            <a:extLst>
              <a:ext uri="{FF2B5EF4-FFF2-40B4-BE49-F238E27FC236}">
                <a16:creationId xmlns:a16="http://schemas.microsoft.com/office/drawing/2014/main" id="{84CCBFDB-D83F-48F6-939E-0CFA92F64286}"/>
              </a:ext>
            </a:extLst>
          </p:cNvPr>
          <p:cNvSpPr>
            <a:spLocks noGrp="1"/>
          </p:cNvSpPr>
          <p:nvPr>
            <p:ph idx="1"/>
          </p:nvPr>
        </p:nvSpPr>
        <p:spPr>
          <a:xfrm>
            <a:off x="457200" y="2478798"/>
            <a:ext cx="2993847" cy="600407"/>
          </a:xfrm>
        </p:spPr>
        <p:txBody>
          <a:bodyPr>
            <a:noAutofit/>
          </a:bodyPr>
          <a:lstStyle/>
          <a:p>
            <a:pPr marL="0" indent="0">
              <a:spcAft>
                <a:spcPts val="600"/>
              </a:spcAft>
              <a:buNone/>
            </a:pP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Staff contact for more information/questions</a:t>
            </a:r>
          </a:p>
        </p:txBody>
      </p:sp>
      <p:sp>
        <p:nvSpPr>
          <p:cNvPr id="9" name="Content Placeholder 2">
            <a:extLst>
              <a:ext uri="{FF2B5EF4-FFF2-40B4-BE49-F238E27FC236}">
                <a16:creationId xmlns:a16="http://schemas.microsoft.com/office/drawing/2014/main" id="{1A75A1D6-54D3-42AF-B412-18A76740DDA3}"/>
              </a:ext>
            </a:extLst>
          </p:cNvPr>
          <p:cNvSpPr txBox="1">
            <a:spLocks/>
          </p:cNvSpPr>
          <p:nvPr/>
        </p:nvSpPr>
        <p:spPr>
          <a:xfrm>
            <a:off x="9357849" y="2914649"/>
            <a:ext cx="1943100" cy="7239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spcAft>
                <a:spcPts val="600"/>
              </a:spcAft>
              <a:buFont typeface="Symbol" pitchFamily="18" charset="2"/>
              <a:buNone/>
            </a:pP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Supports </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Strategic Plan</a:t>
            </a:r>
          </a:p>
        </p:txBody>
      </p:sp>
      <p:sp>
        <p:nvSpPr>
          <p:cNvPr id="3" name="Arrow: Right 2">
            <a:extLst>
              <a:ext uri="{FF2B5EF4-FFF2-40B4-BE49-F238E27FC236}">
                <a16:creationId xmlns:a16="http://schemas.microsoft.com/office/drawing/2014/main" id="{98AB6895-FD9F-4B53-962D-F66198F9817C}"/>
              </a:ext>
            </a:extLst>
          </p:cNvPr>
          <p:cNvSpPr/>
          <p:nvPr/>
        </p:nvSpPr>
        <p:spPr>
          <a:xfrm rot="10800000">
            <a:off x="8915400" y="2971798"/>
            <a:ext cx="59761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B9198EB1-535F-4963-9D24-75EBA79FB01B}"/>
              </a:ext>
            </a:extLst>
          </p:cNvPr>
          <p:cNvSpPr txBox="1">
            <a:spLocks/>
          </p:cNvSpPr>
          <p:nvPr/>
        </p:nvSpPr>
        <p:spPr>
          <a:xfrm>
            <a:off x="657013" y="4116691"/>
            <a:ext cx="2299058" cy="90520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spcAft>
                <a:spcPts val="600"/>
              </a:spcAft>
              <a:buNone/>
            </a:pP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What you are being asked to do</a:t>
            </a:r>
          </a:p>
        </p:txBody>
      </p:sp>
      <p:sp>
        <p:nvSpPr>
          <p:cNvPr id="14" name="Arrow: Right 13">
            <a:extLst>
              <a:ext uri="{FF2B5EF4-FFF2-40B4-BE49-F238E27FC236}">
                <a16:creationId xmlns:a16="http://schemas.microsoft.com/office/drawing/2014/main" id="{CEE6602C-0E5A-4F16-B66C-659310ABB470}"/>
              </a:ext>
            </a:extLst>
          </p:cNvPr>
          <p:cNvSpPr/>
          <p:nvPr/>
        </p:nvSpPr>
        <p:spPr>
          <a:xfrm>
            <a:off x="2984322" y="4539652"/>
            <a:ext cx="59761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C4DB66E-29E9-41E1-A91E-9CC3B00F8007}"/>
              </a:ext>
            </a:extLst>
          </p:cNvPr>
          <p:cNvSpPr/>
          <p:nvPr/>
        </p:nvSpPr>
        <p:spPr>
          <a:xfrm>
            <a:off x="3260547" y="3023238"/>
            <a:ext cx="59761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824BFE5F-05E4-4FD0-807D-528D193ADACD}"/>
              </a:ext>
            </a:extLst>
          </p:cNvPr>
          <p:cNvSpPr txBox="1">
            <a:spLocks/>
          </p:cNvSpPr>
          <p:nvPr/>
        </p:nvSpPr>
        <p:spPr>
          <a:xfrm>
            <a:off x="1282878" y="5199346"/>
            <a:ext cx="2299058" cy="90520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spcAft>
                <a:spcPts val="600"/>
              </a:spcAft>
              <a:buNone/>
            </a:pP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Supporting</a:t>
            </a:r>
          </a:p>
          <a:p>
            <a:pPr marL="0" indent="0" algn="ctr">
              <a:spcAft>
                <a:spcPts val="600"/>
              </a:spcAft>
              <a:buNone/>
            </a:pP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Materials</a:t>
            </a:r>
          </a:p>
        </p:txBody>
      </p:sp>
      <p:sp>
        <p:nvSpPr>
          <p:cNvPr id="17" name="Arrow: Right 16">
            <a:extLst>
              <a:ext uri="{FF2B5EF4-FFF2-40B4-BE49-F238E27FC236}">
                <a16:creationId xmlns:a16="http://schemas.microsoft.com/office/drawing/2014/main" id="{20716855-510E-49FC-85AD-C0F40EF6069E}"/>
              </a:ext>
            </a:extLst>
          </p:cNvPr>
          <p:cNvSpPr/>
          <p:nvPr/>
        </p:nvSpPr>
        <p:spPr>
          <a:xfrm>
            <a:off x="3106381" y="5500088"/>
            <a:ext cx="59761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67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2667000"/>
            <a:ext cx="5244725" cy="3097314"/>
          </a:xfrm>
        </p:spPr>
        <p:txBody>
          <a:bodyPr>
            <a:normAutofit fontScale="92500" lnSpcReduction="10000"/>
          </a:bodyPr>
          <a:lstStyle/>
          <a:p>
            <a:pPr>
              <a:spcAft>
                <a:spcPts val="600"/>
              </a:spcAft>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Agendas are distributed via email and posted on the website</a:t>
            </a:r>
          </a:p>
          <a:p>
            <a:pPr>
              <a:spcAft>
                <a:spcPts val="600"/>
              </a:spcAft>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Committee and board agendas are available in the AGENDA CENTER on our website</a:t>
            </a:r>
          </a:p>
          <a:p>
            <a:pPr>
              <a:spcAft>
                <a:spcPts val="600"/>
              </a:spcAft>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Visit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hlinkClick r:id="rId3"/>
              </a:rPr>
              <a:t>www.spacecoasttpo.com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and click on AGENDA CENTER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to review current agendas, minutes, and meeting videos</a:t>
            </a:r>
          </a:p>
        </p:txBody>
      </p:sp>
      <p:sp>
        <p:nvSpPr>
          <p:cNvPr id="2" name="Title 1"/>
          <p:cNvSpPr>
            <a:spLocks noGrp="1"/>
          </p:cNvSpPr>
          <p:nvPr>
            <p:ph type="title"/>
          </p:nvPr>
        </p:nvSpPr>
        <p:spPr>
          <a:xfrm>
            <a:off x="2080259" y="457200"/>
            <a:ext cx="9260465" cy="1096964"/>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Agenda Distribution &amp; Resources</a:t>
            </a:r>
          </a:p>
        </p:txBody>
      </p:sp>
      <p:pic>
        <p:nvPicPr>
          <p:cNvPr id="6" name="Picture 5">
            <a:extLst>
              <a:ext uri="{FF2B5EF4-FFF2-40B4-BE49-F238E27FC236}">
                <a16:creationId xmlns:a16="http://schemas.microsoft.com/office/drawing/2014/main" id="{D8D06996-83BA-44EF-A4BF-6D2636C90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68880"/>
            <a:ext cx="5244725" cy="4093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Arrow: Right 6">
            <a:extLst>
              <a:ext uri="{FF2B5EF4-FFF2-40B4-BE49-F238E27FC236}">
                <a16:creationId xmlns:a16="http://schemas.microsoft.com/office/drawing/2014/main" id="{380D8BD0-FBAF-4E49-9350-F4CA2567C30B}"/>
              </a:ext>
            </a:extLst>
          </p:cNvPr>
          <p:cNvSpPr/>
          <p:nvPr/>
        </p:nvSpPr>
        <p:spPr>
          <a:xfrm rot="1643586">
            <a:off x="5094724" y="4664423"/>
            <a:ext cx="1471563" cy="312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684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D6B40-E17B-47D5-BEA5-2D8045492103}"/>
              </a:ext>
            </a:extLst>
          </p:cNvPr>
          <p:cNvSpPr>
            <a:spLocks noGrp="1"/>
          </p:cNvSpPr>
          <p:nvPr>
            <p:ph idx="1"/>
          </p:nvPr>
        </p:nvSpPr>
        <p:spPr/>
        <p:txBody>
          <a:bodyPr/>
          <a:lstStyle/>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Be an advocate and help educate our citizens</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Promote SCTPO using social media </a:t>
            </a: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Volunteer to attend special events</a:t>
            </a:r>
          </a:p>
          <a:p>
            <a:endParaRPr lang="en-US" dirty="0"/>
          </a:p>
          <a:p>
            <a:endParaRPr lang="en-US" dirty="0"/>
          </a:p>
          <a:p>
            <a:endParaRPr lang="en-US" dirty="0"/>
          </a:p>
        </p:txBody>
      </p:sp>
      <p:sp>
        <p:nvSpPr>
          <p:cNvPr id="3" name="Title 2">
            <a:extLst>
              <a:ext uri="{FF2B5EF4-FFF2-40B4-BE49-F238E27FC236}">
                <a16:creationId xmlns:a16="http://schemas.microsoft.com/office/drawing/2014/main" id="{E22884FC-5378-4C63-A8BD-20448C9EDBE4}"/>
              </a:ext>
            </a:extLst>
          </p:cNvPr>
          <p:cNvSpPr>
            <a:spLocks noGrp="1"/>
          </p:cNvSpPr>
          <p:nvPr>
            <p:ph type="title"/>
          </p:nvPr>
        </p:nvSpPr>
        <p:spPr>
          <a:xfrm>
            <a:off x="609600" y="381000"/>
            <a:ext cx="10972800" cy="1252728"/>
          </a:xfrm>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Get Involved</a:t>
            </a:r>
          </a:p>
        </p:txBody>
      </p:sp>
      <p:pic>
        <p:nvPicPr>
          <p:cNvPr id="4" name="Picture 3">
            <a:extLst>
              <a:ext uri="{FF2B5EF4-FFF2-40B4-BE49-F238E27FC236}">
                <a16:creationId xmlns:a16="http://schemas.microsoft.com/office/drawing/2014/main" id="{A6333635-0A1A-465F-92FB-392E0076BE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3886200"/>
            <a:ext cx="3162300" cy="2108200"/>
          </a:xfrm>
          <a:prstGeom prst="rect">
            <a:avLst/>
          </a:prstGeom>
        </p:spPr>
      </p:pic>
    </p:spTree>
    <p:extLst>
      <p:ext uri="{BB962C8B-B14F-4D97-AF65-F5344CB8AC3E}">
        <p14:creationId xmlns:p14="http://schemas.microsoft.com/office/powerpoint/2010/main" val="2978553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0" y="152400"/>
            <a:ext cx="9905998" cy="1478570"/>
          </a:xfrm>
        </p:spPr>
        <p:txBody>
          <a:bodyPr>
            <a:normAutofit/>
          </a:bodyPr>
          <a:lstStyle/>
          <a:p>
            <a:pPr algn="ctr" eaLnBrk="1" hangingPunct="1"/>
            <a:r>
              <a:rPr lang="en-US" sz="4000" b="1" dirty="0"/>
              <a:t>Questions?</a:t>
            </a:r>
          </a:p>
        </p:txBody>
      </p:sp>
      <p:pic>
        <p:nvPicPr>
          <p:cNvPr id="4" name="Picture 3">
            <a:extLst>
              <a:ext uri="{FF2B5EF4-FFF2-40B4-BE49-F238E27FC236}">
                <a16:creationId xmlns:a16="http://schemas.microsoft.com/office/drawing/2014/main" id="{86BEFBB2-B3A6-4991-BBB2-976E04B7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003" y="1591056"/>
            <a:ext cx="5231994" cy="52319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FEC42-24C8-435B-A39F-B9842174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41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157162"/>
            <a:ext cx="7391400" cy="1600200"/>
          </a:xfrm>
        </p:spPr>
        <p:txBody>
          <a:bodyPr>
            <a:normAutofit/>
          </a:bodyPr>
          <a:lstStyle/>
          <a:p>
            <a:pPr eaLnBrk="1" hangingPunct="1">
              <a:lnSpc>
                <a:spcPct val="90000"/>
              </a:lnSpc>
            </a:pPr>
            <a:r>
              <a:rPr lang="en-US" sz="4000" b="1" dirty="0">
                <a:latin typeface="Tahoma" panose="020B0604030504040204" pitchFamily="34" charset="0"/>
                <a:ea typeface="Tahoma" panose="020B0604030504040204" pitchFamily="34" charset="0"/>
                <a:cs typeface="Tahoma" panose="020B0604030504040204" pitchFamily="34" charset="0"/>
              </a:rPr>
              <a:t>History of MPOs</a:t>
            </a:r>
          </a:p>
        </p:txBody>
      </p:sp>
      <p:sp>
        <p:nvSpPr>
          <p:cNvPr id="70659" name="Rectangle 3"/>
          <p:cNvSpPr>
            <a:spLocks noGrp="1" noChangeArrowheads="1"/>
          </p:cNvSpPr>
          <p:nvPr>
            <p:ph type="body" idx="1"/>
          </p:nvPr>
        </p:nvSpPr>
        <p:spPr>
          <a:xfrm>
            <a:off x="236095" y="2209800"/>
            <a:ext cx="7315200" cy="4267200"/>
          </a:xfrm>
        </p:spPr>
        <p:txBody>
          <a:bodyPr>
            <a:normAutofit/>
          </a:bodyPr>
          <a:lstStyle/>
          <a:p>
            <a:pPr marL="0" indent="0">
              <a:buNone/>
            </a:pPr>
            <a:r>
              <a:rPr lang="en-US" sz="2200" b="1" u="sng" dirty="0">
                <a:solidFill>
                  <a:schemeClr val="tx1"/>
                </a:solidFill>
                <a:latin typeface="Tahoma" panose="020B0604030504040204" pitchFamily="34" charset="0"/>
                <a:ea typeface="Tahoma" panose="020B0604030504040204" pitchFamily="34" charset="0"/>
                <a:cs typeface="Tahoma" panose="020B0604030504040204" pitchFamily="34" charset="0"/>
              </a:rPr>
              <a:t>Interstate Highways Program in 1940s &amp; 50s</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National defense, commerce and trade,</a:t>
            </a:r>
          </a:p>
          <a:p>
            <a:pPr marL="301943" lvl="1" indent="0">
              <a:buNone/>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economic activity and job creation</a:t>
            </a:r>
          </a:p>
          <a:p>
            <a:pPr marL="301943" lvl="1" indent="0">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folHlink"/>
              </a:buClr>
              <a:buNone/>
            </a:pPr>
            <a:r>
              <a:rPr lang="en-US" sz="2200" b="1" u="sng" dirty="0">
                <a:solidFill>
                  <a:schemeClr val="tx1"/>
                </a:solidFill>
                <a:latin typeface="Tahoma" panose="020B0604030504040204" pitchFamily="34" charset="0"/>
                <a:ea typeface="Tahoma" panose="020B0604030504040204" pitchFamily="34" charset="0"/>
                <a:cs typeface="Tahoma" panose="020B0604030504040204" pitchFamily="34" charset="0"/>
              </a:rPr>
              <a:t>Federal-Aid Highway Act of 1956</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Established the High ay Trust Fund</a:t>
            </a:r>
          </a:p>
          <a:p>
            <a:pPr marL="0" indent="0">
              <a:buNone/>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from federal fuel tax</a:t>
            </a: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States, not cities, determined Interstate</a:t>
            </a:r>
          </a:p>
          <a:p>
            <a:pPr marL="0" indent="0">
              <a:buNone/>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plans – created destruction of communities</a:t>
            </a:r>
          </a:p>
          <a:p>
            <a:pPr marL="0" indent="0">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1" indent="0">
              <a:buClr>
                <a:schemeClr val="folHlink"/>
              </a:buClr>
              <a:buNone/>
            </a:pPr>
            <a:endParaRPr lang="en-US" u="sng"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3" name="Picture 2">
            <a:extLst>
              <a:ext uri="{FF2B5EF4-FFF2-40B4-BE49-F238E27FC236}">
                <a16:creationId xmlns:a16="http://schemas.microsoft.com/office/drawing/2014/main" id="{6CB6D28A-3B3B-AE18-3CA6-334981AEE5C2}"/>
              </a:ext>
            </a:extLst>
          </p:cNvPr>
          <p:cNvPicPr>
            <a:picLocks noChangeAspect="1"/>
          </p:cNvPicPr>
          <p:nvPr/>
        </p:nvPicPr>
        <p:blipFill>
          <a:blip r:embed="rId3"/>
          <a:stretch>
            <a:fillRect/>
          </a:stretch>
        </p:blipFill>
        <p:spPr>
          <a:xfrm>
            <a:off x="7551295" y="2743200"/>
            <a:ext cx="4572000" cy="31575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52600" y="284480"/>
            <a:ext cx="8686800" cy="1600200"/>
          </a:xfrm>
        </p:spPr>
        <p:txBody>
          <a:bodyPr>
            <a:normAutofit/>
          </a:bodyPr>
          <a:lstStyle/>
          <a:p>
            <a:pPr eaLnBrk="1" hangingPunct="1">
              <a:lnSpc>
                <a:spcPct val="90000"/>
              </a:lnSpc>
            </a:pPr>
            <a:r>
              <a:rPr lang="en-US" sz="4000" b="1" dirty="0">
                <a:latin typeface="Tahoma" panose="020B0604030504040204" pitchFamily="34" charset="0"/>
                <a:ea typeface="Tahoma" panose="020B0604030504040204" pitchFamily="34" charset="0"/>
                <a:cs typeface="Tahoma" panose="020B0604030504040204" pitchFamily="34" charset="0"/>
              </a:rPr>
              <a:t>History of MPOs</a:t>
            </a:r>
          </a:p>
        </p:txBody>
      </p:sp>
      <p:sp>
        <p:nvSpPr>
          <p:cNvPr id="70659" name="Rectangle 3"/>
          <p:cNvSpPr>
            <a:spLocks noGrp="1" noChangeArrowheads="1"/>
          </p:cNvSpPr>
          <p:nvPr>
            <p:ph type="body" idx="1"/>
          </p:nvPr>
        </p:nvSpPr>
        <p:spPr>
          <a:xfrm>
            <a:off x="310662" y="2286000"/>
            <a:ext cx="7315200" cy="4267200"/>
          </a:xfrm>
        </p:spPr>
        <p:txBody>
          <a:bodyPr>
            <a:normAutofit/>
          </a:bodyPr>
          <a:lstStyle/>
          <a:p>
            <a:pPr marL="0" indent="0">
              <a:buNone/>
            </a:pPr>
            <a:r>
              <a:rPr lang="en-US" sz="2200" b="1" u="sng" dirty="0">
                <a:solidFill>
                  <a:schemeClr val="tx1"/>
                </a:solidFill>
                <a:latin typeface="Tahoma" panose="020B0604030504040204" pitchFamily="34" charset="0"/>
                <a:ea typeface="Tahoma" panose="020B0604030504040204" pitchFamily="34" charset="0"/>
                <a:cs typeface="Tahoma" panose="020B0604030504040204" pitchFamily="34" charset="0"/>
              </a:rPr>
              <a:t>Miami’s Overtown Neighborhood</a:t>
            </a:r>
          </a:p>
          <a:p>
            <a:pPr marL="0" indent="0">
              <a:buNone/>
            </a:pPr>
            <a:endParaRPr lang="en-US" sz="2200" b="1" u="sng"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Neighborhoods bulldozed in the 1960s for the construction of I-95 </a:t>
            </a:r>
          </a:p>
          <a:p>
            <a:pPr lvl="1">
              <a:buFont typeface="Wingdings" panose="05000000000000000000" pitchFamily="2" charset="2"/>
              <a:buChar char="§"/>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12,000 residents, nearly all Black, were forcibly displaced due to highway construction</a:t>
            </a:r>
          </a:p>
          <a:p>
            <a:pPr lvl="1">
              <a:buFont typeface="Wingdings" panose="05000000000000000000" pitchFamily="2" charset="2"/>
              <a:buChar char="§"/>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01943" lvl="1" indent="0">
              <a:buNone/>
            </a:pPr>
            <a:endParaRPr lang="en-US" dirty="0">
              <a:solidFill>
                <a:schemeClr val="tx1"/>
              </a:solidFill>
            </a:endParaRPr>
          </a:p>
          <a:p>
            <a:pPr marL="301943" lvl="1" indent="0">
              <a:buNone/>
            </a:pPr>
            <a:endParaRPr lang="en-US" dirty="0">
              <a:solidFill>
                <a:schemeClr val="tx1"/>
              </a:solidFill>
            </a:endParaRPr>
          </a:p>
          <a:p>
            <a:pPr marL="301943" lvl="1" indent="0">
              <a:buNone/>
            </a:pPr>
            <a:endParaRPr lang="en-US" dirty="0">
              <a:solidFill>
                <a:schemeClr val="tx1"/>
              </a:solidFill>
            </a:endParaRPr>
          </a:p>
          <a:p>
            <a:pPr marL="301943" lvl="1" indent="0" eaLnBrk="1" hangingPunct="1">
              <a:buNone/>
            </a:pPr>
            <a:endParaRPr lang="en-US" dirty="0">
              <a:solidFill>
                <a:schemeClr val="tx1"/>
              </a:solidFill>
            </a:endParaRPr>
          </a:p>
        </p:txBody>
      </p:sp>
      <p:pic>
        <p:nvPicPr>
          <p:cNvPr id="3" name="object 3">
            <a:extLst>
              <a:ext uri="{FF2B5EF4-FFF2-40B4-BE49-F238E27FC236}">
                <a16:creationId xmlns:a16="http://schemas.microsoft.com/office/drawing/2014/main" id="{C9DD13C0-ABDC-C006-6E99-341076667DF8}"/>
              </a:ext>
            </a:extLst>
          </p:cNvPr>
          <p:cNvPicPr/>
          <p:nvPr/>
        </p:nvPicPr>
        <p:blipFill>
          <a:blip r:embed="rId3" cstate="print"/>
          <a:stretch>
            <a:fillRect/>
          </a:stretch>
        </p:blipFill>
        <p:spPr>
          <a:xfrm>
            <a:off x="7592803" y="1898421"/>
            <a:ext cx="4288535" cy="4937760"/>
          </a:xfrm>
          <a:prstGeom prst="rect">
            <a:avLst/>
          </a:prstGeom>
        </p:spPr>
      </p:pic>
    </p:spTree>
    <p:extLst>
      <p:ext uri="{BB962C8B-B14F-4D97-AF65-F5344CB8AC3E}">
        <p14:creationId xmlns:p14="http://schemas.microsoft.com/office/powerpoint/2010/main" val="443348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9050" y="1795683"/>
            <a:ext cx="6839950" cy="1993494"/>
          </a:xfrm>
          <a:prstGeom prst="rect">
            <a:avLst/>
          </a:prstGeom>
        </p:spPr>
        <p:txBody>
          <a:bodyPr vert="horz" wrap="square" lIns="0" tIns="107315" rIns="0" bIns="0" rtlCol="0">
            <a:spAutoFit/>
          </a:bodyPr>
          <a:lstStyle/>
          <a:p>
            <a:pPr marL="12700">
              <a:lnSpc>
                <a:spcPct val="100000"/>
              </a:lnSpc>
              <a:spcBef>
                <a:spcPts val="845"/>
              </a:spcBef>
            </a:pPr>
            <a:r>
              <a:rPr sz="2000" b="1" u="sng" spc="-10" dirty="0">
                <a:latin typeface="Tahoma" panose="020B0604030504040204" pitchFamily="34" charset="0"/>
                <a:ea typeface="Tahoma" panose="020B0604030504040204" pitchFamily="34" charset="0"/>
                <a:cs typeface="Tahoma" panose="020B0604030504040204" pitchFamily="34" charset="0"/>
              </a:rPr>
              <a:t>Transit</a:t>
            </a:r>
            <a:endParaRPr sz="2000" b="1" u="sng" dirty="0">
              <a:latin typeface="Tahoma" panose="020B0604030504040204" pitchFamily="34" charset="0"/>
              <a:ea typeface="Tahoma" panose="020B0604030504040204" pitchFamily="34" charset="0"/>
              <a:cs typeface="Tahoma" panose="020B0604030504040204" pitchFamily="34" charset="0"/>
            </a:endParaRPr>
          </a:p>
          <a:p>
            <a:pPr marL="469900" marR="660400" indent="-457200">
              <a:lnSpc>
                <a:spcPts val="2380"/>
              </a:lnSpc>
              <a:spcBef>
                <a:spcPts val="1040"/>
              </a:spcBef>
              <a:buFont typeface="Wingdings"/>
              <a:buChar char=""/>
              <a:tabLst>
                <a:tab pos="469900" algn="l"/>
              </a:tabLst>
            </a:pPr>
            <a:r>
              <a:rPr sz="2000" dirty="0">
                <a:latin typeface="Tahoma" panose="020B0604030504040204" pitchFamily="34" charset="0"/>
                <a:ea typeface="Tahoma" panose="020B0604030504040204" pitchFamily="34" charset="0"/>
                <a:cs typeface="Tahoma" panose="020B0604030504040204" pitchFamily="34" charset="0"/>
              </a:rPr>
              <a:t>Cities</a:t>
            </a:r>
            <a:r>
              <a:rPr sz="2000" spc="-5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took</a:t>
            </a:r>
            <a:r>
              <a:rPr sz="2000" spc="-3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over</a:t>
            </a:r>
            <a:r>
              <a:rPr sz="2000" spc="-5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transit</a:t>
            </a:r>
            <a:r>
              <a:rPr sz="2000" spc="-6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services</a:t>
            </a:r>
            <a:r>
              <a:rPr sz="2000" spc="-3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to</a:t>
            </a:r>
            <a:r>
              <a:rPr sz="2000" spc="-50" dirty="0">
                <a:latin typeface="Tahoma" panose="020B0604030504040204" pitchFamily="34" charset="0"/>
                <a:ea typeface="Tahoma" panose="020B0604030504040204" pitchFamily="34" charset="0"/>
                <a:cs typeface="Tahoma" panose="020B0604030504040204" pitchFamily="34" charset="0"/>
              </a:rPr>
              <a:t> </a:t>
            </a:r>
            <a:r>
              <a:rPr sz="2000" spc="-10" dirty="0">
                <a:latin typeface="Tahoma" panose="020B0604030504040204" pitchFamily="34" charset="0"/>
                <a:ea typeface="Tahoma" panose="020B0604030504040204" pitchFamily="34" charset="0"/>
                <a:cs typeface="Tahoma" panose="020B0604030504040204" pitchFamily="34" charset="0"/>
              </a:rPr>
              <a:t>avoid </a:t>
            </a:r>
            <a:r>
              <a:rPr sz="2000" dirty="0">
                <a:latin typeface="Tahoma" panose="020B0604030504040204" pitchFamily="34" charset="0"/>
                <a:ea typeface="Tahoma" panose="020B0604030504040204" pitchFamily="34" charset="0"/>
                <a:cs typeface="Tahoma" panose="020B0604030504040204" pitchFamily="34" charset="0"/>
              </a:rPr>
              <a:t>bankruptcy</a:t>
            </a:r>
            <a:r>
              <a:rPr sz="2000" spc="-3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or</a:t>
            </a:r>
            <a:r>
              <a:rPr sz="2000" spc="-45" dirty="0">
                <a:latin typeface="Tahoma" panose="020B0604030504040204" pitchFamily="34" charset="0"/>
                <a:ea typeface="Tahoma" panose="020B0604030504040204" pitchFamily="34" charset="0"/>
                <a:cs typeface="Tahoma" panose="020B0604030504040204" pitchFamily="34" charset="0"/>
              </a:rPr>
              <a:t> </a:t>
            </a:r>
            <a:r>
              <a:rPr sz="2000" spc="-10" dirty="0">
                <a:latin typeface="Tahoma" panose="020B0604030504040204" pitchFamily="34" charset="0"/>
                <a:ea typeface="Tahoma" panose="020B0604030504040204" pitchFamily="34" charset="0"/>
                <a:cs typeface="Tahoma" panose="020B0604030504040204" pitchFamily="34" charset="0"/>
              </a:rPr>
              <a:t>closure</a:t>
            </a:r>
            <a:endParaRPr sz="2000" dirty="0">
              <a:latin typeface="Tahoma" panose="020B0604030504040204" pitchFamily="34" charset="0"/>
              <a:ea typeface="Tahoma" panose="020B0604030504040204" pitchFamily="34" charset="0"/>
              <a:cs typeface="Tahoma" panose="020B0604030504040204" pitchFamily="34" charset="0"/>
            </a:endParaRPr>
          </a:p>
          <a:p>
            <a:pPr marL="469265" marR="5080" indent="-457200">
              <a:lnSpc>
                <a:spcPts val="2380"/>
              </a:lnSpc>
              <a:spcBef>
                <a:spcPts val="985"/>
              </a:spcBef>
              <a:buFont typeface="Wingdings"/>
              <a:buChar char=""/>
              <a:tabLst>
                <a:tab pos="469265" algn="l"/>
              </a:tabLst>
            </a:pPr>
            <a:r>
              <a:rPr sz="2000" dirty="0">
                <a:latin typeface="Tahoma" panose="020B0604030504040204" pitchFamily="34" charset="0"/>
                <a:ea typeface="Tahoma" panose="020B0604030504040204" pitchFamily="34" charset="0"/>
                <a:cs typeface="Tahoma" panose="020B0604030504040204" pitchFamily="34" charset="0"/>
              </a:rPr>
              <a:t>First</a:t>
            </a:r>
            <a:r>
              <a:rPr sz="2000" spc="-6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federal</a:t>
            </a:r>
            <a:r>
              <a:rPr sz="2000" spc="-5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support</a:t>
            </a:r>
            <a:r>
              <a:rPr sz="2000" spc="-5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for</a:t>
            </a:r>
            <a:r>
              <a:rPr sz="2000" spc="-6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transit</a:t>
            </a:r>
            <a:r>
              <a:rPr sz="2000" spc="-65"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a:t>
            </a:r>
            <a:r>
              <a:rPr sz="2000" spc="-7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Housing</a:t>
            </a:r>
            <a:r>
              <a:rPr sz="2000" spc="-55" dirty="0">
                <a:latin typeface="Tahoma" panose="020B0604030504040204" pitchFamily="34" charset="0"/>
                <a:ea typeface="Tahoma" panose="020B0604030504040204" pitchFamily="34" charset="0"/>
                <a:cs typeface="Tahoma" panose="020B0604030504040204" pitchFamily="34" charset="0"/>
              </a:rPr>
              <a:t> </a:t>
            </a:r>
            <a:r>
              <a:rPr sz="2000" spc="-25" dirty="0">
                <a:latin typeface="Tahoma" panose="020B0604030504040204" pitchFamily="34" charset="0"/>
                <a:ea typeface="Tahoma" panose="020B0604030504040204" pitchFamily="34" charset="0"/>
                <a:cs typeface="Tahoma" panose="020B0604030504040204" pitchFamily="34" charset="0"/>
              </a:rPr>
              <a:t>Act </a:t>
            </a:r>
            <a:r>
              <a:rPr sz="2000" dirty="0">
                <a:latin typeface="Tahoma" panose="020B0604030504040204" pitchFamily="34" charset="0"/>
                <a:ea typeface="Tahoma" panose="020B0604030504040204" pitchFamily="34" charset="0"/>
                <a:cs typeface="Tahoma" panose="020B0604030504040204" pitchFamily="34" charset="0"/>
              </a:rPr>
              <a:t>of</a:t>
            </a:r>
            <a:r>
              <a:rPr sz="2000" spc="-10" dirty="0">
                <a:latin typeface="Tahoma" panose="020B0604030504040204" pitchFamily="34" charset="0"/>
                <a:ea typeface="Tahoma" panose="020B0604030504040204" pitchFamily="34" charset="0"/>
                <a:cs typeface="Tahoma" panose="020B0604030504040204" pitchFamily="34" charset="0"/>
              </a:rPr>
              <a:t> </a:t>
            </a:r>
            <a:r>
              <a:rPr sz="2000" spc="-20" dirty="0">
                <a:latin typeface="Tahoma" panose="020B0604030504040204" pitchFamily="34" charset="0"/>
                <a:ea typeface="Tahoma" panose="020B0604030504040204" pitchFamily="34" charset="0"/>
                <a:cs typeface="Tahoma" panose="020B0604030504040204" pitchFamily="34" charset="0"/>
              </a:rPr>
              <a:t>1961</a:t>
            </a:r>
            <a:endParaRPr sz="2000"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695"/>
              </a:spcBef>
              <a:buFont typeface="Wingdings"/>
              <a:buChar char=""/>
              <a:tabLst>
                <a:tab pos="469265" algn="l"/>
              </a:tabLst>
            </a:pPr>
            <a:r>
              <a:rPr sz="2000" dirty="0">
                <a:latin typeface="Tahoma" panose="020B0604030504040204" pitchFamily="34" charset="0"/>
                <a:ea typeface="Tahoma" panose="020B0604030504040204" pitchFamily="34" charset="0"/>
                <a:cs typeface="Tahoma" panose="020B0604030504040204" pitchFamily="34" charset="0"/>
              </a:rPr>
              <a:t>This</a:t>
            </a:r>
            <a:r>
              <a:rPr sz="2000" spc="-50" dirty="0">
                <a:latin typeface="Tahoma" panose="020B0604030504040204" pitchFamily="34" charset="0"/>
                <a:ea typeface="Tahoma" panose="020B0604030504040204" pitchFamily="34" charset="0"/>
                <a:cs typeface="Tahoma" panose="020B0604030504040204" pitchFamily="34" charset="0"/>
              </a:rPr>
              <a:t> </a:t>
            </a:r>
            <a:r>
              <a:rPr sz="2000" dirty="0">
                <a:latin typeface="Tahoma" panose="020B0604030504040204" pitchFamily="34" charset="0"/>
                <a:ea typeface="Tahoma" panose="020B0604030504040204" pitchFamily="34" charset="0"/>
                <a:cs typeface="Tahoma" panose="020B0604030504040204" pitchFamily="34" charset="0"/>
              </a:rPr>
              <a:t>supported</a:t>
            </a:r>
            <a:r>
              <a:rPr sz="2000" spc="-40" dirty="0">
                <a:latin typeface="Tahoma" panose="020B0604030504040204" pitchFamily="34" charset="0"/>
                <a:ea typeface="Tahoma" panose="020B0604030504040204" pitchFamily="34" charset="0"/>
                <a:cs typeface="Tahoma" panose="020B0604030504040204" pitchFamily="34" charset="0"/>
              </a:rPr>
              <a:t> </a:t>
            </a:r>
            <a:r>
              <a:rPr sz="2000" spc="-25" dirty="0">
                <a:latin typeface="Tahoma" panose="020B0604030504040204" pitchFamily="34" charset="0"/>
                <a:ea typeface="Tahoma" panose="020B0604030504040204" pitchFamily="34" charset="0"/>
                <a:cs typeface="Tahoma" panose="020B0604030504040204" pitchFamily="34" charset="0"/>
              </a:rPr>
              <a:t>metro-</a:t>
            </a:r>
            <a:r>
              <a:rPr sz="2000" dirty="0">
                <a:latin typeface="Tahoma" panose="020B0604030504040204" pitchFamily="34" charset="0"/>
                <a:ea typeface="Tahoma" panose="020B0604030504040204" pitchFamily="34" charset="0"/>
                <a:cs typeface="Tahoma" panose="020B0604030504040204" pitchFamily="34" charset="0"/>
              </a:rPr>
              <a:t>level</a:t>
            </a:r>
            <a:r>
              <a:rPr sz="2000" spc="-5" dirty="0">
                <a:latin typeface="Tahoma" panose="020B0604030504040204" pitchFamily="34" charset="0"/>
                <a:ea typeface="Tahoma" panose="020B0604030504040204" pitchFamily="34" charset="0"/>
                <a:cs typeface="Tahoma" panose="020B0604030504040204" pitchFamily="34" charset="0"/>
              </a:rPr>
              <a:t> </a:t>
            </a:r>
            <a:r>
              <a:rPr sz="2000" spc="-10" dirty="0">
                <a:latin typeface="Tahoma" panose="020B0604030504040204" pitchFamily="34" charset="0"/>
                <a:ea typeface="Tahoma" panose="020B0604030504040204" pitchFamily="34" charset="0"/>
                <a:cs typeface="Tahoma" panose="020B0604030504040204" pitchFamily="34" charset="0"/>
              </a:rPr>
              <a:t>planning</a:t>
            </a: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3" name="object 3"/>
          <p:cNvSpPr txBox="1"/>
          <p:nvPr/>
        </p:nvSpPr>
        <p:spPr>
          <a:xfrm>
            <a:off x="399050" y="3931606"/>
            <a:ext cx="7222103" cy="2898140"/>
          </a:xfrm>
          <a:prstGeom prst="rect">
            <a:avLst/>
          </a:prstGeom>
        </p:spPr>
        <p:txBody>
          <a:bodyPr vert="horz" wrap="square" lIns="0" tIns="105410" rIns="0" bIns="0" rtlCol="0">
            <a:spAutoFit/>
          </a:bodyPr>
          <a:lstStyle/>
          <a:p>
            <a:pPr marL="12700">
              <a:lnSpc>
                <a:spcPct val="100000"/>
              </a:lnSpc>
              <a:spcBef>
                <a:spcPts val="830"/>
              </a:spcBef>
            </a:pPr>
            <a:r>
              <a:rPr sz="2200" b="1" u="sng" spc="-10" dirty="0">
                <a:latin typeface="Tahoma" panose="020B0604030504040204" pitchFamily="34" charset="0"/>
                <a:ea typeface="Tahoma" panose="020B0604030504040204" pitchFamily="34" charset="0"/>
                <a:cs typeface="Tahoma" panose="020B0604030504040204" pitchFamily="34" charset="0"/>
              </a:rPr>
              <a:t>Federal-</a:t>
            </a:r>
            <a:r>
              <a:rPr sz="2200" b="1" u="sng" dirty="0">
                <a:latin typeface="Tahoma" panose="020B0604030504040204" pitchFamily="34" charset="0"/>
                <a:ea typeface="Tahoma" panose="020B0604030504040204" pitchFamily="34" charset="0"/>
                <a:cs typeface="Tahoma" panose="020B0604030504040204" pitchFamily="34" charset="0"/>
              </a:rPr>
              <a:t>Aid</a:t>
            </a:r>
            <a:r>
              <a:rPr sz="2200" b="1" u="sng" spc="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Highway</a:t>
            </a:r>
            <a:r>
              <a:rPr sz="2200" b="1" u="sng" spc="-1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Act</a:t>
            </a:r>
            <a:r>
              <a:rPr sz="2200" b="1" u="sng" spc="-2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of</a:t>
            </a:r>
            <a:r>
              <a:rPr sz="2200" b="1" u="sng" spc="-10" dirty="0">
                <a:latin typeface="Tahoma" panose="020B0604030504040204" pitchFamily="34" charset="0"/>
                <a:ea typeface="Tahoma" panose="020B0604030504040204" pitchFamily="34" charset="0"/>
                <a:cs typeface="Tahoma" panose="020B0604030504040204" pitchFamily="34" charset="0"/>
              </a:rPr>
              <a:t> </a:t>
            </a:r>
            <a:r>
              <a:rPr sz="2200" b="1" u="sng" spc="-20" dirty="0">
                <a:latin typeface="Tahoma" panose="020B0604030504040204" pitchFamily="34" charset="0"/>
                <a:ea typeface="Tahoma" panose="020B0604030504040204" pitchFamily="34" charset="0"/>
                <a:cs typeface="Tahoma" panose="020B0604030504040204" pitchFamily="34" charset="0"/>
              </a:rPr>
              <a:t>1962</a:t>
            </a:r>
            <a:endParaRPr sz="2200" u="sng"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735"/>
              </a:spcBef>
              <a:buFont typeface="Wingdings"/>
              <a:buChar char=""/>
              <a:tabLst>
                <a:tab pos="469265" algn="l"/>
              </a:tabLst>
            </a:pPr>
            <a:r>
              <a:rPr sz="2200" dirty="0">
                <a:latin typeface="Tahoma" panose="020B0604030504040204" pitchFamily="34" charset="0"/>
                <a:ea typeface="Tahoma" panose="020B0604030504040204" pitchFamily="34" charset="0"/>
                <a:cs typeface="Tahoma" panose="020B0604030504040204" pitchFamily="34" charset="0"/>
              </a:rPr>
              <a:t>Continuous,</a:t>
            </a:r>
            <a:r>
              <a:rPr sz="2200" spc="-130"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Comprehensive,</a:t>
            </a:r>
            <a:r>
              <a:rPr sz="2200" spc="-114" dirty="0">
                <a:latin typeface="Tahoma" panose="020B0604030504040204" pitchFamily="34" charset="0"/>
                <a:ea typeface="Tahoma" panose="020B0604030504040204" pitchFamily="34" charset="0"/>
                <a:cs typeface="Tahoma" panose="020B0604030504040204" pitchFamily="34" charset="0"/>
              </a:rPr>
              <a:t> </a:t>
            </a:r>
            <a:r>
              <a:rPr sz="2200" spc="-10" dirty="0">
                <a:latin typeface="Tahoma" panose="020B0604030504040204" pitchFamily="34" charset="0"/>
                <a:ea typeface="Tahoma" panose="020B0604030504040204" pitchFamily="34" charset="0"/>
                <a:cs typeface="Tahoma" panose="020B0604030504040204" pitchFamily="34" charset="0"/>
              </a:rPr>
              <a:t>Cooperative</a:t>
            </a:r>
            <a:endParaRPr sz="22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730"/>
              </a:spcBef>
            </a:pPr>
            <a:r>
              <a:rPr sz="2200" b="1" u="sng" dirty="0">
                <a:latin typeface="Tahoma" panose="020B0604030504040204" pitchFamily="34" charset="0"/>
                <a:ea typeface="Tahoma" panose="020B0604030504040204" pitchFamily="34" charset="0"/>
                <a:cs typeface="Tahoma" panose="020B0604030504040204" pitchFamily="34" charset="0"/>
              </a:rPr>
              <a:t>Civil</a:t>
            </a:r>
            <a:r>
              <a:rPr sz="2200" b="1" u="sng" spc="-30"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Rights Act</a:t>
            </a:r>
            <a:r>
              <a:rPr sz="2200" b="1" u="sng" spc="-3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of</a:t>
            </a:r>
            <a:r>
              <a:rPr sz="2200" b="1" u="sng" spc="-35" dirty="0">
                <a:latin typeface="Tahoma" panose="020B0604030504040204" pitchFamily="34" charset="0"/>
                <a:ea typeface="Tahoma" panose="020B0604030504040204" pitchFamily="34" charset="0"/>
                <a:cs typeface="Tahoma" panose="020B0604030504040204" pitchFamily="34" charset="0"/>
              </a:rPr>
              <a:t> </a:t>
            </a:r>
            <a:r>
              <a:rPr sz="2200" b="1" u="sng" spc="-20" dirty="0">
                <a:latin typeface="Tahoma" panose="020B0604030504040204" pitchFamily="34" charset="0"/>
                <a:ea typeface="Tahoma" panose="020B0604030504040204" pitchFamily="34" charset="0"/>
                <a:cs typeface="Tahoma" panose="020B0604030504040204" pitchFamily="34" charset="0"/>
              </a:rPr>
              <a:t>1964</a:t>
            </a:r>
            <a:endParaRPr sz="2200" u="sng" dirty="0">
              <a:latin typeface="Tahoma" panose="020B0604030504040204" pitchFamily="34" charset="0"/>
              <a:ea typeface="Tahoma" panose="020B0604030504040204" pitchFamily="34" charset="0"/>
              <a:cs typeface="Tahoma" panose="020B0604030504040204" pitchFamily="34" charset="0"/>
            </a:endParaRPr>
          </a:p>
          <a:p>
            <a:pPr marL="469900" marR="531495" indent="-457200">
              <a:lnSpc>
                <a:spcPts val="2380"/>
              </a:lnSpc>
              <a:spcBef>
                <a:spcPts val="1040"/>
              </a:spcBef>
              <a:buFont typeface="Wingdings"/>
              <a:buChar char=""/>
              <a:tabLst>
                <a:tab pos="469900" algn="l"/>
              </a:tabLst>
            </a:pPr>
            <a:r>
              <a:rPr sz="2200" dirty="0">
                <a:latin typeface="Tahoma" panose="020B0604030504040204" pitchFamily="34" charset="0"/>
                <a:ea typeface="Tahoma" panose="020B0604030504040204" pitchFamily="34" charset="0"/>
                <a:cs typeface="Tahoma" panose="020B0604030504040204" pitchFamily="34" charset="0"/>
              </a:rPr>
              <a:t>Mandates</a:t>
            </a:r>
            <a:r>
              <a:rPr sz="2200" spc="-65"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nondiscriminatory</a:t>
            </a:r>
            <a:r>
              <a:rPr sz="2200" spc="-60"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conduct</a:t>
            </a:r>
            <a:r>
              <a:rPr sz="2200" spc="-55"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in</a:t>
            </a:r>
            <a:r>
              <a:rPr sz="2200" spc="-85" dirty="0">
                <a:latin typeface="Tahoma" panose="020B0604030504040204" pitchFamily="34" charset="0"/>
                <a:ea typeface="Tahoma" panose="020B0604030504040204" pitchFamily="34" charset="0"/>
                <a:cs typeface="Tahoma" panose="020B0604030504040204" pitchFamily="34" charset="0"/>
              </a:rPr>
              <a:t> </a:t>
            </a:r>
            <a:r>
              <a:rPr sz="2200" spc="-25" dirty="0">
                <a:latin typeface="Tahoma" panose="020B0604030504040204" pitchFamily="34" charset="0"/>
                <a:ea typeface="Tahoma" panose="020B0604030504040204" pitchFamily="34" charset="0"/>
                <a:cs typeface="Tahoma" panose="020B0604030504040204" pitchFamily="34" charset="0"/>
              </a:rPr>
              <a:t>all federally-</a:t>
            </a:r>
            <a:r>
              <a:rPr sz="2200" dirty="0">
                <a:latin typeface="Tahoma" panose="020B0604030504040204" pitchFamily="34" charset="0"/>
                <a:ea typeface="Tahoma" panose="020B0604030504040204" pitchFamily="34" charset="0"/>
                <a:cs typeface="Tahoma" panose="020B0604030504040204" pitchFamily="34" charset="0"/>
              </a:rPr>
              <a:t>supported</a:t>
            </a:r>
            <a:r>
              <a:rPr sz="2200" spc="-5" dirty="0">
                <a:latin typeface="Tahoma" panose="020B0604030504040204" pitchFamily="34" charset="0"/>
                <a:ea typeface="Tahoma" panose="020B0604030504040204" pitchFamily="34" charset="0"/>
                <a:cs typeface="Tahoma" panose="020B0604030504040204" pitchFamily="34" charset="0"/>
              </a:rPr>
              <a:t> </a:t>
            </a:r>
            <a:r>
              <a:rPr sz="2200" spc="-10" dirty="0">
                <a:latin typeface="Tahoma" panose="020B0604030504040204" pitchFamily="34" charset="0"/>
                <a:ea typeface="Tahoma" panose="020B0604030504040204" pitchFamily="34" charset="0"/>
                <a:cs typeface="Tahoma" panose="020B0604030504040204" pitchFamily="34" charset="0"/>
              </a:rPr>
              <a:t>programs</a:t>
            </a:r>
            <a:endParaRPr sz="22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spcBef>
                <a:spcPts val="695"/>
              </a:spcBef>
            </a:pPr>
            <a:r>
              <a:rPr sz="2200" b="1" u="sng" dirty="0">
                <a:latin typeface="Tahoma" panose="020B0604030504040204" pitchFamily="34" charset="0"/>
                <a:ea typeface="Tahoma" panose="020B0604030504040204" pitchFamily="34" charset="0"/>
                <a:cs typeface="Tahoma" panose="020B0604030504040204" pitchFamily="34" charset="0"/>
              </a:rPr>
              <a:t>National</a:t>
            </a:r>
            <a:r>
              <a:rPr sz="2200" b="1" u="sng" spc="-5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Environmental</a:t>
            </a:r>
            <a:r>
              <a:rPr sz="2200" b="1" u="sng" spc="-30"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Policy</a:t>
            </a:r>
            <a:r>
              <a:rPr sz="2200" b="1" u="sng" spc="-45"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Act</a:t>
            </a:r>
            <a:r>
              <a:rPr sz="2200" b="1" u="sng" spc="-60" dirty="0">
                <a:latin typeface="Tahoma" panose="020B0604030504040204" pitchFamily="34" charset="0"/>
                <a:ea typeface="Tahoma" panose="020B0604030504040204" pitchFamily="34" charset="0"/>
                <a:cs typeface="Tahoma" panose="020B0604030504040204" pitchFamily="34" charset="0"/>
              </a:rPr>
              <a:t> </a:t>
            </a:r>
            <a:r>
              <a:rPr sz="2200" b="1" u="sng" dirty="0">
                <a:latin typeface="Tahoma" panose="020B0604030504040204" pitchFamily="34" charset="0"/>
                <a:ea typeface="Tahoma" panose="020B0604030504040204" pitchFamily="34" charset="0"/>
                <a:cs typeface="Tahoma" panose="020B0604030504040204" pitchFamily="34" charset="0"/>
              </a:rPr>
              <a:t>of</a:t>
            </a:r>
            <a:r>
              <a:rPr sz="2200" b="1" u="sng" spc="-50" dirty="0">
                <a:latin typeface="Tahoma" panose="020B0604030504040204" pitchFamily="34" charset="0"/>
                <a:ea typeface="Tahoma" panose="020B0604030504040204" pitchFamily="34" charset="0"/>
                <a:cs typeface="Tahoma" panose="020B0604030504040204" pitchFamily="34" charset="0"/>
              </a:rPr>
              <a:t> </a:t>
            </a:r>
            <a:r>
              <a:rPr sz="2200" b="1" u="sng" spc="-20" dirty="0">
                <a:latin typeface="Tahoma" panose="020B0604030504040204" pitchFamily="34" charset="0"/>
                <a:ea typeface="Tahoma" panose="020B0604030504040204" pitchFamily="34" charset="0"/>
                <a:cs typeface="Tahoma" panose="020B0604030504040204" pitchFamily="34" charset="0"/>
              </a:rPr>
              <a:t>1969</a:t>
            </a:r>
            <a:endParaRPr sz="2200" b="1" u="sng"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730"/>
              </a:spcBef>
              <a:buFont typeface="Wingdings"/>
              <a:buChar char=""/>
              <a:tabLst>
                <a:tab pos="469265" algn="l"/>
              </a:tabLst>
            </a:pPr>
            <a:r>
              <a:rPr sz="2200" dirty="0">
                <a:latin typeface="Tahoma" panose="020B0604030504040204" pitchFamily="34" charset="0"/>
                <a:ea typeface="Tahoma" panose="020B0604030504040204" pitchFamily="34" charset="0"/>
                <a:cs typeface="Tahoma" panose="020B0604030504040204" pitchFamily="34" charset="0"/>
              </a:rPr>
              <a:t>Environmental</a:t>
            </a:r>
            <a:r>
              <a:rPr sz="2200" spc="-110"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impact</a:t>
            </a:r>
            <a:r>
              <a:rPr sz="2200" spc="-125" dirty="0">
                <a:latin typeface="Tahoma" panose="020B0604030504040204" pitchFamily="34" charset="0"/>
                <a:ea typeface="Tahoma" panose="020B0604030504040204" pitchFamily="34" charset="0"/>
                <a:cs typeface="Tahoma" panose="020B0604030504040204" pitchFamily="34" charset="0"/>
              </a:rPr>
              <a:t> </a:t>
            </a:r>
            <a:r>
              <a:rPr sz="2200" dirty="0">
                <a:latin typeface="Tahoma" panose="020B0604030504040204" pitchFamily="34" charset="0"/>
                <a:ea typeface="Tahoma" panose="020B0604030504040204" pitchFamily="34" charset="0"/>
                <a:cs typeface="Tahoma" panose="020B0604030504040204" pitchFamily="34" charset="0"/>
              </a:rPr>
              <a:t>consideration</a:t>
            </a:r>
            <a:r>
              <a:rPr sz="2200" spc="-110" dirty="0">
                <a:latin typeface="Tahoma" panose="020B0604030504040204" pitchFamily="34" charset="0"/>
                <a:ea typeface="Tahoma" panose="020B0604030504040204" pitchFamily="34" charset="0"/>
                <a:cs typeface="Tahoma" panose="020B0604030504040204" pitchFamily="34" charset="0"/>
              </a:rPr>
              <a:t> </a:t>
            </a:r>
            <a:r>
              <a:rPr sz="2200" spc="-10" dirty="0">
                <a:latin typeface="Tahoma" panose="020B0604030504040204" pitchFamily="34" charset="0"/>
                <a:ea typeface="Tahoma" panose="020B0604030504040204" pitchFamily="34" charset="0"/>
                <a:cs typeface="Tahoma" panose="020B0604030504040204" pitchFamily="34" charset="0"/>
              </a:rPr>
              <a:t>mandated</a:t>
            </a:r>
            <a:endParaRPr sz="2200" dirty="0">
              <a:latin typeface="Tahoma" panose="020B0604030504040204" pitchFamily="34" charset="0"/>
              <a:ea typeface="Tahoma" panose="020B0604030504040204" pitchFamily="34" charset="0"/>
              <a:cs typeface="Tahoma" panose="020B0604030504040204" pitchFamily="34" charset="0"/>
            </a:endParaRPr>
          </a:p>
        </p:txBody>
      </p:sp>
      <p:sp>
        <p:nvSpPr>
          <p:cNvPr id="4" name="object 4"/>
          <p:cNvSpPr txBox="1">
            <a:spLocks noGrp="1"/>
          </p:cNvSpPr>
          <p:nvPr>
            <p:ph type="title"/>
          </p:nvPr>
        </p:nvSpPr>
        <p:spPr>
          <a:xfrm>
            <a:off x="609600" y="621655"/>
            <a:ext cx="10972800" cy="686073"/>
          </a:xfrm>
          <a:prstGeom prst="rect">
            <a:avLst/>
          </a:prstGeom>
        </p:spPr>
        <p:txBody>
          <a:bodyPr vert="horz" wrap="square" lIns="0" tIns="69838" rIns="0" bIns="0" rtlCol="0">
            <a:spAutoFit/>
          </a:bodyPr>
          <a:lstStyle/>
          <a:p>
            <a:pPr marL="12700">
              <a:lnSpc>
                <a:spcPct val="100000"/>
              </a:lnSpc>
              <a:spcBef>
                <a:spcPts val="100"/>
              </a:spcBef>
            </a:pP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History</a:t>
            </a:r>
            <a:r>
              <a:rPr sz="4000" b="1" spc="-3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of</a:t>
            </a:r>
            <a:r>
              <a:rPr sz="4000" b="1" spc="-20" dirty="0">
                <a:solidFill>
                  <a:srgbClr val="FFFFFF"/>
                </a:solidFill>
                <a:latin typeface="Tahoma" panose="020B0604030504040204" pitchFamily="34" charset="0"/>
                <a:ea typeface="Tahoma" panose="020B0604030504040204" pitchFamily="34" charset="0"/>
                <a:cs typeface="Tahoma" panose="020B0604030504040204" pitchFamily="34" charset="0"/>
              </a:rPr>
              <a:t> MPOs</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14">
            <a:extLst>
              <a:ext uri="{FF2B5EF4-FFF2-40B4-BE49-F238E27FC236}">
                <a16:creationId xmlns:a16="http://schemas.microsoft.com/office/drawing/2014/main" id="{1E8CF4C5-EC0B-ED62-C3B6-8EB72085519B}"/>
              </a:ext>
            </a:extLst>
          </p:cNvPr>
          <p:cNvPicPr>
            <a:picLocks noChangeAspect="1" noChangeArrowheads="1"/>
          </p:cNvPicPr>
          <p:nvPr/>
        </p:nvPicPr>
        <p:blipFill>
          <a:blip r:embed="rId3" cstate="print"/>
          <a:srcRect/>
          <a:stretch>
            <a:fillRect/>
          </a:stretch>
        </p:blipFill>
        <p:spPr bwMode="auto">
          <a:xfrm>
            <a:off x="8458200" y="2792430"/>
            <a:ext cx="3569675" cy="3931920"/>
          </a:xfrm>
          <a:prstGeom prst="rect">
            <a:avLst/>
          </a:prstGeom>
          <a:noFill/>
          <a:ln w="28575">
            <a:solidFill>
              <a:schemeClr val="tx1"/>
            </a:solidFill>
            <a:miter lim="800000"/>
            <a:headEnd/>
            <a:tailEnd/>
          </a:ln>
          <a:scene3d>
            <a:camera prst="orthographicFront"/>
            <a:lightRig rig="threePt" dir="t"/>
          </a:scene3d>
          <a:sp3d extrusionH="76200" contourW="12700">
            <a:bevelB w="63500"/>
            <a:extrusionClr>
              <a:schemeClr val="accent1"/>
            </a:extrusionClr>
            <a:contourClr>
              <a:schemeClr val="accent2"/>
            </a:contourClr>
          </a:sp3d>
        </p:spPr>
      </p:pic>
      <p:pic>
        <p:nvPicPr>
          <p:cNvPr id="5" name="Picture 4" descr="19319861">
            <a:extLst>
              <a:ext uri="{FF2B5EF4-FFF2-40B4-BE49-F238E27FC236}">
                <a16:creationId xmlns:a16="http://schemas.microsoft.com/office/drawing/2014/main" id="{EFCE275E-F1BD-7307-98DF-77FA5EF9010B}"/>
              </a:ext>
            </a:extLst>
          </p:cNvPr>
          <p:cNvPicPr>
            <a:picLocks noChangeAspect="1" noChangeArrowheads="1"/>
          </p:cNvPicPr>
          <p:nvPr/>
        </p:nvPicPr>
        <p:blipFill>
          <a:blip r:embed="rId4" cstate="print">
            <a:lum bright="20000"/>
          </a:blip>
          <a:srcRect/>
          <a:stretch>
            <a:fillRect/>
          </a:stretch>
        </p:blipFill>
        <p:spPr bwMode="auto">
          <a:xfrm>
            <a:off x="6858000" y="4758390"/>
            <a:ext cx="2674208" cy="1781581"/>
          </a:xfrm>
          <a:prstGeom prst="rect">
            <a:avLst/>
          </a:prstGeom>
          <a:noFill/>
          <a:ln w="28575">
            <a:solidFill>
              <a:schemeClr val="tx1"/>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4224" y="1980641"/>
            <a:ext cx="7405370" cy="2381885"/>
          </a:xfrm>
          <a:prstGeom prst="rect">
            <a:avLst/>
          </a:prstGeom>
        </p:spPr>
        <p:txBody>
          <a:bodyPr vert="horz" wrap="square" lIns="0" tIns="102235" rIns="0" bIns="0" rtlCol="0">
            <a:spAutoFit/>
          </a:bodyPr>
          <a:lstStyle/>
          <a:p>
            <a:pPr marL="12700" algn="just">
              <a:lnSpc>
                <a:spcPct val="100000"/>
              </a:lnSpc>
              <a:spcBef>
                <a:spcPts val="805"/>
              </a:spcBef>
            </a:pPr>
            <a:r>
              <a:rPr sz="2400" b="1" u="sng" spc="-20" dirty="0">
                <a:latin typeface="Tahoma"/>
                <a:cs typeface="Tahoma"/>
              </a:rPr>
              <a:t>Federal-</a:t>
            </a:r>
            <a:r>
              <a:rPr sz="2400" b="1" u="sng" dirty="0">
                <a:latin typeface="Tahoma"/>
                <a:cs typeface="Tahoma"/>
              </a:rPr>
              <a:t>Aid</a:t>
            </a:r>
            <a:r>
              <a:rPr sz="2400" b="1" u="sng" spc="-35" dirty="0">
                <a:latin typeface="Tahoma"/>
                <a:cs typeface="Tahoma"/>
              </a:rPr>
              <a:t> </a:t>
            </a:r>
            <a:r>
              <a:rPr sz="2400" b="1" u="sng" dirty="0">
                <a:latin typeface="Tahoma"/>
                <a:cs typeface="Tahoma"/>
              </a:rPr>
              <a:t>Highway</a:t>
            </a:r>
            <a:r>
              <a:rPr sz="2400" b="1" u="sng" spc="-35" dirty="0">
                <a:latin typeface="Tahoma"/>
                <a:cs typeface="Tahoma"/>
              </a:rPr>
              <a:t> </a:t>
            </a:r>
            <a:r>
              <a:rPr sz="2400" b="1" u="sng" dirty="0">
                <a:latin typeface="Tahoma"/>
                <a:cs typeface="Tahoma"/>
              </a:rPr>
              <a:t>Act</a:t>
            </a:r>
            <a:r>
              <a:rPr sz="2400" b="1" u="sng" spc="-40" dirty="0">
                <a:latin typeface="Tahoma"/>
                <a:cs typeface="Tahoma"/>
              </a:rPr>
              <a:t> </a:t>
            </a:r>
            <a:r>
              <a:rPr sz="2400" b="1" u="sng" dirty="0">
                <a:latin typeface="Tahoma"/>
                <a:cs typeface="Tahoma"/>
              </a:rPr>
              <a:t>of</a:t>
            </a:r>
            <a:r>
              <a:rPr sz="2400" b="1" u="sng" spc="-40" dirty="0">
                <a:latin typeface="Tahoma"/>
                <a:cs typeface="Tahoma"/>
              </a:rPr>
              <a:t> </a:t>
            </a:r>
            <a:r>
              <a:rPr sz="2400" b="1" u="sng" spc="-20" dirty="0">
                <a:latin typeface="Tahoma"/>
                <a:cs typeface="Tahoma"/>
              </a:rPr>
              <a:t>1973</a:t>
            </a:r>
            <a:endParaRPr sz="2400" u="sng" dirty="0">
              <a:latin typeface="Tahoma"/>
              <a:cs typeface="Tahoma"/>
            </a:endParaRPr>
          </a:p>
          <a:p>
            <a:pPr marL="469900" marR="615315" indent="-457200" algn="just">
              <a:lnSpc>
                <a:spcPts val="2590"/>
              </a:lnSpc>
              <a:spcBef>
                <a:spcPts val="1035"/>
              </a:spcBef>
              <a:buFont typeface="Wingdings"/>
              <a:buChar char=""/>
              <a:tabLst>
                <a:tab pos="469900" algn="l"/>
              </a:tabLst>
            </a:pPr>
            <a:r>
              <a:rPr sz="2400" dirty="0">
                <a:latin typeface="Tahoma"/>
                <a:cs typeface="Tahoma"/>
              </a:rPr>
              <a:t>Mandated</a:t>
            </a:r>
            <a:r>
              <a:rPr sz="2400" spc="-65" dirty="0">
                <a:latin typeface="Tahoma"/>
                <a:cs typeface="Tahoma"/>
              </a:rPr>
              <a:t> </a:t>
            </a:r>
            <a:r>
              <a:rPr sz="2400" dirty="0">
                <a:latin typeface="Tahoma"/>
                <a:cs typeface="Tahoma"/>
              </a:rPr>
              <a:t>Metropolitan</a:t>
            </a:r>
            <a:r>
              <a:rPr sz="2400" spc="-70" dirty="0">
                <a:latin typeface="Tahoma"/>
                <a:cs typeface="Tahoma"/>
              </a:rPr>
              <a:t> </a:t>
            </a:r>
            <a:r>
              <a:rPr sz="2400" dirty="0">
                <a:latin typeface="Tahoma"/>
                <a:cs typeface="Tahoma"/>
              </a:rPr>
              <a:t>Planning</a:t>
            </a:r>
            <a:r>
              <a:rPr sz="2400" spc="-60" dirty="0">
                <a:latin typeface="Tahoma"/>
                <a:cs typeface="Tahoma"/>
              </a:rPr>
              <a:t> </a:t>
            </a:r>
            <a:r>
              <a:rPr sz="2400" spc="-10" dirty="0">
                <a:latin typeface="Tahoma"/>
                <a:cs typeface="Tahoma"/>
              </a:rPr>
              <a:t>Organizations </a:t>
            </a:r>
            <a:r>
              <a:rPr sz="2400" dirty="0">
                <a:latin typeface="Tahoma"/>
                <a:cs typeface="Tahoma"/>
              </a:rPr>
              <a:t>(MPOs)</a:t>
            </a:r>
            <a:r>
              <a:rPr sz="2400" spc="-30" dirty="0">
                <a:latin typeface="Tahoma"/>
                <a:cs typeface="Tahoma"/>
              </a:rPr>
              <a:t> </a:t>
            </a:r>
            <a:r>
              <a:rPr sz="2400" dirty="0">
                <a:latin typeface="Tahoma"/>
                <a:cs typeface="Tahoma"/>
              </a:rPr>
              <a:t>for</a:t>
            </a:r>
            <a:r>
              <a:rPr sz="2400" spc="-50" dirty="0">
                <a:latin typeface="Tahoma"/>
                <a:cs typeface="Tahoma"/>
              </a:rPr>
              <a:t> </a:t>
            </a:r>
            <a:r>
              <a:rPr sz="2400" dirty="0">
                <a:latin typeface="Tahoma"/>
                <a:cs typeface="Tahoma"/>
              </a:rPr>
              <a:t>urban</a:t>
            </a:r>
            <a:r>
              <a:rPr sz="2400" spc="-50" dirty="0">
                <a:latin typeface="Tahoma"/>
                <a:cs typeface="Tahoma"/>
              </a:rPr>
              <a:t> </a:t>
            </a:r>
            <a:r>
              <a:rPr sz="2400" dirty="0">
                <a:latin typeface="Tahoma"/>
                <a:cs typeface="Tahoma"/>
              </a:rPr>
              <a:t>areas</a:t>
            </a:r>
            <a:r>
              <a:rPr sz="2400" spc="-40" dirty="0">
                <a:latin typeface="Tahoma"/>
                <a:cs typeface="Tahoma"/>
              </a:rPr>
              <a:t> </a:t>
            </a:r>
            <a:r>
              <a:rPr sz="2400" dirty="0">
                <a:latin typeface="Tahoma"/>
                <a:cs typeface="Tahoma"/>
              </a:rPr>
              <a:t>with</a:t>
            </a:r>
            <a:r>
              <a:rPr sz="2400" spc="-25" dirty="0">
                <a:latin typeface="Tahoma"/>
                <a:cs typeface="Tahoma"/>
              </a:rPr>
              <a:t> </a:t>
            </a:r>
            <a:r>
              <a:rPr sz="2400" dirty="0">
                <a:latin typeface="Tahoma"/>
                <a:cs typeface="Tahoma"/>
              </a:rPr>
              <a:t>more</a:t>
            </a:r>
            <a:r>
              <a:rPr sz="2400" spc="-50" dirty="0">
                <a:latin typeface="Tahoma"/>
                <a:cs typeface="Tahoma"/>
              </a:rPr>
              <a:t> </a:t>
            </a:r>
            <a:r>
              <a:rPr sz="2400" dirty="0">
                <a:latin typeface="Tahoma"/>
                <a:cs typeface="Tahoma"/>
              </a:rPr>
              <a:t>than</a:t>
            </a:r>
            <a:r>
              <a:rPr sz="2400" spc="-50" dirty="0">
                <a:latin typeface="Tahoma"/>
                <a:cs typeface="Tahoma"/>
              </a:rPr>
              <a:t> </a:t>
            </a:r>
            <a:r>
              <a:rPr sz="2400" spc="-10" dirty="0">
                <a:latin typeface="Tahoma"/>
                <a:cs typeface="Tahoma"/>
              </a:rPr>
              <a:t>50,000 people</a:t>
            </a:r>
            <a:endParaRPr sz="2400" dirty="0">
              <a:latin typeface="Tahoma"/>
              <a:cs typeface="Tahoma"/>
            </a:endParaRPr>
          </a:p>
          <a:p>
            <a:pPr marL="469900" marR="5080" indent="-457200" algn="just">
              <a:lnSpc>
                <a:spcPts val="2590"/>
              </a:lnSpc>
              <a:spcBef>
                <a:spcPts val="1015"/>
              </a:spcBef>
              <a:buFont typeface="Wingdings"/>
              <a:buChar char=""/>
              <a:tabLst>
                <a:tab pos="469900" algn="l"/>
              </a:tabLst>
            </a:pPr>
            <a:r>
              <a:rPr sz="2400" dirty="0">
                <a:latin typeface="Tahoma"/>
                <a:cs typeface="Tahoma"/>
              </a:rPr>
              <a:t>A</a:t>
            </a:r>
            <a:r>
              <a:rPr sz="2400" spc="-50" dirty="0">
                <a:latin typeface="Tahoma"/>
                <a:cs typeface="Tahoma"/>
              </a:rPr>
              <a:t> </a:t>
            </a:r>
            <a:r>
              <a:rPr sz="2400" dirty="0">
                <a:latin typeface="Tahoma"/>
                <a:cs typeface="Tahoma"/>
              </a:rPr>
              <a:t>portion</a:t>
            </a:r>
            <a:r>
              <a:rPr sz="2400" spc="-60" dirty="0">
                <a:latin typeface="Tahoma"/>
                <a:cs typeface="Tahoma"/>
              </a:rPr>
              <a:t> </a:t>
            </a:r>
            <a:r>
              <a:rPr sz="2400" dirty="0">
                <a:latin typeface="Tahoma"/>
                <a:cs typeface="Tahoma"/>
              </a:rPr>
              <a:t>of</a:t>
            </a:r>
            <a:r>
              <a:rPr sz="2400" spc="-50" dirty="0">
                <a:latin typeface="Tahoma"/>
                <a:cs typeface="Tahoma"/>
              </a:rPr>
              <a:t> </a:t>
            </a:r>
            <a:r>
              <a:rPr sz="2400" dirty="0">
                <a:latin typeface="Tahoma"/>
                <a:cs typeface="Tahoma"/>
              </a:rPr>
              <a:t>Highway</a:t>
            </a:r>
            <a:r>
              <a:rPr sz="2400" spc="-25" dirty="0">
                <a:latin typeface="Tahoma"/>
                <a:cs typeface="Tahoma"/>
              </a:rPr>
              <a:t> Trust</a:t>
            </a:r>
            <a:r>
              <a:rPr sz="2400" spc="-40" dirty="0">
                <a:latin typeface="Tahoma"/>
                <a:cs typeface="Tahoma"/>
              </a:rPr>
              <a:t> </a:t>
            </a:r>
            <a:r>
              <a:rPr sz="2400" dirty="0">
                <a:latin typeface="Tahoma"/>
                <a:cs typeface="Tahoma"/>
              </a:rPr>
              <a:t>Fund</a:t>
            </a:r>
            <a:r>
              <a:rPr sz="2400" spc="-50" dirty="0">
                <a:latin typeface="Tahoma"/>
                <a:cs typeface="Tahoma"/>
              </a:rPr>
              <a:t> </a:t>
            </a:r>
            <a:r>
              <a:rPr sz="2400" dirty="0">
                <a:latin typeface="Tahoma"/>
                <a:cs typeface="Tahoma"/>
              </a:rPr>
              <a:t>dollars</a:t>
            </a:r>
            <a:r>
              <a:rPr sz="2400" spc="-60" dirty="0">
                <a:latin typeface="Tahoma"/>
                <a:cs typeface="Tahoma"/>
              </a:rPr>
              <a:t> </a:t>
            </a:r>
            <a:r>
              <a:rPr sz="2400" dirty="0">
                <a:latin typeface="Tahoma"/>
                <a:cs typeface="Tahoma"/>
              </a:rPr>
              <a:t>is</a:t>
            </a:r>
            <a:r>
              <a:rPr sz="2400" spc="-35" dirty="0">
                <a:latin typeface="Tahoma"/>
                <a:cs typeface="Tahoma"/>
              </a:rPr>
              <a:t> </a:t>
            </a:r>
            <a:r>
              <a:rPr sz="2400" spc="-10" dirty="0">
                <a:latin typeface="Tahoma"/>
                <a:cs typeface="Tahoma"/>
              </a:rPr>
              <a:t>allocated </a:t>
            </a:r>
            <a:r>
              <a:rPr sz="2400" dirty="0">
                <a:latin typeface="Tahoma"/>
                <a:cs typeface="Tahoma"/>
              </a:rPr>
              <a:t>to</a:t>
            </a:r>
            <a:r>
              <a:rPr sz="2400" spc="-50" dirty="0">
                <a:latin typeface="Tahoma"/>
                <a:cs typeface="Tahoma"/>
              </a:rPr>
              <a:t> </a:t>
            </a:r>
            <a:r>
              <a:rPr sz="2400" dirty="0">
                <a:latin typeface="Tahoma"/>
                <a:cs typeface="Tahoma"/>
              </a:rPr>
              <a:t>MPOs</a:t>
            </a:r>
            <a:r>
              <a:rPr sz="2400" spc="-20" dirty="0">
                <a:latin typeface="Tahoma"/>
                <a:cs typeface="Tahoma"/>
              </a:rPr>
              <a:t> </a:t>
            </a:r>
            <a:r>
              <a:rPr sz="2400" dirty="0">
                <a:latin typeface="Tahoma"/>
                <a:cs typeface="Tahoma"/>
              </a:rPr>
              <a:t>for</a:t>
            </a:r>
            <a:r>
              <a:rPr sz="2400" spc="-50" dirty="0">
                <a:latin typeface="Tahoma"/>
                <a:cs typeface="Tahoma"/>
              </a:rPr>
              <a:t> </a:t>
            </a:r>
            <a:r>
              <a:rPr sz="2400" spc="-10" dirty="0">
                <a:latin typeface="Tahoma"/>
                <a:cs typeface="Tahoma"/>
              </a:rPr>
              <a:t>planning</a:t>
            </a:r>
            <a:endParaRPr sz="2400" dirty="0">
              <a:latin typeface="Tahoma"/>
              <a:cs typeface="Tahoma"/>
            </a:endParaRPr>
          </a:p>
        </p:txBody>
      </p:sp>
      <p:sp>
        <p:nvSpPr>
          <p:cNvPr id="3" name="object 3"/>
          <p:cNvSpPr txBox="1"/>
          <p:nvPr/>
        </p:nvSpPr>
        <p:spPr>
          <a:xfrm>
            <a:off x="468599" y="4612580"/>
            <a:ext cx="7523480" cy="1505585"/>
          </a:xfrm>
          <a:prstGeom prst="rect">
            <a:avLst/>
          </a:prstGeom>
        </p:spPr>
        <p:txBody>
          <a:bodyPr vert="horz" wrap="square" lIns="0" tIns="53975" rIns="0" bIns="0" rtlCol="0">
            <a:spAutoFit/>
          </a:bodyPr>
          <a:lstStyle/>
          <a:p>
            <a:pPr marL="12700" marR="5080">
              <a:lnSpc>
                <a:spcPts val="2590"/>
              </a:lnSpc>
              <a:spcBef>
                <a:spcPts val="425"/>
              </a:spcBef>
            </a:pPr>
            <a:r>
              <a:rPr sz="2400" b="1" u="sng" dirty="0">
                <a:latin typeface="Tahoma"/>
                <a:cs typeface="Tahoma"/>
              </a:rPr>
              <a:t>Intermodal</a:t>
            </a:r>
            <a:r>
              <a:rPr sz="2400" b="1" u="sng" spc="-80" dirty="0">
                <a:latin typeface="Tahoma"/>
                <a:cs typeface="Tahoma"/>
              </a:rPr>
              <a:t> </a:t>
            </a:r>
            <a:r>
              <a:rPr sz="2400" b="1" u="sng" dirty="0">
                <a:latin typeface="Tahoma"/>
                <a:cs typeface="Tahoma"/>
              </a:rPr>
              <a:t>Surface</a:t>
            </a:r>
            <a:r>
              <a:rPr sz="2400" b="1" u="sng" spc="-85" dirty="0">
                <a:latin typeface="Tahoma"/>
                <a:cs typeface="Tahoma"/>
              </a:rPr>
              <a:t> </a:t>
            </a:r>
            <a:r>
              <a:rPr sz="2400" b="1" u="sng" spc="-10" dirty="0">
                <a:latin typeface="Tahoma"/>
                <a:cs typeface="Tahoma"/>
              </a:rPr>
              <a:t>Transportation</a:t>
            </a:r>
            <a:r>
              <a:rPr sz="2400" b="1" u="sng" spc="-55" dirty="0">
                <a:latin typeface="Tahoma"/>
                <a:cs typeface="Tahoma"/>
              </a:rPr>
              <a:t> </a:t>
            </a:r>
            <a:r>
              <a:rPr sz="2400" b="1" u="sng" dirty="0">
                <a:latin typeface="Tahoma"/>
                <a:cs typeface="Tahoma"/>
              </a:rPr>
              <a:t>Efficiency</a:t>
            </a:r>
            <a:r>
              <a:rPr sz="2400" b="1" u="sng" spc="-70" dirty="0">
                <a:latin typeface="Tahoma"/>
                <a:cs typeface="Tahoma"/>
              </a:rPr>
              <a:t> </a:t>
            </a:r>
            <a:r>
              <a:rPr sz="2400" b="1" u="sng" spc="-25" dirty="0">
                <a:latin typeface="Tahoma"/>
                <a:cs typeface="Tahoma"/>
              </a:rPr>
              <a:t>Act </a:t>
            </a:r>
            <a:r>
              <a:rPr sz="2400" b="1" u="sng" dirty="0">
                <a:latin typeface="Tahoma"/>
                <a:cs typeface="Tahoma"/>
              </a:rPr>
              <a:t>of</a:t>
            </a:r>
            <a:r>
              <a:rPr sz="2400" b="1" u="sng" spc="-40" dirty="0">
                <a:latin typeface="Tahoma"/>
                <a:cs typeface="Tahoma"/>
              </a:rPr>
              <a:t> </a:t>
            </a:r>
            <a:r>
              <a:rPr sz="2400" b="1" u="sng" spc="-20" dirty="0">
                <a:latin typeface="Tahoma"/>
                <a:cs typeface="Tahoma"/>
              </a:rPr>
              <a:t>1991</a:t>
            </a:r>
            <a:endParaRPr sz="2400" u="sng" dirty="0">
              <a:latin typeface="Tahoma"/>
              <a:cs typeface="Tahoma"/>
            </a:endParaRPr>
          </a:p>
          <a:p>
            <a:pPr marL="469900" marR="276860" indent="-457200">
              <a:lnSpc>
                <a:spcPts val="2590"/>
              </a:lnSpc>
              <a:spcBef>
                <a:spcPts val="1000"/>
              </a:spcBef>
              <a:buFont typeface="Wingdings"/>
              <a:buChar char=""/>
              <a:tabLst>
                <a:tab pos="469900" algn="l"/>
              </a:tabLst>
            </a:pPr>
            <a:r>
              <a:rPr sz="2400" dirty="0">
                <a:latin typeface="Tahoma"/>
                <a:cs typeface="Tahoma"/>
              </a:rPr>
              <a:t>Created</a:t>
            </a:r>
            <a:r>
              <a:rPr sz="2400" spc="-40" dirty="0">
                <a:latin typeface="Tahoma"/>
                <a:cs typeface="Tahoma"/>
              </a:rPr>
              <a:t> </a:t>
            </a:r>
            <a:r>
              <a:rPr sz="2400" dirty="0">
                <a:latin typeface="Tahoma"/>
                <a:cs typeface="Tahoma"/>
              </a:rPr>
              <a:t>requirements</a:t>
            </a:r>
            <a:r>
              <a:rPr sz="2400" spc="-55" dirty="0">
                <a:latin typeface="Tahoma"/>
                <a:cs typeface="Tahoma"/>
              </a:rPr>
              <a:t> </a:t>
            </a:r>
            <a:r>
              <a:rPr sz="2400" dirty="0">
                <a:latin typeface="Tahoma"/>
                <a:cs typeface="Tahoma"/>
              </a:rPr>
              <a:t>for</a:t>
            </a:r>
            <a:r>
              <a:rPr sz="2400" spc="-55" dirty="0">
                <a:latin typeface="Tahoma"/>
                <a:cs typeface="Tahoma"/>
              </a:rPr>
              <a:t> </a:t>
            </a:r>
            <a:r>
              <a:rPr sz="2400" dirty="0">
                <a:latin typeface="Tahoma"/>
                <a:cs typeface="Tahoma"/>
              </a:rPr>
              <a:t>planning</a:t>
            </a:r>
            <a:r>
              <a:rPr sz="2400" spc="-55" dirty="0">
                <a:latin typeface="Tahoma"/>
                <a:cs typeface="Tahoma"/>
              </a:rPr>
              <a:t> </a:t>
            </a:r>
            <a:r>
              <a:rPr sz="2400" dirty="0">
                <a:latin typeface="Tahoma"/>
                <a:cs typeface="Tahoma"/>
              </a:rPr>
              <a:t>documents</a:t>
            </a:r>
            <a:r>
              <a:rPr sz="2400" spc="-55" dirty="0">
                <a:latin typeface="Tahoma"/>
                <a:cs typeface="Tahoma"/>
              </a:rPr>
              <a:t> </a:t>
            </a:r>
            <a:r>
              <a:rPr sz="2400" spc="-25" dirty="0">
                <a:latin typeface="Tahoma"/>
                <a:cs typeface="Tahoma"/>
              </a:rPr>
              <a:t>and </a:t>
            </a:r>
            <a:r>
              <a:rPr sz="2400" dirty="0">
                <a:latin typeface="Tahoma"/>
                <a:cs typeface="Tahoma"/>
              </a:rPr>
              <a:t>authority</a:t>
            </a:r>
            <a:r>
              <a:rPr sz="2400" spc="-50" dirty="0">
                <a:latin typeface="Tahoma"/>
                <a:cs typeface="Tahoma"/>
              </a:rPr>
              <a:t> </a:t>
            </a:r>
            <a:r>
              <a:rPr sz="2400" dirty="0">
                <a:latin typeface="Tahoma"/>
                <a:cs typeface="Tahoma"/>
              </a:rPr>
              <a:t>for</a:t>
            </a:r>
            <a:r>
              <a:rPr sz="2400" spc="-25" dirty="0">
                <a:latin typeface="Tahoma"/>
                <a:cs typeface="Tahoma"/>
              </a:rPr>
              <a:t> </a:t>
            </a:r>
            <a:r>
              <a:rPr sz="2400" spc="-10" dirty="0">
                <a:latin typeface="Tahoma"/>
                <a:cs typeface="Tahoma"/>
              </a:rPr>
              <a:t>decision-making</a:t>
            </a:r>
            <a:endParaRPr sz="2400" dirty="0">
              <a:latin typeface="Tahoma"/>
              <a:cs typeface="Tahoma"/>
            </a:endParaRPr>
          </a:p>
        </p:txBody>
      </p:sp>
      <p:sp>
        <p:nvSpPr>
          <p:cNvPr id="4" name="object 4"/>
          <p:cNvSpPr txBox="1">
            <a:spLocks noGrp="1"/>
          </p:cNvSpPr>
          <p:nvPr>
            <p:ph type="title"/>
          </p:nvPr>
        </p:nvSpPr>
        <p:spPr>
          <a:xfrm>
            <a:off x="609600" y="621655"/>
            <a:ext cx="10972800" cy="686073"/>
          </a:xfrm>
          <a:prstGeom prst="rect">
            <a:avLst/>
          </a:prstGeom>
        </p:spPr>
        <p:txBody>
          <a:bodyPr vert="horz" wrap="square" lIns="0" tIns="69838" rIns="0" bIns="0" rtlCol="0">
            <a:spAutoFit/>
          </a:bodyPr>
          <a:lstStyle/>
          <a:p>
            <a:pPr marL="12700">
              <a:lnSpc>
                <a:spcPct val="100000"/>
              </a:lnSpc>
              <a:spcBef>
                <a:spcPts val="100"/>
              </a:spcBef>
            </a:pP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History</a:t>
            </a:r>
            <a:r>
              <a:rPr sz="4000" b="1" spc="-3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of</a:t>
            </a:r>
            <a:r>
              <a:rPr sz="4000" b="1" spc="-20" dirty="0">
                <a:solidFill>
                  <a:srgbClr val="FFFFFF"/>
                </a:solidFill>
                <a:latin typeface="Tahoma" panose="020B0604030504040204" pitchFamily="34" charset="0"/>
                <a:ea typeface="Tahoma" panose="020B0604030504040204" pitchFamily="34" charset="0"/>
                <a:cs typeface="Tahoma" panose="020B0604030504040204" pitchFamily="34" charset="0"/>
              </a:rPr>
              <a:t> MPOs</a:t>
            </a:r>
            <a:endParaRPr sz="40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EB869E12-96B8-CE78-19FE-7013B0C9F81A}"/>
              </a:ext>
            </a:extLst>
          </p:cNvPr>
          <p:cNvSpPr/>
          <p:nvPr/>
        </p:nvSpPr>
        <p:spPr>
          <a:xfrm>
            <a:off x="9100456" y="3171583"/>
            <a:ext cx="2438400" cy="167448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EB0FE7-5165-732F-58AA-F0F17A061AC3}"/>
              </a:ext>
            </a:extLst>
          </p:cNvPr>
          <p:cNvSpPr txBox="1"/>
          <p:nvPr/>
        </p:nvSpPr>
        <p:spPr>
          <a:xfrm>
            <a:off x="9122941" y="3347105"/>
            <a:ext cx="2362199" cy="1323439"/>
          </a:xfrm>
          <a:prstGeom prst="rect">
            <a:avLst/>
          </a:prstGeom>
          <a:noFill/>
        </p:spPr>
        <p:txBody>
          <a:bodyPr wrap="square" rtlCol="0">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Brevard MPO formation October 19, 1977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2362200"/>
            <a:ext cx="9128125" cy="4332605"/>
          </a:xfrm>
          <a:prstGeom prst="rect">
            <a:avLst/>
          </a:prstGeom>
        </p:spPr>
        <p:txBody>
          <a:bodyPr vert="horz" wrap="square" lIns="0" tIns="102235" rIns="0" bIns="0" rtlCol="0">
            <a:spAutoFit/>
          </a:bodyPr>
          <a:lstStyle/>
          <a:p>
            <a:pPr marL="12700">
              <a:lnSpc>
                <a:spcPct val="100000"/>
              </a:lnSpc>
              <a:spcBef>
                <a:spcPts val="805"/>
              </a:spcBef>
            </a:pPr>
            <a:r>
              <a:rPr sz="2400" b="1" u="sng" dirty="0">
                <a:latin typeface="Tahoma" panose="020B0604030504040204" pitchFamily="34" charset="0"/>
                <a:ea typeface="Tahoma" panose="020B0604030504040204" pitchFamily="34" charset="0"/>
                <a:cs typeface="Tahoma" panose="020B0604030504040204" pitchFamily="34" charset="0"/>
              </a:rPr>
              <a:t>Fixing</a:t>
            </a:r>
            <a:r>
              <a:rPr sz="2400" b="1" u="sng" spc="-40"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America’s</a:t>
            </a:r>
            <a:r>
              <a:rPr sz="2400" b="1" u="sng" spc="-65"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Surface</a:t>
            </a:r>
            <a:r>
              <a:rPr sz="2400" b="1" u="sng" spc="-55" dirty="0">
                <a:latin typeface="Tahoma" panose="020B0604030504040204" pitchFamily="34" charset="0"/>
                <a:ea typeface="Tahoma" panose="020B0604030504040204" pitchFamily="34" charset="0"/>
                <a:cs typeface="Tahoma" panose="020B0604030504040204" pitchFamily="34" charset="0"/>
              </a:rPr>
              <a:t> </a:t>
            </a:r>
            <a:r>
              <a:rPr sz="2400" b="1" u="sng" spc="-10" dirty="0">
                <a:latin typeface="Tahoma" panose="020B0604030504040204" pitchFamily="34" charset="0"/>
                <a:ea typeface="Tahoma" panose="020B0604030504040204" pitchFamily="34" charset="0"/>
                <a:cs typeface="Tahoma" panose="020B0604030504040204" pitchFamily="34" charset="0"/>
              </a:rPr>
              <a:t>Transportation</a:t>
            </a:r>
            <a:r>
              <a:rPr sz="2400" b="1" u="sng" spc="-30"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(FAST)</a:t>
            </a:r>
            <a:r>
              <a:rPr sz="2400" b="1" u="sng" spc="-45"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Act</a:t>
            </a:r>
            <a:r>
              <a:rPr sz="2400" b="1" u="sng" spc="-55"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of</a:t>
            </a:r>
            <a:r>
              <a:rPr sz="2400" b="1" u="sng" spc="-40" dirty="0">
                <a:latin typeface="Tahoma" panose="020B0604030504040204" pitchFamily="34" charset="0"/>
                <a:ea typeface="Tahoma" panose="020B0604030504040204" pitchFamily="34" charset="0"/>
                <a:cs typeface="Tahoma" panose="020B0604030504040204" pitchFamily="34" charset="0"/>
              </a:rPr>
              <a:t> </a:t>
            </a:r>
            <a:r>
              <a:rPr sz="2400" b="1" u="sng" spc="-20" dirty="0">
                <a:latin typeface="Tahoma" panose="020B0604030504040204" pitchFamily="34" charset="0"/>
                <a:ea typeface="Tahoma" panose="020B0604030504040204" pitchFamily="34" charset="0"/>
                <a:cs typeface="Tahoma" panose="020B0604030504040204" pitchFamily="34" charset="0"/>
              </a:rPr>
              <a:t>2015</a:t>
            </a:r>
            <a:endParaRPr sz="2400" u="sng" dirty="0">
              <a:latin typeface="Tahoma" panose="020B0604030504040204" pitchFamily="34" charset="0"/>
              <a:ea typeface="Tahoma" panose="020B0604030504040204" pitchFamily="34" charset="0"/>
              <a:cs typeface="Tahoma" panose="020B0604030504040204" pitchFamily="34" charset="0"/>
            </a:endParaRPr>
          </a:p>
          <a:p>
            <a:pPr marL="469265" marR="730250" indent="-457200">
              <a:lnSpc>
                <a:spcPts val="2590"/>
              </a:lnSpc>
              <a:spcBef>
                <a:spcPts val="1035"/>
              </a:spcBef>
              <a:buFont typeface="Wingdings"/>
              <a:buChar char=""/>
              <a:tabLst>
                <a:tab pos="469265" algn="l"/>
              </a:tabLst>
            </a:pPr>
            <a:r>
              <a:rPr sz="2400" dirty="0">
                <a:latin typeface="Tahoma" panose="020B0604030504040204" pitchFamily="34" charset="0"/>
                <a:ea typeface="Tahoma" panose="020B0604030504040204" pitchFamily="34" charset="0"/>
                <a:cs typeface="Tahoma" panose="020B0604030504040204" pitchFamily="34" charset="0"/>
              </a:rPr>
              <a:t>Created</a:t>
            </a:r>
            <a:r>
              <a:rPr sz="2400" spc="-3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requirement</a:t>
            </a:r>
            <a:r>
              <a:rPr sz="2400" spc="-5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for</a:t>
            </a:r>
            <a:r>
              <a:rPr sz="2400" spc="-3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performance-</a:t>
            </a:r>
            <a:r>
              <a:rPr sz="2400" dirty="0">
                <a:latin typeface="Tahoma" panose="020B0604030504040204" pitchFamily="34" charset="0"/>
                <a:ea typeface="Tahoma" panose="020B0604030504040204" pitchFamily="34" charset="0"/>
                <a:cs typeface="Tahoma" panose="020B0604030504040204" pitchFamily="34" charset="0"/>
              </a:rPr>
              <a:t>based</a:t>
            </a:r>
            <a:r>
              <a:rPr sz="2400" spc="-3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planning,</a:t>
            </a:r>
            <a:r>
              <a:rPr sz="2400" spc="-60" dirty="0">
                <a:latin typeface="Tahoma" panose="020B0604030504040204" pitchFamily="34" charset="0"/>
                <a:ea typeface="Tahoma" panose="020B0604030504040204" pitchFamily="34" charset="0"/>
                <a:cs typeface="Tahoma" panose="020B0604030504040204" pitchFamily="34" charset="0"/>
              </a:rPr>
              <a:t> </a:t>
            </a:r>
            <a:r>
              <a:rPr sz="2400" spc="-25" dirty="0">
                <a:latin typeface="Tahoma" panose="020B0604030504040204" pitchFamily="34" charset="0"/>
                <a:ea typeface="Tahoma" panose="020B0604030504040204" pitchFamily="34" charset="0"/>
                <a:cs typeface="Tahoma" panose="020B0604030504040204" pitchFamily="34" charset="0"/>
              </a:rPr>
              <a:t>now </a:t>
            </a:r>
            <a:r>
              <a:rPr sz="2400" dirty="0">
                <a:latin typeface="Tahoma" panose="020B0604030504040204" pitchFamily="34" charset="0"/>
                <a:ea typeface="Tahoma" panose="020B0604030504040204" pitchFamily="34" charset="0"/>
                <a:cs typeface="Tahoma" panose="020B0604030504040204" pitchFamily="34" charset="0"/>
              </a:rPr>
              <a:t>called</a:t>
            </a:r>
            <a:r>
              <a:rPr sz="2400" spc="-10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“Performance</a:t>
            </a:r>
            <a:r>
              <a:rPr sz="2400" spc="-10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Measures”</a:t>
            </a:r>
            <a:endParaRPr sz="2400"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685"/>
              </a:spcBef>
              <a:buFont typeface="Wingdings"/>
              <a:buChar char=""/>
              <a:tabLst>
                <a:tab pos="469265" algn="l"/>
              </a:tabLst>
            </a:pPr>
            <a:r>
              <a:rPr sz="2400" dirty="0">
                <a:latin typeface="Tahoma" panose="020B0604030504040204" pitchFamily="34" charset="0"/>
                <a:ea typeface="Tahoma" panose="020B0604030504040204" pitchFamily="34" charset="0"/>
                <a:cs typeface="Tahoma" panose="020B0604030504040204" pitchFamily="34" charset="0"/>
              </a:rPr>
              <a:t>Added</a:t>
            </a:r>
            <a:r>
              <a:rPr sz="2400" spc="-3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freight</a:t>
            </a:r>
            <a:r>
              <a:rPr sz="2400" spc="-5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as</a:t>
            </a:r>
            <a:r>
              <a:rPr sz="2400" spc="-1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a</a:t>
            </a:r>
            <a:r>
              <a:rPr sz="2400" spc="-30"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priority</a:t>
            </a:r>
            <a:endParaRPr sz="2400"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710"/>
              </a:spcBef>
              <a:buFont typeface="Wingdings"/>
              <a:buChar char=""/>
              <a:tabLst>
                <a:tab pos="469265" algn="l"/>
              </a:tabLst>
            </a:pPr>
            <a:r>
              <a:rPr sz="2400" spc="-25" dirty="0">
                <a:latin typeface="Tahoma" panose="020B0604030504040204" pitchFamily="34" charset="0"/>
                <a:ea typeface="Tahoma" panose="020B0604030504040204" pitchFamily="34" charset="0"/>
                <a:cs typeface="Tahoma" panose="020B0604030504040204" pitchFamily="34" charset="0"/>
              </a:rPr>
              <a:t>Transfers</a:t>
            </a:r>
            <a:r>
              <a:rPr sz="2400" spc="-7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funds</a:t>
            </a:r>
            <a:r>
              <a:rPr sz="2400" spc="-9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from</a:t>
            </a:r>
            <a:r>
              <a:rPr sz="2400" spc="-9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General</a:t>
            </a:r>
            <a:r>
              <a:rPr sz="2400" spc="-7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Fund</a:t>
            </a:r>
            <a:r>
              <a:rPr sz="2400" spc="-8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to</a:t>
            </a:r>
            <a:r>
              <a:rPr sz="2400" spc="-8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Highway</a:t>
            </a:r>
            <a:r>
              <a:rPr sz="2400" spc="-60" dirty="0">
                <a:latin typeface="Tahoma" panose="020B0604030504040204" pitchFamily="34" charset="0"/>
                <a:ea typeface="Tahoma" panose="020B0604030504040204" pitchFamily="34" charset="0"/>
                <a:cs typeface="Tahoma" panose="020B0604030504040204" pitchFamily="34" charset="0"/>
              </a:rPr>
              <a:t> </a:t>
            </a:r>
            <a:r>
              <a:rPr sz="2400" spc="-25" dirty="0">
                <a:latin typeface="Tahoma" panose="020B0604030504040204" pitchFamily="34" charset="0"/>
                <a:ea typeface="Tahoma" panose="020B0604030504040204" pitchFamily="34" charset="0"/>
                <a:cs typeface="Tahoma" panose="020B0604030504040204" pitchFamily="34" charset="0"/>
              </a:rPr>
              <a:t>Trust</a:t>
            </a:r>
            <a:r>
              <a:rPr sz="2400" spc="-75" dirty="0">
                <a:latin typeface="Tahoma" panose="020B0604030504040204" pitchFamily="34" charset="0"/>
                <a:ea typeface="Tahoma" panose="020B0604030504040204" pitchFamily="34" charset="0"/>
                <a:cs typeface="Tahoma" panose="020B0604030504040204" pitchFamily="34" charset="0"/>
              </a:rPr>
              <a:t> </a:t>
            </a:r>
            <a:r>
              <a:rPr sz="2400" spc="-20" dirty="0">
                <a:latin typeface="Tahoma" panose="020B0604030504040204" pitchFamily="34" charset="0"/>
                <a:ea typeface="Tahoma" panose="020B0604030504040204" pitchFamily="34" charset="0"/>
                <a:cs typeface="Tahoma" panose="020B0604030504040204" pitchFamily="34" charset="0"/>
              </a:rPr>
              <a:t>Fund</a:t>
            </a:r>
            <a:endParaRPr sz="24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410"/>
              </a:spcBef>
              <a:buClr>
                <a:srgbClr val="636466"/>
              </a:buClr>
              <a:buFont typeface="Wingdings"/>
              <a:buChar char=""/>
            </a:pPr>
            <a:endParaRPr sz="2400" dirty="0">
              <a:latin typeface="Tahoma" panose="020B0604030504040204" pitchFamily="34" charset="0"/>
              <a:ea typeface="Tahoma" panose="020B0604030504040204" pitchFamily="34" charset="0"/>
              <a:cs typeface="Tahoma" panose="020B0604030504040204" pitchFamily="34" charset="0"/>
            </a:endParaRPr>
          </a:p>
          <a:p>
            <a:pPr marL="12700">
              <a:lnSpc>
                <a:spcPct val="100000"/>
              </a:lnSpc>
            </a:pPr>
            <a:r>
              <a:rPr sz="2400" b="1" u="sng" dirty="0">
                <a:latin typeface="Tahoma" panose="020B0604030504040204" pitchFamily="34" charset="0"/>
                <a:ea typeface="Tahoma" panose="020B0604030504040204" pitchFamily="34" charset="0"/>
                <a:cs typeface="Tahoma" panose="020B0604030504040204" pitchFamily="34" charset="0"/>
              </a:rPr>
              <a:t>Bipartisan</a:t>
            </a:r>
            <a:r>
              <a:rPr sz="2400" b="1" u="sng" spc="-130" dirty="0">
                <a:latin typeface="Tahoma" panose="020B0604030504040204" pitchFamily="34" charset="0"/>
                <a:ea typeface="Tahoma" panose="020B0604030504040204" pitchFamily="34" charset="0"/>
                <a:cs typeface="Tahoma" panose="020B0604030504040204" pitchFamily="34" charset="0"/>
              </a:rPr>
              <a:t> </a:t>
            </a:r>
            <a:r>
              <a:rPr sz="2400" b="1" u="sng" dirty="0">
                <a:latin typeface="Tahoma" panose="020B0604030504040204" pitchFamily="34" charset="0"/>
                <a:ea typeface="Tahoma" panose="020B0604030504040204" pitchFamily="34" charset="0"/>
                <a:cs typeface="Tahoma" panose="020B0604030504040204" pitchFamily="34" charset="0"/>
              </a:rPr>
              <a:t>Infrastructure</a:t>
            </a:r>
            <a:r>
              <a:rPr sz="2400" b="1" u="sng" spc="-130" dirty="0">
                <a:latin typeface="Tahoma" panose="020B0604030504040204" pitchFamily="34" charset="0"/>
                <a:ea typeface="Tahoma" panose="020B0604030504040204" pitchFamily="34" charset="0"/>
                <a:cs typeface="Tahoma" panose="020B0604030504040204" pitchFamily="34" charset="0"/>
              </a:rPr>
              <a:t> </a:t>
            </a:r>
            <a:r>
              <a:rPr sz="2400" b="1" u="sng" spc="-25" dirty="0">
                <a:latin typeface="Tahoma" panose="020B0604030504040204" pitchFamily="34" charset="0"/>
                <a:ea typeface="Tahoma" panose="020B0604030504040204" pitchFamily="34" charset="0"/>
                <a:cs typeface="Tahoma" panose="020B0604030504040204" pitchFamily="34" charset="0"/>
              </a:rPr>
              <a:t>Law</a:t>
            </a:r>
            <a:endParaRPr sz="2400" u="sng" dirty="0">
              <a:latin typeface="Tahoma" panose="020B0604030504040204" pitchFamily="34" charset="0"/>
              <a:ea typeface="Tahoma" panose="020B0604030504040204" pitchFamily="34" charset="0"/>
              <a:cs typeface="Tahoma" panose="020B0604030504040204" pitchFamily="34" charset="0"/>
            </a:endParaRPr>
          </a:p>
          <a:p>
            <a:pPr marL="469265" indent="-456565">
              <a:lnSpc>
                <a:spcPct val="100000"/>
              </a:lnSpc>
              <a:spcBef>
                <a:spcPts val="710"/>
              </a:spcBef>
              <a:buFont typeface="Wingdings"/>
              <a:buChar char=""/>
              <a:tabLst>
                <a:tab pos="469265" algn="l"/>
              </a:tabLst>
            </a:pPr>
            <a:r>
              <a:rPr sz="2400" dirty="0">
                <a:latin typeface="Tahoma" panose="020B0604030504040204" pitchFamily="34" charset="0"/>
                <a:ea typeface="Tahoma" panose="020B0604030504040204" pitchFamily="34" charset="0"/>
                <a:cs typeface="Tahoma" panose="020B0604030504040204" pitchFamily="34" charset="0"/>
              </a:rPr>
              <a:t>Enacted</a:t>
            </a:r>
            <a:r>
              <a:rPr sz="2400" spc="-5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November</a:t>
            </a:r>
            <a:r>
              <a:rPr sz="2400" spc="-6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15,</a:t>
            </a:r>
            <a:r>
              <a:rPr sz="2400" spc="-60" dirty="0">
                <a:latin typeface="Tahoma" panose="020B0604030504040204" pitchFamily="34" charset="0"/>
                <a:ea typeface="Tahoma" panose="020B0604030504040204" pitchFamily="34" charset="0"/>
                <a:cs typeface="Tahoma" panose="020B0604030504040204" pitchFamily="34" charset="0"/>
              </a:rPr>
              <a:t> </a:t>
            </a:r>
            <a:r>
              <a:rPr sz="2400" spc="-20" dirty="0">
                <a:latin typeface="Tahoma" panose="020B0604030504040204" pitchFamily="34" charset="0"/>
                <a:ea typeface="Tahoma" panose="020B0604030504040204" pitchFamily="34" charset="0"/>
                <a:cs typeface="Tahoma" panose="020B0604030504040204" pitchFamily="34" charset="0"/>
              </a:rPr>
              <a:t>2021</a:t>
            </a:r>
            <a:endParaRPr sz="2400" dirty="0">
              <a:latin typeface="Tahoma" panose="020B0604030504040204" pitchFamily="34" charset="0"/>
              <a:ea typeface="Tahoma" panose="020B0604030504040204" pitchFamily="34" charset="0"/>
              <a:cs typeface="Tahoma" panose="020B0604030504040204" pitchFamily="34" charset="0"/>
            </a:endParaRPr>
          </a:p>
          <a:p>
            <a:pPr marL="469900" marR="1595120" indent="-457200">
              <a:lnSpc>
                <a:spcPts val="2590"/>
              </a:lnSpc>
              <a:spcBef>
                <a:spcPts val="1035"/>
              </a:spcBef>
              <a:buFont typeface="Wingdings"/>
              <a:buChar char=""/>
              <a:tabLst>
                <a:tab pos="469900" algn="l"/>
              </a:tabLst>
            </a:pPr>
            <a:r>
              <a:rPr sz="2400" dirty="0">
                <a:latin typeface="Tahoma" panose="020B0604030504040204" pitchFamily="34" charset="0"/>
                <a:ea typeface="Tahoma" panose="020B0604030504040204" pitchFamily="34" charset="0"/>
                <a:cs typeface="Tahoma" panose="020B0604030504040204" pitchFamily="34" charset="0"/>
              </a:rPr>
              <a:t>$550B</a:t>
            </a:r>
            <a:r>
              <a:rPr sz="2400" spc="-4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in</a:t>
            </a:r>
            <a:r>
              <a:rPr sz="2400" spc="-7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new</a:t>
            </a:r>
            <a:r>
              <a:rPr sz="2400" spc="-5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investments</a:t>
            </a:r>
            <a:r>
              <a:rPr sz="2400" spc="-6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like</a:t>
            </a:r>
            <a:r>
              <a:rPr sz="2400" spc="-60"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transportation,</a:t>
            </a:r>
            <a:r>
              <a:rPr sz="2400" spc="-95" dirty="0">
                <a:latin typeface="Tahoma" panose="020B0604030504040204" pitchFamily="34" charset="0"/>
                <a:ea typeface="Tahoma" panose="020B0604030504040204" pitchFamily="34" charset="0"/>
                <a:cs typeface="Tahoma" panose="020B0604030504040204" pitchFamily="34" charset="0"/>
              </a:rPr>
              <a:t> </a:t>
            </a:r>
            <a:r>
              <a:rPr sz="2400" spc="-25" dirty="0">
                <a:latin typeface="Tahoma" panose="020B0604030504040204" pitchFamily="34" charset="0"/>
                <a:ea typeface="Tahoma" panose="020B0604030504040204" pitchFamily="34" charset="0"/>
                <a:cs typeface="Tahoma" panose="020B0604030504040204" pitchFamily="34" charset="0"/>
              </a:rPr>
              <a:t>water, </a:t>
            </a:r>
            <a:r>
              <a:rPr sz="2400" dirty="0">
                <a:latin typeface="Tahoma" panose="020B0604030504040204" pitchFamily="34" charset="0"/>
                <a:ea typeface="Tahoma" panose="020B0604030504040204" pitchFamily="34" charset="0"/>
                <a:cs typeface="Tahoma" panose="020B0604030504040204" pitchFamily="34" charset="0"/>
              </a:rPr>
              <a:t>broadband</a:t>
            </a:r>
            <a:r>
              <a:rPr sz="2400" spc="-45" dirty="0">
                <a:latin typeface="Tahoma" panose="020B0604030504040204" pitchFamily="34" charset="0"/>
                <a:ea typeface="Tahoma" panose="020B0604030504040204" pitchFamily="34" charset="0"/>
                <a:cs typeface="Tahoma" panose="020B0604030504040204" pitchFamily="34" charset="0"/>
              </a:rPr>
              <a:t> </a:t>
            </a:r>
            <a:r>
              <a:rPr sz="2400" dirty="0">
                <a:latin typeface="Tahoma" panose="020B0604030504040204" pitchFamily="34" charset="0"/>
                <a:ea typeface="Tahoma" panose="020B0604030504040204" pitchFamily="34" charset="0"/>
                <a:cs typeface="Tahoma" panose="020B0604030504040204" pitchFamily="34" charset="0"/>
              </a:rPr>
              <a:t>and</a:t>
            </a:r>
            <a:r>
              <a:rPr sz="2400" spc="-5" dirty="0">
                <a:latin typeface="Tahoma" panose="020B0604030504040204" pitchFamily="34" charset="0"/>
                <a:ea typeface="Tahoma" panose="020B0604030504040204" pitchFamily="34" charset="0"/>
                <a:cs typeface="Tahoma" panose="020B0604030504040204" pitchFamily="34" charset="0"/>
              </a:rPr>
              <a:t> </a:t>
            </a:r>
            <a:r>
              <a:rPr sz="2400" spc="-10" dirty="0">
                <a:latin typeface="Tahoma" panose="020B0604030504040204" pitchFamily="34" charset="0"/>
                <a:ea typeface="Tahoma" panose="020B0604030504040204" pitchFamily="34" charset="0"/>
                <a:cs typeface="Tahoma" panose="020B0604030504040204" pitchFamily="34" charset="0"/>
              </a:rPr>
              <a:t>energy</a:t>
            </a: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3" name="object 3"/>
          <p:cNvSpPr txBox="1">
            <a:spLocks noGrp="1"/>
          </p:cNvSpPr>
          <p:nvPr>
            <p:ph type="title"/>
          </p:nvPr>
        </p:nvSpPr>
        <p:spPr>
          <a:xfrm>
            <a:off x="609600" y="621655"/>
            <a:ext cx="10972800" cy="686073"/>
          </a:xfrm>
          <a:prstGeom prst="rect">
            <a:avLst/>
          </a:prstGeom>
        </p:spPr>
        <p:txBody>
          <a:bodyPr vert="horz" wrap="square" lIns="0" tIns="69838" rIns="0" bIns="0" rtlCol="0">
            <a:spAutoFit/>
          </a:bodyPr>
          <a:lstStyle/>
          <a:p>
            <a:pPr marL="12700">
              <a:lnSpc>
                <a:spcPct val="100000"/>
              </a:lnSpc>
              <a:spcBef>
                <a:spcPts val="100"/>
              </a:spcBef>
            </a:pP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History</a:t>
            </a:r>
            <a:r>
              <a:rPr sz="4000" b="1" spc="-30"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4000" b="1" dirty="0">
                <a:solidFill>
                  <a:srgbClr val="FFFFFF"/>
                </a:solidFill>
                <a:latin typeface="Tahoma" panose="020B0604030504040204" pitchFamily="34" charset="0"/>
                <a:ea typeface="Tahoma" panose="020B0604030504040204" pitchFamily="34" charset="0"/>
                <a:cs typeface="Tahoma" panose="020B0604030504040204" pitchFamily="34" charset="0"/>
              </a:rPr>
              <a:t>of</a:t>
            </a:r>
            <a:r>
              <a:rPr sz="4000" b="1" spc="-20" dirty="0">
                <a:solidFill>
                  <a:srgbClr val="FFFFFF"/>
                </a:solidFill>
                <a:latin typeface="Tahoma" panose="020B0604030504040204" pitchFamily="34" charset="0"/>
                <a:ea typeface="Tahoma" panose="020B0604030504040204" pitchFamily="34" charset="0"/>
                <a:cs typeface="Tahoma" panose="020B0604030504040204" pitchFamily="34" charset="0"/>
              </a:rPr>
              <a:t> MPOs</a:t>
            </a:r>
            <a:endParaRPr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object 4"/>
          <p:cNvPicPr/>
          <p:nvPr/>
        </p:nvPicPr>
        <p:blipFill>
          <a:blip r:embed="rId3" cstate="print"/>
          <a:stretch>
            <a:fillRect/>
          </a:stretch>
        </p:blipFill>
        <p:spPr>
          <a:xfrm>
            <a:off x="9220200" y="3429000"/>
            <a:ext cx="2712719" cy="270358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25418</TotalTime>
  <Words>3722</Words>
  <Application>Microsoft Office PowerPoint</Application>
  <PresentationFormat>Widescreen</PresentationFormat>
  <Paragraphs>364</Paragraphs>
  <Slides>45</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Aharoni</vt:lpstr>
      <vt:lpstr>Arial</vt:lpstr>
      <vt:lpstr>Arial Narrow</vt:lpstr>
      <vt:lpstr>Calibri</vt:lpstr>
      <vt:lpstr>Century Gothic</vt:lpstr>
      <vt:lpstr>Symbol</vt:lpstr>
      <vt:lpstr>Tahoma</vt:lpstr>
      <vt:lpstr>Wingdings</vt:lpstr>
      <vt:lpstr>Waveform</vt:lpstr>
      <vt:lpstr>WELCOME</vt:lpstr>
      <vt:lpstr>Agenda</vt:lpstr>
      <vt:lpstr>PowerPoint Presentation</vt:lpstr>
      <vt:lpstr>What is a Metropolitan Planning Organization? </vt:lpstr>
      <vt:lpstr>History of MPOs</vt:lpstr>
      <vt:lpstr>History of MPOs</vt:lpstr>
      <vt:lpstr>History of MPOs</vt:lpstr>
      <vt:lpstr>History of MPOs</vt:lpstr>
      <vt:lpstr>History of MPOs</vt:lpstr>
      <vt:lpstr>How Are We Established in Federal Law?</vt:lpstr>
      <vt:lpstr>How Are We Established In Florida? </vt:lpstr>
      <vt:lpstr>Who is the Space Coast TPO?  </vt:lpstr>
      <vt:lpstr>PowerPoint Presentation</vt:lpstr>
      <vt:lpstr>Who Is The SCTPO?</vt:lpstr>
      <vt:lpstr>Who is the Space Coast TPO?</vt:lpstr>
      <vt:lpstr>PowerPoint Presentation</vt:lpstr>
      <vt:lpstr>Space Coast TPO  Member Role</vt:lpstr>
      <vt:lpstr>Who informs our process?</vt:lpstr>
      <vt:lpstr>Operating Policies &amp; Procedures</vt:lpstr>
      <vt:lpstr>Technical Advisory Committee  Responsibilities</vt:lpstr>
      <vt:lpstr>Citizen Advisory Committee  Responsibilities</vt:lpstr>
      <vt:lpstr>Bicycle, Pedestrian, &amp; Trails  Advisory Committee Responsibilities</vt:lpstr>
      <vt:lpstr>Transportation  Disadvantaged Local Coordinating Board</vt:lpstr>
      <vt:lpstr>Core Work Products  </vt:lpstr>
      <vt:lpstr>Relationship Between Core Products</vt:lpstr>
      <vt:lpstr>Unified Planning Work Program</vt:lpstr>
      <vt:lpstr>Long Range Transportation Plan</vt:lpstr>
      <vt:lpstr>Long Range Transportation Plan</vt:lpstr>
      <vt:lpstr>List of Project Priorities</vt:lpstr>
      <vt:lpstr>Transportation Improvement Program</vt:lpstr>
      <vt:lpstr>Public Participation Plan</vt:lpstr>
      <vt:lpstr>SCTPO Resources: Plans</vt:lpstr>
      <vt:lpstr>SCTPO Resources: Data</vt:lpstr>
      <vt:lpstr>Looking Forward</vt:lpstr>
      <vt:lpstr>Regional Coordination  </vt:lpstr>
      <vt:lpstr>Central Florida MPO Alliance  </vt:lpstr>
      <vt:lpstr>Metropolitan Planning Organization Advisory Committee</vt:lpstr>
      <vt:lpstr>General Member Information  </vt:lpstr>
      <vt:lpstr>General Member Information</vt:lpstr>
      <vt:lpstr>Agenda Format</vt:lpstr>
      <vt:lpstr>Agenda Format: Item Sheets</vt:lpstr>
      <vt:lpstr>Agenda Distribution &amp; Resources</vt:lpstr>
      <vt:lpstr>Get Involved</vt:lpstr>
      <vt:lpstr>Questions?</vt:lpstr>
      <vt:lpstr>PowerPoint Presentation</vt:lpstr>
    </vt:vector>
  </TitlesOfParts>
  <Company>Brevard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Planning in Brevard</dc:title>
  <dc:creator>MORRELL, KATRINA</dc:creator>
  <cp:lastModifiedBy>McNeely, Zoe</cp:lastModifiedBy>
  <cp:revision>1042</cp:revision>
  <cp:lastPrinted>2024-01-22T17:46:51Z</cp:lastPrinted>
  <dcterms:created xsi:type="dcterms:W3CDTF">2014-09-25T19:44:00Z</dcterms:created>
  <dcterms:modified xsi:type="dcterms:W3CDTF">2024-02-02T15:40:13Z</dcterms:modified>
</cp:coreProperties>
</file>