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72" r:id="rId6"/>
    <p:sldId id="268" r:id="rId7"/>
    <p:sldId id="271" r:id="rId8"/>
    <p:sldId id="270" r:id="rId9"/>
    <p:sldId id="27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B91FA-C5A6-40A6-942C-DCBDEC459AFF}" v="4" dt="2023-02-17T03:02:24.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4" autoAdjust="0"/>
    <p:restoredTop sz="77328" autoAdjust="0"/>
  </p:normalViewPr>
  <p:slideViewPr>
    <p:cSldViewPr snapToGrid="0">
      <p:cViewPr varScale="1">
        <p:scale>
          <a:sx n="51" d="100"/>
          <a:sy n="51" d="100"/>
        </p:scale>
        <p:origin x="416" y="52"/>
      </p:cViewPr>
      <p:guideLst/>
    </p:cSldViewPr>
  </p:slideViewPr>
  <p:notesTextViewPr>
    <p:cViewPr>
      <p:scale>
        <a:sx n="1" d="1"/>
        <a:sy n="1" d="1"/>
      </p:scale>
      <p:origin x="0" y="-25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Sheryl" userId="6cb21b90-165c-4a4c-9bcc-15c5af86112a" providerId="ADAL" clId="{1F8B91FA-C5A6-40A6-942C-DCBDEC459AFF}"/>
    <pc:docChg chg="undo custSel delSld modSld">
      <pc:chgData name="Bradley, Sheryl" userId="6cb21b90-165c-4a4c-9bcc-15c5af86112a" providerId="ADAL" clId="{1F8B91FA-C5A6-40A6-942C-DCBDEC459AFF}" dt="2023-02-17T03:10:51.123" v="2004" actId="20577"/>
      <pc:docMkLst>
        <pc:docMk/>
      </pc:docMkLst>
      <pc:sldChg chg="del">
        <pc:chgData name="Bradley, Sheryl" userId="6cb21b90-165c-4a4c-9bcc-15c5af86112a" providerId="ADAL" clId="{1F8B91FA-C5A6-40A6-942C-DCBDEC459AFF}" dt="2023-02-17T03:00:58.562" v="0" actId="47"/>
        <pc:sldMkLst>
          <pc:docMk/>
          <pc:sldMk cId="635358936" sldId="258"/>
        </pc:sldMkLst>
      </pc:sldChg>
      <pc:sldChg chg="del">
        <pc:chgData name="Bradley, Sheryl" userId="6cb21b90-165c-4a4c-9bcc-15c5af86112a" providerId="ADAL" clId="{1F8B91FA-C5A6-40A6-942C-DCBDEC459AFF}" dt="2023-02-17T03:00:58.562" v="0" actId="47"/>
        <pc:sldMkLst>
          <pc:docMk/>
          <pc:sldMk cId="218171599" sldId="259"/>
        </pc:sldMkLst>
      </pc:sldChg>
      <pc:sldChg chg="del">
        <pc:chgData name="Bradley, Sheryl" userId="6cb21b90-165c-4a4c-9bcc-15c5af86112a" providerId="ADAL" clId="{1F8B91FA-C5A6-40A6-942C-DCBDEC459AFF}" dt="2023-02-17T03:01:06.565" v="1" actId="47"/>
        <pc:sldMkLst>
          <pc:docMk/>
          <pc:sldMk cId="781850563" sldId="260"/>
        </pc:sldMkLst>
      </pc:sldChg>
      <pc:sldChg chg="del">
        <pc:chgData name="Bradley, Sheryl" userId="6cb21b90-165c-4a4c-9bcc-15c5af86112a" providerId="ADAL" clId="{1F8B91FA-C5A6-40A6-942C-DCBDEC459AFF}" dt="2023-02-17T03:01:06.565" v="1" actId="47"/>
        <pc:sldMkLst>
          <pc:docMk/>
          <pc:sldMk cId="3273398542" sldId="263"/>
        </pc:sldMkLst>
      </pc:sldChg>
      <pc:sldChg chg="del">
        <pc:chgData name="Bradley, Sheryl" userId="6cb21b90-165c-4a4c-9bcc-15c5af86112a" providerId="ADAL" clId="{1F8B91FA-C5A6-40A6-942C-DCBDEC459AFF}" dt="2023-02-17T03:01:06.565" v="1" actId="47"/>
        <pc:sldMkLst>
          <pc:docMk/>
          <pc:sldMk cId="3146806446" sldId="264"/>
        </pc:sldMkLst>
      </pc:sldChg>
      <pc:sldChg chg="del">
        <pc:chgData name="Bradley, Sheryl" userId="6cb21b90-165c-4a4c-9bcc-15c5af86112a" providerId="ADAL" clId="{1F8B91FA-C5A6-40A6-942C-DCBDEC459AFF}" dt="2023-02-17T03:01:06.565" v="1" actId="47"/>
        <pc:sldMkLst>
          <pc:docMk/>
          <pc:sldMk cId="258263381" sldId="265"/>
        </pc:sldMkLst>
      </pc:sldChg>
      <pc:sldChg chg="addSp modSp mod">
        <pc:chgData name="Bradley, Sheryl" userId="6cb21b90-165c-4a4c-9bcc-15c5af86112a" providerId="ADAL" clId="{1F8B91FA-C5A6-40A6-942C-DCBDEC459AFF}" dt="2023-02-17T03:02:52.365" v="164" actId="1076"/>
        <pc:sldMkLst>
          <pc:docMk/>
          <pc:sldMk cId="2511049823" sldId="266"/>
        </pc:sldMkLst>
        <pc:spChg chg="add mod">
          <ac:chgData name="Bradley, Sheryl" userId="6cb21b90-165c-4a4c-9bcc-15c5af86112a" providerId="ADAL" clId="{1F8B91FA-C5A6-40A6-942C-DCBDEC459AFF}" dt="2023-02-17T03:02:48.715" v="163" actId="1076"/>
          <ac:spMkLst>
            <pc:docMk/>
            <pc:sldMk cId="2511049823" sldId="266"/>
            <ac:spMk id="2" creationId="{F5EFEA06-4EAB-40B0-86DE-FFDC3EDF6C2D}"/>
          </ac:spMkLst>
        </pc:spChg>
        <pc:spChg chg="add mod">
          <ac:chgData name="Bradley, Sheryl" userId="6cb21b90-165c-4a4c-9bcc-15c5af86112a" providerId="ADAL" clId="{1F8B91FA-C5A6-40A6-942C-DCBDEC459AFF}" dt="2023-02-17T03:02:52.365" v="164" actId="1076"/>
          <ac:spMkLst>
            <pc:docMk/>
            <pc:sldMk cId="2511049823" sldId="266"/>
            <ac:spMk id="4" creationId="{819E2F9C-4005-4664-BE7C-3D4E6AF5293E}"/>
          </ac:spMkLst>
        </pc:spChg>
        <pc:picChg chg="mod">
          <ac:chgData name="Bradley, Sheryl" userId="6cb21b90-165c-4a4c-9bcc-15c5af86112a" providerId="ADAL" clId="{1F8B91FA-C5A6-40A6-942C-DCBDEC459AFF}" dt="2023-02-17T03:02:28.942" v="149" actId="1076"/>
          <ac:picMkLst>
            <pc:docMk/>
            <pc:sldMk cId="2511049823" sldId="266"/>
            <ac:picMk id="3" creationId="{F7F9B169-09A9-4930-A8A0-4A9FCA88467D}"/>
          </ac:picMkLst>
        </pc:picChg>
      </pc:sldChg>
      <pc:sldChg chg="del">
        <pc:chgData name="Bradley, Sheryl" userId="6cb21b90-165c-4a4c-9bcc-15c5af86112a" providerId="ADAL" clId="{1F8B91FA-C5A6-40A6-942C-DCBDEC459AFF}" dt="2023-02-17T03:01:06.565" v="1" actId="47"/>
        <pc:sldMkLst>
          <pc:docMk/>
          <pc:sldMk cId="588581437" sldId="267"/>
        </pc:sldMkLst>
      </pc:sldChg>
      <pc:sldChg chg="del">
        <pc:chgData name="Bradley, Sheryl" userId="6cb21b90-165c-4a4c-9bcc-15c5af86112a" providerId="ADAL" clId="{1F8B91FA-C5A6-40A6-942C-DCBDEC459AFF}" dt="2023-02-17T03:00:58.562" v="0" actId="47"/>
        <pc:sldMkLst>
          <pc:docMk/>
          <pc:sldMk cId="2855756571" sldId="269"/>
        </pc:sldMkLst>
      </pc:sldChg>
      <pc:sldChg chg="addSp delSp modSp mod">
        <pc:chgData name="Bradley, Sheryl" userId="6cb21b90-165c-4a4c-9bcc-15c5af86112a" providerId="ADAL" clId="{1F8B91FA-C5A6-40A6-942C-DCBDEC459AFF}" dt="2023-02-17T03:04:01.275" v="171" actId="26606"/>
        <pc:sldMkLst>
          <pc:docMk/>
          <pc:sldMk cId="1766538111" sldId="270"/>
        </pc:sldMkLst>
        <pc:spChg chg="mod">
          <ac:chgData name="Bradley, Sheryl" userId="6cb21b90-165c-4a4c-9bcc-15c5af86112a" providerId="ADAL" clId="{1F8B91FA-C5A6-40A6-942C-DCBDEC459AFF}" dt="2023-02-17T03:04:01.275" v="171" actId="26606"/>
          <ac:spMkLst>
            <pc:docMk/>
            <pc:sldMk cId="1766538111" sldId="270"/>
            <ac:spMk id="20" creationId="{1F869921-942E-4115-89D5-779DF72DBACF}"/>
          </ac:spMkLst>
        </pc:spChg>
        <pc:spChg chg="mod">
          <ac:chgData name="Bradley, Sheryl" userId="6cb21b90-165c-4a4c-9bcc-15c5af86112a" providerId="ADAL" clId="{1F8B91FA-C5A6-40A6-942C-DCBDEC459AFF}" dt="2023-02-17T03:04:01.275" v="171" actId="26606"/>
          <ac:spMkLst>
            <pc:docMk/>
            <pc:sldMk cId="1766538111" sldId="270"/>
            <ac:spMk id="21" creationId="{CA66C7EF-A936-4889-8346-B3639B8D9A72}"/>
          </ac:spMkLst>
        </pc:spChg>
        <pc:spChg chg="del">
          <ac:chgData name="Bradley, Sheryl" userId="6cb21b90-165c-4a4c-9bcc-15c5af86112a" providerId="ADAL" clId="{1F8B91FA-C5A6-40A6-942C-DCBDEC459AFF}" dt="2023-02-17T03:03:33.250" v="165" actId="26606"/>
          <ac:spMkLst>
            <pc:docMk/>
            <pc:sldMk cId="1766538111" sldId="270"/>
            <ac:spMk id="2068" creationId="{99F1FFA9-D672-408C-9220-ADEEC6ABDD09}"/>
          </ac:spMkLst>
        </pc:spChg>
        <pc:spChg chg="add del">
          <ac:chgData name="Bradley, Sheryl" userId="6cb21b90-165c-4a4c-9bcc-15c5af86112a" providerId="ADAL" clId="{1F8B91FA-C5A6-40A6-942C-DCBDEC459AFF}" dt="2023-02-17T03:04:01.275" v="171" actId="26606"/>
          <ac:spMkLst>
            <pc:docMk/>
            <pc:sldMk cId="1766538111" sldId="270"/>
            <ac:spMk id="2073" creationId="{21AC6A30-4F22-4C0F-B278-19C5B8A80C55}"/>
          </ac:spMkLst>
        </pc:spChg>
        <pc:spChg chg="add del">
          <ac:chgData name="Bradley, Sheryl" userId="6cb21b90-165c-4a4c-9bcc-15c5af86112a" providerId="ADAL" clId="{1F8B91FA-C5A6-40A6-942C-DCBDEC459AFF}" dt="2023-02-17T03:04:01.275" v="171" actId="26606"/>
          <ac:spMkLst>
            <pc:docMk/>
            <pc:sldMk cId="1766538111" sldId="270"/>
            <ac:spMk id="2075" creationId="{BB4335AD-65B1-44E4-90AF-264024FE4BD2}"/>
          </ac:spMkLst>
        </pc:spChg>
        <pc:spChg chg="add">
          <ac:chgData name="Bradley, Sheryl" userId="6cb21b90-165c-4a4c-9bcc-15c5af86112a" providerId="ADAL" clId="{1F8B91FA-C5A6-40A6-942C-DCBDEC459AFF}" dt="2023-02-17T03:04:01.275" v="171" actId="26606"/>
          <ac:spMkLst>
            <pc:docMk/>
            <pc:sldMk cId="1766538111" sldId="270"/>
            <ac:spMk id="2080" creationId="{08BC803E-13F3-4DAB-B17C-BEB0076164B7}"/>
          </ac:spMkLst>
        </pc:spChg>
        <pc:spChg chg="add">
          <ac:chgData name="Bradley, Sheryl" userId="6cb21b90-165c-4a4c-9bcc-15c5af86112a" providerId="ADAL" clId="{1F8B91FA-C5A6-40A6-942C-DCBDEC459AFF}" dt="2023-02-17T03:04:01.275" v="171" actId="26606"/>
          <ac:spMkLst>
            <pc:docMk/>
            <pc:sldMk cId="1766538111" sldId="270"/>
            <ac:spMk id="2082" creationId="{B8DDE571-E57F-4AB5-83C7-30EB5DDCCAC7}"/>
          </ac:spMkLst>
        </pc:spChg>
        <pc:picChg chg="mod ord">
          <ac:chgData name="Bradley, Sheryl" userId="6cb21b90-165c-4a4c-9bcc-15c5af86112a" providerId="ADAL" clId="{1F8B91FA-C5A6-40A6-942C-DCBDEC459AFF}" dt="2023-02-17T03:04:01.275" v="171" actId="26606"/>
          <ac:picMkLst>
            <pc:docMk/>
            <pc:sldMk cId="1766538111" sldId="270"/>
            <ac:picMk id="2052" creationId="{C6620624-A3E9-49EC-8FFE-8221BA928550}"/>
          </ac:picMkLst>
        </pc:picChg>
        <pc:picChg chg="mod">
          <ac:chgData name="Bradley, Sheryl" userId="6cb21b90-165c-4a4c-9bcc-15c5af86112a" providerId="ADAL" clId="{1F8B91FA-C5A6-40A6-942C-DCBDEC459AFF}" dt="2023-02-17T03:04:01.275" v="171" actId="26606"/>
          <ac:picMkLst>
            <pc:docMk/>
            <pc:sldMk cId="1766538111" sldId="270"/>
            <ac:picMk id="2054" creationId="{961DCED1-6D96-432C-8528-EDC21364DE51}"/>
          </ac:picMkLst>
        </pc:picChg>
      </pc:sldChg>
      <pc:sldChg chg="modNotesTx">
        <pc:chgData name="Bradley, Sheryl" userId="6cb21b90-165c-4a4c-9bcc-15c5af86112a" providerId="ADAL" clId="{1F8B91FA-C5A6-40A6-942C-DCBDEC459AFF}" dt="2023-02-17T03:05:18.771" v="545" actId="20577"/>
        <pc:sldMkLst>
          <pc:docMk/>
          <pc:sldMk cId="2814377825" sldId="271"/>
        </pc:sldMkLst>
      </pc:sldChg>
      <pc:sldChg chg="addSp delSp modSp mod modNotesTx">
        <pc:chgData name="Bradley, Sheryl" userId="6cb21b90-165c-4a4c-9bcc-15c5af86112a" providerId="ADAL" clId="{1F8B91FA-C5A6-40A6-942C-DCBDEC459AFF}" dt="2023-02-17T03:10:51.123" v="2004" actId="20577"/>
        <pc:sldMkLst>
          <pc:docMk/>
          <pc:sldMk cId="1681772352" sldId="273"/>
        </pc:sldMkLst>
        <pc:spChg chg="mod">
          <ac:chgData name="Bradley, Sheryl" userId="6cb21b90-165c-4a4c-9bcc-15c5af86112a" providerId="ADAL" clId="{1F8B91FA-C5A6-40A6-942C-DCBDEC459AFF}" dt="2023-02-17T03:03:51.298" v="170" actId="26606"/>
          <ac:spMkLst>
            <pc:docMk/>
            <pc:sldMk cId="1681772352" sldId="273"/>
            <ac:spMk id="20" creationId="{1F869921-942E-4115-89D5-779DF72DBACF}"/>
          </ac:spMkLst>
        </pc:spChg>
        <pc:spChg chg="mod">
          <ac:chgData name="Bradley, Sheryl" userId="6cb21b90-165c-4a4c-9bcc-15c5af86112a" providerId="ADAL" clId="{1F8B91FA-C5A6-40A6-942C-DCBDEC459AFF}" dt="2023-02-17T03:03:51.298" v="170" actId="26606"/>
          <ac:spMkLst>
            <pc:docMk/>
            <pc:sldMk cId="1681772352" sldId="273"/>
            <ac:spMk id="21" creationId="{CA66C7EF-A936-4889-8346-B3639B8D9A72}"/>
          </ac:spMkLst>
        </pc:spChg>
        <pc:spChg chg="add del">
          <ac:chgData name="Bradley, Sheryl" userId="6cb21b90-165c-4a4c-9bcc-15c5af86112a" providerId="ADAL" clId="{1F8B91FA-C5A6-40A6-942C-DCBDEC459AFF}" dt="2023-02-17T03:03:51.298" v="170" actId="26606"/>
          <ac:spMkLst>
            <pc:docMk/>
            <pc:sldMk cId="1681772352" sldId="273"/>
            <ac:spMk id="5129" creationId="{99F1FFA9-D672-408C-9220-ADEEC6ABDD09}"/>
          </ac:spMkLst>
        </pc:spChg>
        <pc:spChg chg="add del">
          <ac:chgData name="Bradley, Sheryl" userId="6cb21b90-165c-4a4c-9bcc-15c5af86112a" providerId="ADAL" clId="{1F8B91FA-C5A6-40A6-942C-DCBDEC459AFF}" dt="2023-02-17T03:03:43.567" v="167" actId="26606"/>
          <ac:spMkLst>
            <pc:docMk/>
            <pc:sldMk cId="1681772352" sldId="273"/>
            <ac:spMk id="5134" creationId="{21AC6A30-4F22-4C0F-B278-19C5B8A80C55}"/>
          </ac:spMkLst>
        </pc:spChg>
        <pc:spChg chg="add del">
          <ac:chgData name="Bradley, Sheryl" userId="6cb21b90-165c-4a4c-9bcc-15c5af86112a" providerId="ADAL" clId="{1F8B91FA-C5A6-40A6-942C-DCBDEC459AFF}" dt="2023-02-17T03:03:43.567" v="167" actId="26606"/>
          <ac:spMkLst>
            <pc:docMk/>
            <pc:sldMk cId="1681772352" sldId="273"/>
            <ac:spMk id="5136" creationId="{BB4335AD-65B1-44E4-90AF-264024FE4BD2}"/>
          </ac:spMkLst>
        </pc:spChg>
        <pc:spChg chg="add del">
          <ac:chgData name="Bradley, Sheryl" userId="6cb21b90-165c-4a4c-9bcc-15c5af86112a" providerId="ADAL" clId="{1F8B91FA-C5A6-40A6-942C-DCBDEC459AFF}" dt="2023-02-17T03:03:51.257" v="169" actId="26606"/>
          <ac:spMkLst>
            <pc:docMk/>
            <pc:sldMk cId="1681772352" sldId="273"/>
            <ac:spMk id="5139" creationId="{33CD251C-A887-4D2F-925B-FC097198538B}"/>
          </ac:spMkLst>
        </pc:spChg>
        <pc:spChg chg="add">
          <ac:chgData name="Bradley, Sheryl" userId="6cb21b90-165c-4a4c-9bcc-15c5af86112a" providerId="ADAL" clId="{1F8B91FA-C5A6-40A6-942C-DCBDEC459AFF}" dt="2023-02-17T03:03:51.298" v="170" actId="26606"/>
          <ac:spMkLst>
            <pc:docMk/>
            <pc:sldMk cId="1681772352" sldId="273"/>
            <ac:spMk id="5142" creationId="{639C3025-4784-4B16-914D-CCFC3E83354D}"/>
          </ac:spMkLst>
        </pc:spChg>
        <pc:spChg chg="add">
          <ac:chgData name="Bradley, Sheryl" userId="6cb21b90-165c-4a4c-9bcc-15c5af86112a" providerId="ADAL" clId="{1F8B91FA-C5A6-40A6-942C-DCBDEC459AFF}" dt="2023-02-17T03:03:51.298" v="170" actId="26606"/>
          <ac:spMkLst>
            <pc:docMk/>
            <pc:sldMk cId="1681772352" sldId="273"/>
            <ac:spMk id="5143" creationId="{0AD20437-C88A-4F45-9C6D-DA32B29A4D1B}"/>
          </ac:spMkLst>
        </pc:spChg>
        <pc:grpChg chg="add del">
          <ac:chgData name="Bradley, Sheryl" userId="6cb21b90-165c-4a4c-9bcc-15c5af86112a" providerId="ADAL" clId="{1F8B91FA-C5A6-40A6-942C-DCBDEC459AFF}" dt="2023-02-17T03:03:51.257" v="169" actId="26606"/>
          <ac:grpSpMkLst>
            <pc:docMk/>
            <pc:sldMk cId="1681772352" sldId="273"/>
            <ac:grpSpMk id="5140" creationId="{770AE191-D2EA-45C9-A44D-830C188F74CB}"/>
          </ac:grpSpMkLst>
        </pc:grpChg>
        <pc:picChg chg="mod ord">
          <ac:chgData name="Bradley, Sheryl" userId="6cb21b90-165c-4a4c-9bcc-15c5af86112a" providerId="ADAL" clId="{1F8B91FA-C5A6-40A6-942C-DCBDEC459AFF}" dt="2023-02-17T03:03:51.298" v="170" actId="26606"/>
          <ac:picMkLst>
            <pc:docMk/>
            <pc:sldMk cId="1681772352" sldId="273"/>
            <ac:picMk id="5122" creationId="{8EC5C400-6AFC-4235-9210-953A980B68D6}"/>
          </ac:picMkLst>
        </pc:picChg>
        <pc:picChg chg="mod ord">
          <ac:chgData name="Bradley, Sheryl" userId="6cb21b90-165c-4a4c-9bcc-15c5af86112a" providerId="ADAL" clId="{1F8B91FA-C5A6-40A6-942C-DCBDEC459AFF}" dt="2023-02-17T03:03:51.298" v="170" actId="26606"/>
          <ac:picMkLst>
            <pc:docMk/>
            <pc:sldMk cId="1681772352" sldId="273"/>
            <ac:picMk id="5124" creationId="{2B28D74E-DDCF-45DC-8E25-7DC1BA8491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DED6E-3385-4D38-BBF8-9318ED139A9B}"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79715-4DDC-4D0D-8848-688B4332C0CE}" type="slidenum">
              <a:rPr lang="en-US" smtClean="0"/>
              <a:t>‹#›</a:t>
            </a:fld>
            <a:endParaRPr lang="en-US"/>
          </a:p>
        </p:txBody>
      </p:sp>
    </p:spTree>
    <p:extLst>
      <p:ext uri="{BB962C8B-B14F-4D97-AF65-F5344CB8AC3E}">
        <p14:creationId xmlns:p14="http://schemas.microsoft.com/office/powerpoint/2010/main" val="108240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FDOT’s RTMC is in Sanford, FL</a:t>
            </a:r>
          </a:p>
          <a:p>
            <a:r>
              <a:rPr lang="en-US" dirty="0"/>
              <a:t>44,000 sq ft facility that serves as the communication hub for FDOT</a:t>
            </a:r>
          </a:p>
          <a:p>
            <a:r>
              <a:rPr lang="en-US" dirty="0"/>
              <a:t>Co-located with FHP Troop D dispatch and Fish &amp; Wildlife Dispatch</a:t>
            </a:r>
          </a:p>
          <a:p>
            <a:r>
              <a:rPr lang="en-US" dirty="0"/>
              <a:t>Coordinates with 4 FHP troops, emergency response and traffic engineering departments from 9-counties and numerous cities</a:t>
            </a:r>
          </a:p>
        </p:txBody>
      </p:sp>
      <p:sp>
        <p:nvSpPr>
          <p:cNvPr id="4" name="Slide Number Placeholder 3"/>
          <p:cNvSpPr>
            <a:spLocks noGrp="1"/>
          </p:cNvSpPr>
          <p:nvPr>
            <p:ph type="sldNum" sz="quarter" idx="5"/>
          </p:nvPr>
        </p:nvSpPr>
        <p:spPr/>
        <p:txBody>
          <a:bodyPr/>
          <a:lstStyle/>
          <a:p>
            <a:fld id="{8BF79715-4DDC-4D0D-8848-688B4332C0CE}" type="slidenum">
              <a:rPr lang="en-US" smtClean="0"/>
              <a:t>2</a:t>
            </a:fld>
            <a:endParaRPr lang="en-US"/>
          </a:p>
        </p:txBody>
      </p:sp>
    </p:spTree>
    <p:extLst>
      <p:ext uri="{BB962C8B-B14F-4D97-AF65-F5344CB8AC3E}">
        <p14:creationId xmlns:p14="http://schemas.microsoft.com/office/powerpoint/2010/main" val="94353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Gathering data – are we significant increases in volumes which are resulting in decreased speeds and congestion? Indication of how many people are evacuating and allows for decision making about the need for additional capacity with implementation of Emergency Shoulder use</a:t>
            </a:r>
          </a:p>
          <a:p>
            <a:endParaRPr lang="en-US" dirty="0"/>
          </a:p>
          <a:p>
            <a:pPr marL="171450" indent="-171450">
              <a:buFont typeface="Arial" panose="020B0604020202020204" pitchFamily="34" charset="0"/>
              <a:buChar char="•"/>
            </a:pPr>
            <a:r>
              <a:rPr lang="en-US" dirty="0"/>
              <a:t>Keeping our stakeholders informed</a:t>
            </a:r>
          </a:p>
          <a:p>
            <a:pPr marL="628650" lvl="1" indent="-171450">
              <a:buFont typeface="Arial" panose="020B0604020202020204" pitchFamily="34" charset="0"/>
              <a:buChar char="•"/>
            </a:pPr>
            <a:r>
              <a:rPr lang="en-US" dirty="0"/>
              <a:t>Letting responders know where we are in the decision-making process and of any major concerns that may impact their ability to respond safety and efficiently</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Coordinating incident response</a:t>
            </a:r>
          </a:p>
          <a:p>
            <a:pPr marL="628650" lvl="1" indent="-171450">
              <a:buFont typeface="Arial" panose="020B0604020202020204" pitchFamily="34" charset="0"/>
              <a:buChar char="•"/>
            </a:pPr>
            <a:r>
              <a:rPr lang="en-US" dirty="0"/>
              <a:t>Ensuring we have sufficient resources on the road or on standby to step in and assist where needed to ensure safe, quick clearance of all lane blocking incidents</a:t>
            </a:r>
          </a:p>
          <a:p>
            <a:endParaRPr lang="en-US" dirty="0"/>
          </a:p>
        </p:txBody>
      </p:sp>
      <p:sp>
        <p:nvSpPr>
          <p:cNvPr id="4" name="Slide Number Placeholder 3"/>
          <p:cNvSpPr>
            <a:spLocks noGrp="1"/>
          </p:cNvSpPr>
          <p:nvPr>
            <p:ph type="sldNum" sz="quarter" idx="5"/>
          </p:nvPr>
        </p:nvSpPr>
        <p:spPr/>
        <p:txBody>
          <a:bodyPr/>
          <a:lstStyle/>
          <a:p>
            <a:fld id="{8BF79715-4DDC-4D0D-8848-688B4332C0CE}" type="slidenum">
              <a:rPr lang="en-US" smtClean="0"/>
              <a:t>3</a:t>
            </a:fld>
            <a:endParaRPr lang="en-US"/>
          </a:p>
        </p:txBody>
      </p:sp>
    </p:spTree>
    <p:extLst>
      <p:ext uri="{BB962C8B-B14F-4D97-AF65-F5344CB8AC3E}">
        <p14:creationId xmlns:p14="http://schemas.microsoft.com/office/powerpoint/2010/main" val="126176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Previously mentioned Emergency Shoulder Use or ESU…</a:t>
            </a:r>
          </a:p>
          <a:p>
            <a:endParaRPr lang="en-US" dirty="0"/>
          </a:p>
          <a:p>
            <a:pPr marL="171450" indent="-171450">
              <a:buFont typeface="Arial" panose="020B0604020202020204" pitchFamily="34" charset="0"/>
              <a:buChar char="•"/>
            </a:pPr>
            <a:r>
              <a:rPr lang="en-US" dirty="0"/>
              <a:t>You may hear more about that from other speakers, but a high level summary is a temporary increase in interstate capacity, facilitated by opening a shoulder (typically the left shoulder) to the motoring public. </a:t>
            </a:r>
          </a:p>
          <a:p>
            <a:endParaRPr lang="en-US" dirty="0"/>
          </a:p>
          <a:p>
            <a:pPr marL="171450" indent="-171450">
              <a:buFont typeface="Arial" panose="020B0604020202020204" pitchFamily="34" charset="0"/>
              <a:buChar char="•"/>
            </a:pPr>
            <a:r>
              <a:rPr lang="en-US" dirty="0"/>
              <a:t>We leave the opposite shoulder (typically the right) available for emergency response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lot of preparation and coordination goes into this effort from monitoring and facilitating quick clearance of any incidents, to ensuring shoulders are swept, and ensuring traffic control devices, signs, and law enforcement officers are in place to facilitate safe transition to and from ESU traffic </a:t>
            </a:r>
            <a:r>
              <a:rPr lang="en-US" dirty="0" err="1"/>
              <a:t>pattersn</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Replaced contraflow plans, allowing us to keep southbound lanes open for response and recovery resources – huge part of our resiliency efforts with an emphasis on strategically staged resources that provide quick response and accelerated recovery</a:t>
            </a:r>
          </a:p>
          <a:p>
            <a:pPr marL="628650" lvl="1" indent="-171450">
              <a:buFont typeface="Arial" panose="020B0604020202020204" pitchFamily="34" charset="0"/>
              <a:buChar char="•"/>
            </a:pPr>
            <a:r>
              <a:rPr lang="en-US" dirty="0"/>
              <a:t>No better example than the remarkable recovery efforts demonstrated by FDOT and their partners in last year’s storm</a:t>
            </a:r>
          </a:p>
        </p:txBody>
      </p:sp>
      <p:sp>
        <p:nvSpPr>
          <p:cNvPr id="4" name="Slide Number Placeholder 3"/>
          <p:cNvSpPr>
            <a:spLocks noGrp="1"/>
          </p:cNvSpPr>
          <p:nvPr>
            <p:ph type="sldNum" sz="quarter" idx="5"/>
          </p:nvPr>
        </p:nvSpPr>
        <p:spPr/>
        <p:txBody>
          <a:bodyPr/>
          <a:lstStyle/>
          <a:p>
            <a:fld id="{8BF79715-4DDC-4D0D-8848-688B4332C0CE}" type="slidenum">
              <a:rPr lang="en-US" smtClean="0"/>
              <a:t>4</a:t>
            </a:fld>
            <a:endParaRPr lang="en-US"/>
          </a:p>
        </p:txBody>
      </p:sp>
    </p:spTree>
    <p:extLst>
      <p:ext uri="{BB962C8B-B14F-4D97-AF65-F5344CB8AC3E}">
        <p14:creationId xmlns:p14="http://schemas.microsoft.com/office/powerpoint/2010/main" val="288245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a 24-hr operation and require a facility that will withstand hurricane conditions, providing safe shelter for those who will be in place at the RTMC during the event</a:t>
            </a:r>
          </a:p>
          <a:p>
            <a:pPr marL="171450" indent="-171450">
              <a:buFont typeface="Arial" panose="020B0604020202020204" pitchFamily="34" charset="0"/>
              <a:buChar char="•"/>
            </a:pPr>
            <a:r>
              <a:rPr lang="en-US" dirty="0"/>
              <a:t>Alternate power supplies – prioritization of what gets emergency power and what doesn’t, to preserve resources</a:t>
            </a:r>
          </a:p>
          <a:p>
            <a:pPr marL="171450" indent="-171450">
              <a:buFont typeface="Arial" panose="020B0604020202020204" pitchFamily="34" charset="0"/>
              <a:buChar char="•"/>
            </a:pPr>
            <a:r>
              <a:rPr lang="en-US" dirty="0"/>
              <a:t>Redundancies in power, network and other resources – even down to laptops and hotspots</a:t>
            </a:r>
          </a:p>
          <a:p>
            <a:pPr marL="171450" indent="-171450">
              <a:buFont typeface="Arial" panose="020B0604020202020204" pitchFamily="34" charset="0"/>
              <a:buChar char="•"/>
            </a:pPr>
            <a:r>
              <a:rPr lang="en-US" dirty="0"/>
              <a:t>Back-up facility in Deland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While we always have a 24-hr staffing plan, that plan shifts when we consider that some personnel may not be able to make it in for several days and some will remain on site until they can be relieved. </a:t>
            </a:r>
          </a:p>
          <a:p>
            <a:pPr marL="171450" indent="-171450">
              <a:buFont typeface="Arial" panose="020B0604020202020204" pitchFamily="34" charset="0"/>
              <a:buChar char="•"/>
            </a:pPr>
            <a:r>
              <a:rPr lang="en-US" dirty="0"/>
              <a:t>Different experience levels required with key personnel needing to alter shifts to remain on site to manage the event</a:t>
            </a:r>
          </a:p>
          <a:p>
            <a:pPr marL="171450" indent="-171450">
              <a:buFont typeface="Arial" panose="020B0604020202020204" pitchFamily="34" charset="0"/>
              <a:buChar char="•"/>
            </a:pPr>
            <a:r>
              <a:rPr lang="en-US" dirty="0"/>
              <a:t>Road Ranger hours are typically extended to 24-hours for 2-3 days before the storm</a:t>
            </a:r>
          </a:p>
          <a:p>
            <a:pPr marL="628650" lvl="1" indent="-171450">
              <a:buFont typeface="Arial" panose="020B0604020202020204" pitchFamily="34" charset="0"/>
              <a:buChar char="•"/>
            </a:pPr>
            <a:r>
              <a:rPr lang="en-US" dirty="0"/>
              <a:t>Requires added manpower – plans in place with our vendor to bring in additional personnel from other districts or even other states if needed</a:t>
            </a:r>
          </a:p>
          <a:p>
            <a:pPr marL="628650" lvl="1" indent="-171450">
              <a:buFont typeface="Arial" panose="020B0604020202020204" pitchFamily="34" charset="0"/>
              <a:buChar char="•"/>
            </a:pPr>
            <a:r>
              <a:rPr lang="en-US" dirty="0"/>
              <a:t>We need to ensure they are closely monitored and pulled from the road when it becomes unsafe for them to be out</a:t>
            </a:r>
          </a:p>
          <a:p>
            <a:pPr marL="628650" lvl="1" indent="-171450">
              <a:buFont typeface="Arial" panose="020B0604020202020204" pitchFamily="34" charset="0"/>
              <a:buChar char="•"/>
            </a:pPr>
            <a:r>
              <a:rPr lang="en-US" dirty="0"/>
              <a:t>And we have to ensure adequate provisions – supplies such as water, oil, fuel </a:t>
            </a:r>
          </a:p>
          <a:p>
            <a:pPr marL="1085850" lvl="2" indent="-171450">
              <a:buFont typeface="Arial" panose="020B0604020202020204" pitchFamily="34" charset="0"/>
              <a:buChar char="•"/>
            </a:pPr>
            <a:r>
              <a:rPr lang="en-US" dirty="0"/>
              <a:t>One of the reasons the Emergency Shoulder Use (ESU) plans are so important so we can keep supplies and personnel coming into the state for response and recovery efforts </a:t>
            </a:r>
          </a:p>
        </p:txBody>
      </p:sp>
      <p:sp>
        <p:nvSpPr>
          <p:cNvPr id="4" name="Slide Number Placeholder 3"/>
          <p:cNvSpPr>
            <a:spLocks noGrp="1"/>
          </p:cNvSpPr>
          <p:nvPr>
            <p:ph type="sldNum" sz="quarter" idx="5"/>
          </p:nvPr>
        </p:nvSpPr>
        <p:spPr/>
        <p:txBody>
          <a:bodyPr/>
          <a:lstStyle/>
          <a:p>
            <a:fld id="{8BF79715-4DDC-4D0D-8848-688B4332C0CE}" type="slidenum">
              <a:rPr lang="en-US" smtClean="0"/>
              <a:t>5</a:t>
            </a:fld>
            <a:endParaRPr lang="en-US"/>
          </a:p>
        </p:txBody>
      </p:sp>
    </p:spTree>
    <p:extLst>
      <p:ext uri="{BB962C8B-B14F-4D97-AF65-F5344CB8AC3E}">
        <p14:creationId xmlns:p14="http://schemas.microsoft.com/office/powerpoint/2010/main" val="377500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rely very heavily on ITS devices such as traffic cameras and speed and volume detectors to keep us apprised of what’s going on out on the roadway. With major storms, we can lose power to our devices and/or network connections. We have added some devices to our toolbox to serve as a back-up.</a:t>
            </a:r>
          </a:p>
          <a:p>
            <a:pPr marL="628650" lvl="1" indent="-171450">
              <a:buFont typeface="Arial" panose="020B0604020202020204" pitchFamily="34" charset="0"/>
              <a:buChar char="•"/>
            </a:pPr>
            <a:r>
              <a:rPr lang="en-US" dirty="0"/>
              <a:t>Front and rear facing cameras on Road Ranger trucks, so even if my regular traffic cameras are down, I can turn on and view cameras of our Road Rangers as they travel the roadways to see what traffic conditions are like or to get incident details. We also have portable trailers power and cellular capabilities for temporary camera deployment so we can continually monitor conditions at a particular site. We used this extensively SR 46 flooding between Brevard and Seminole County. </a:t>
            </a:r>
          </a:p>
          <a:p>
            <a:pPr marL="628650" lvl="1" indent="-171450">
              <a:buFont typeface="Arial" panose="020B0604020202020204" pitchFamily="34" charset="0"/>
              <a:buChar char="•"/>
            </a:pPr>
            <a:r>
              <a:rPr lang="en-US" dirty="0"/>
              <a:t>Drones played a huge part in expedited assessment and monitoring capabilities in difficult to reach locations. Drones were used extensively on the west coast….the Pine Island bridge shown here, as well as in Volusia/Flagler where A1A was impacted by significant erosion.</a:t>
            </a:r>
          </a:p>
          <a:p>
            <a:pPr marL="628650" lvl="1" indent="-171450">
              <a:buFont typeface="Arial" panose="020B0604020202020204" pitchFamily="34" charset="0"/>
              <a:buChar char="•"/>
            </a:pPr>
            <a:r>
              <a:rPr lang="en-US" dirty="0"/>
              <a:t>All of these video feeds can be brought back into the RTMC as well as the District EOC and Central Office in Tallahassee so that leadership remains informed of rapidly evolving conditions.</a:t>
            </a:r>
          </a:p>
          <a:p>
            <a:pPr marL="628650" lvl="1" indent="-171450">
              <a:buFont typeface="Arial" panose="020B0604020202020204" pitchFamily="34" charset="0"/>
              <a:buChar char="•"/>
            </a:pPr>
            <a:r>
              <a:rPr lang="en-US" dirty="0"/>
              <a:t>Even with radio communications for our Road Rangers, we have FHP radios as a back-up, but we have moved to a cellular radio system for primary communications that is not tied to any one network and will work off any cellular service. We have established relationships with cellular partners to ensure we can have portable towers deployed quickly, if needed, to maintain contact with our responders.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Processes</a:t>
            </a:r>
          </a:p>
          <a:p>
            <a:pPr marL="1085850" lvl="2" indent="-171450">
              <a:buFont typeface="Arial" panose="020B0604020202020204" pitchFamily="34" charset="0"/>
              <a:buChar char="•"/>
            </a:pPr>
            <a:r>
              <a:rPr lang="en-US" dirty="0"/>
              <a:t>My team members who generally work 8-hours a day, Monday thru Friday, may end up on a 12-hour overnight shift through the weekend.</a:t>
            </a:r>
          </a:p>
          <a:p>
            <a:pPr marL="1085850" lvl="2" indent="-171450">
              <a:buFont typeface="Arial" panose="020B0604020202020204" pitchFamily="34" charset="0"/>
              <a:buChar char="•"/>
            </a:pPr>
            <a:r>
              <a:rPr lang="en-US" dirty="0"/>
              <a:t>My project manager hat comes off and I step into an entirely different role with emergency management and incident response responsibilities</a:t>
            </a:r>
          </a:p>
          <a:p>
            <a:pPr marL="1085850" lvl="2" indent="-171450">
              <a:buFont typeface="Arial" panose="020B0604020202020204" pitchFamily="34" charset="0"/>
              <a:buChar char="•"/>
            </a:pPr>
            <a:r>
              <a:rPr lang="en-US" dirty="0"/>
              <a:t>And, while we maintain our typical reporting functions, those are amplified with an entirely different level of documentation for damage and hazards that are reported to various entities within FDOT and to our external stakeholders</a:t>
            </a:r>
          </a:p>
          <a:p>
            <a:pPr marL="1085850" lvl="2" indent="-171450">
              <a:buFont typeface="Arial" panose="020B0604020202020204" pitchFamily="34" charset="0"/>
              <a:buChar char="•"/>
            </a:pPr>
            <a:r>
              <a:rPr lang="en-US" dirty="0"/>
              <a:t>All this to say we have to have resilient processes that ensure someone is there to fill my emergency management functions when I need a nap, and I may need to step in and fill the role of an RTMC operator so they can get a dinner break, so we do a lot of cross training and documentation to ensure we leave no gaps </a:t>
            </a:r>
            <a:r>
              <a:rPr lang="en-US"/>
              <a:t>in personnel and processes.</a:t>
            </a:r>
            <a:endParaRPr lang="en-US" dirty="0"/>
          </a:p>
        </p:txBody>
      </p:sp>
      <p:sp>
        <p:nvSpPr>
          <p:cNvPr id="4" name="Slide Number Placeholder 3"/>
          <p:cNvSpPr>
            <a:spLocks noGrp="1"/>
          </p:cNvSpPr>
          <p:nvPr>
            <p:ph type="sldNum" sz="quarter" idx="5"/>
          </p:nvPr>
        </p:nvSpPr>
        <p:spPr/>
        <p:txBody>
          <a:bodyPr/>
          <a:lstStyle/>
          <a:p>
            <a:fld id="{8BF79715-4DDC-4D0D-8848-688B4332C0CE}" type="slidenum">
              <a:rPr lang="en-US" smtClean="0"/>
              <a:t>6</a:t>
            </a:fld>
            <a:endParaRPr lang="en-US"/>
          </a:p>
        </p:txBody>
      </p:sp>
    </p:spTree>
    <p:extLst>
      <p:ext uri="{BB962C8B-B14F-4D97-AF65-F5344CB8AC3E}">
        <p14:creationId xmlns:p14="http://schemas.microsoft.com/office/powerpoint/2010/main" val="273988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E3E9-4ADE-4E83-A5DC-E5E1628380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B21318-D7AF-45CE-B090-0233F7038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E06F6-E098-4D46-8DAB-E76A17321492}"/>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5" name="Footer Placeholder 4">
            <a:extLst>
              <a:ext uri="{FF2B5EF4-FFF2-40B4-BE49-F238E27FC236}">
                <a16:creationId xmlns:a16="http://schemas.microsoft.com/office/drawing/2014/main" id="{1CB86652-0E91-4AFA-8E13-2138EB560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7A9F1-B1EC-4B66-AF30-044B9E426FBC}"/>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255967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171E-DC6A-42F7-A166-175694DF42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21651-C003-4FF8-8E79-EB43AF8961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DC93D-FCB6-40D7-A894-DA9C48B434ED}"/>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5" name="Footer Placeholder 4">
            <a:extLst>
              <a:ext uri="{FF2B5EF4-FFF2-40B4-BE49-F238E27FC236}">
                <a16:creationId xmlns:a16="http://schemas.microsoft.com/office/drawing/2014/main" id="{31CF1211-0D90-4E08-9663-651930848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E6BD0-806C-4E85-B298-075CF6AD3D96}"/>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422175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B42C2-C30D-4290-A054-9AABF2E89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2F39E5-07B8-40A7-AF9E-96570AC53D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1B85E-82BF-4CA5-B398-B1D27280F342}"/>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5" name="Footer Placeholder 4">
            <a:extLst>
              <a:ext uri="{FF2B5EF4-FFF2-40B4-BE49-F238E27FC236}">
                <a16:creationId xmlns:a16="http://schemas.microsoft.com/office/drawing/2014/main" id="{B63C53BC-9215-41F5-82D6-4167F34BA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2E16A-2FA5-422C-BFA2-29FE99A632AF}"/>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279567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CF25-9D05-4EA0-B75C-C009CA156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54C86-801E-4868-98B6-2D0CC59A1C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C943C-508C-430A-AFB7-ECFF4490D2B8}"/>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5" name="Footer Placeholder 4">
            <a:extLst>
              <a:ext uri="{FF2B5EF4-FFF2-40B4-BE49-F238E27FC236}">
                <a16:creationId xmlns:a16="http://schemas.microsoft.com/office/drawing/2014/main" id="{73B8469A-068E-40C1-9205-8706BB392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7B1FA-189F-41CF-8235-C2B917176FE2}"/>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20122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8DEC-AF65-4615-9FF6-B599D847B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487B45-56CA-4C17-B97A-280D77143A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2A3987-DF4B-4005-9A47-FDC5981830A2}"/>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5" name="Footer Placeholder 4">
            <a:extLst>
              <a:ext uri="{FF2B5EF4-FFF2-40B4-BE49-F238E27FC236}">
                <a16:creationId xmlns:a16="http://schemas.microsoft.com/office/drawing/2014/main" id="{312731F7-C5FD-44ED-B6AC-91E0E3A52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EF132-D9A1-4651-808F-6EEBB071A8DB}"/>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411800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0958-7421-42CE-B8D7-57DC0EBF0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E8232-0007-4A92-A33B-C360010BA1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E24FB7-F198-4A92-BBAA-BD44EAFF84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14601A-4311-4152-AE15-E6C3504EF074}"/>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6" name="Footer Placeholder 5">
            <a:extLst>
              <a:ext uri="{FF2B5EF4-FFF2-40B4-BE49-F238E27FC236}">
                <a16:creationId xmlns:a16="http://schemas.microsoft.com/office/drawing/2014/main" id="{7F3C2947-B14B-4F52-BFF2-37AC724C2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711FB-5B8D-4373-9191-55F4FFE88AE1}"/>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34657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8F28-220D-410F-A66C-1102800823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7CC2B-7C20-402F-AA0C-C0C95828F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6A9EA6-1C1D-4488-8D62-1C3A6A8AE6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23BE3-52F6-4B8A-A4F6-1A2180CE6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C69CDB-07C2-4178-B233-B5F76D18FC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93E15-4B87-41EB-8565-04AC7F12DD53}"/>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8" name="Footer Placeholder 7">
            <a:extLst>
              <a:ext uri="{FF2B5EF4-FFF2-40B4-BE49-F238E27FC236}">
                <a16:creationId xmlns:a16="http://schemas.microsoft.com/office/drawing/2014/main" id="{FDB28203-719A-4190-91B6-5D53C495E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F199B-6884-4ADE-BE30-1BEA64451664}"/>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259632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D6A6-1BFA-4441-A06E-066722E44F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20889-624B-44ED-963F-118944DD8D11}"/>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4" name="Footer Placeholder 3">
            <a:extLst>
              <a:ext uri="{FF2B5EF4-FFF2-40B4-BE49-F238E27FC236}">
                <a16:creationId xmlns:a16="http://schemas.microsoft.com/office/drawing/2014/main" id="{73BB1BE1-EE27-4D74-8F8A-2C20818A6A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183897-F5AF-433B-BBF3-0E708412C4D0}"/>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68588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F2B20-C935-44BD-91B6-5134D9F2117D}"/>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3" name="Footer Placeholder 2">
            <a:extLst>
              <a:ext uri="{FF2B5EF4-FFF2-40B4-BE49-F238E27FC236}">
                <a16:creationId xmlns:a16="http://schemas.microsoft.com/office/drawing/2014/main" id="{2257FC8A-AE1F-4C4B-A7F0-2436F4851C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B0C7DA-11F3-484F-AF2A-02BA3B9D4136}"/>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39663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D629-00A9-4C3D-970B-87EDF0B52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E517CD-48C8-470C-B693-60E2B60BA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5EEF89-9D76-437A-8AA0-2E10FB5A4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C8616F-6522-406B-A267-A9DE4E8D1A05}"/>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6" name="Footer Placeholder 5">
            <a:extLst>
              <a:ext uri="{FF2B5EF4-FFF2-40B4-BE49-F238E27FC236}">
                <a16:creationId xmlns:a16="http://schemas.microsoft.com/office/drawing/2014/main" id="{A2014FF5-5EDA-424A-8A5C-D5AE64EDC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D5390-342C-4DA2-A65E-956B2B2FCDB9}"/>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264215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07D0-EABA-4E70-94DB-2D64E2CB0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6EFA34-06A3-47A5-BC4E-14ADE4C28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534B99-B3BF-4899-A92F-CEC9E6AD1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6E26B8-0877-4F17-9443-83685ABB1D4E}"/>
              </a:ext>
            </a:extLst>
          </p:cNvPr>
          <p:cNvSpPr>
            <a:spLocks noGrp="1"/>
          </p:cNvSpPr>
          <p:nvPr>
            <p:ph type="dt" sz="half" idx="10"/>
          </p:nvPr>
        </p:nvSpPr>
        <p:spPr/>
        <p:txBody>
          <a:bodyPr/>
          <a:lstStyle/>
          <a:p>
            <a:fld id="{B8339528-80CB-4BFB-96F8-5B1B0C448252}" type="datetimeFigureOut">
              <a:rPr lang="en-US" smtClean="0"/>
              <a:t>2/16/2023</a:t>
            </a:fld>
            <a:endParaRPr lang="en-US"/>
          </a:p>
        </p:txBody>
      </p:sp>
      <p:sp>
        <p:nvSpPr>
          <p:cNvPr id="6" name="Footer Placeholder 5">
            <a:extLst>
              <a:ext uri="{FF2B5EF4-FFF2-40B4-BE49-F238E27FC236}">
                <a16:creationId xmlns:a16="http://schemas.microsoft.com/office/drawing/2014/main" id="{7EE875EA-FEA2-4023-AF19-61B9549CD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8ED88-3E85-4E29-8882-BADEF43D0FD6}"/>
              </a:ext>
            </a:extLst>
          </p:cNvPr>
          <p:cNvSpPr>
            <a:spLocks noGrp="1"/>
          </p:cNvSpPr>
          <p:nvPr>
            <p:ph type="sldNum" sz="quarter" idx="12"/>
          </p:nvPr>
        </p:nvSpPr>
        <p:spPr/>
        <p:txBody>
          <a:bodyPr/>
          <a:lstStyle/>
          <a:p>
            <a:fld id="{56B67130-7D18-48AF-9370-14CD8AEF5700}" type="slidenum">
              <a:rPr lang="en-US" smtClean="0"/>
              <a:t>‹#›</a:t>
            </a:fld>
            <a:endParaRPr lang="en-US"/>
          </a:p>
        </p:txBody>
      </p:sp>
    </p:spTree>
    <p:extLst>
      <p:ext uri="{BB962C8B-B14F-4D97-AF65-F5344CB8AC3E}">
        <p14:creationId xmlns:p14="http://schemas.microsoft.com/office/powerpoint/2010/main" val="382906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69109-1C2D-42A5-B5C7-044234761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915058-0334-45A7-900C-C811F5B35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9D292-7B94-4F51-BF43-B3387BC09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39528-80CB-4BFB-96F8-5B1B0C448252}" type="datetimeFigureOut">
              <a:rPr lang="en-US" smtClean="0"/>
              <a:t>2/16/2023</a:t>
            </a:fld>
            <a:endParaRPr lang="en-US"/>
          </a:p>
        </p:txBody>
      </p:sp>
      <p:sp>
        <p:nvSpPr>
          <p:cNvPr id="5" name="Footer Placeholder 4">
            <a:extLst>
              <a:ext uri="{FF2B5EF4-FFF2-40B4-BE49-F238E27FC236}">
                <a16:creationId xmlns:a16="http://schemas.microsoft.com/office/drawing/2014/main" id="{EDD5316A-BE54-460F-9DAB-16FED56F6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86D233-74A7-4A75-ADEE-FD71E9FF4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67130-7D18-48AF-9370-14CD8AEF5700}" type="slidenum">
              <a:rPr lang="en-US" smtClean="0"/>
              <a:t>‹#›</a:t>
            </a:fld>
            <a:endParaRPr lang="en-US"/>
          </a:p>
        </p:txBody>
      </p:sp>
    </p:spTree>
    <p:extLst>
      <p:ext uri="{BB962C8B-B14F-4D97-AF65-F5344CB8AC3E}">
        <p14:creationId xmlns:p14="http://schemas.microsoft.com/office/powerpoint/2010/main" val="191785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mailto:Sheryl.Bradley@aecom.com"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mailto:Sheryl.Bradley@dot.state.fl.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A39D1E-9F4F-43EF-AFBE-4F9A9AB1908E}"/>
              </a:ext>
            </a:extLst>
          </p:cNvPr>
          <p:cNvPicPr>
            <a:picLocks noChangeAspect="1"/>
          </p:cNvPicPr>
          <p:nvPr/>
        </p:nvPicPr>
        <p:blipFill>
          <a:blip r:embed="rId2"/>
          <a:stretch>
            <a:fillRect/>
          </a:stretch>
        </p:blipFill>
        <p:spPr>
          <a:xfrm>
            <a:off x="0" y="-24493"/>
            <a:ext cx="12183546" cy="6858000"/>
          </a:xfrm>
          <a:prstGeom prst="rect">
            <a:avLst/>
          </a:prstGeom>
        </p:spPr>
      </p:pic>
      <p:sp>
        <p:nvSpPr>
          <p:cNvPr id="2" name="Rectangle 1">
            <a:extLst>
              <a:ext uri="{FF2B5EF4-FFF2-40B4-BE49-F238E27FC236}">
                <a16:creationId xmlns:a16="http://schemas.microsoft.com/office/drawing/2014/main" id="{1B1EBF5B-73AA-4C37-9A06-908772055A05}"/>
              </a:ext>
            </a:extLst>
          </p:cNvPr>
          <p:cNvSpPr/>
          <p:nvPr/>
        </p:nvSpPr>
        <p:spPr>
          <a:xfrm>
            <a:off x="8555743" y="2548146"/>
            <a:ext cx="3519681"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OPERATIONAL</a:t>
            </a:r>
            <a:br>
              <a:rPr lang="en-US" sz="4400" b="1" cap="none" spc="0" dirty="0">
                <a:ln/>
                <a:solidFill>
                  <a:schemeClr val="accent3"/>
                </a:solidFill>
                <a:effectLst/>
              </a:rPr>
            </a:br>
            <a:r>
              <a:rPr lang="en-US" sz="4400" b="1" cap="none" spc="0" dirty="0">
                <a:ln/>
                <a:solidFill>
                  <a:schemeClr val="accent3"/>
                </a:solidFill>
                <a:effectLst/>
              </a:rPr>
              <a:t>RESILIENCY</a:t>
            </a:r>
          </a:p>
        </p:txBody>
      </p:sp>
      <p:sp>
        <p:nvSpPr>
          <p:cNvPr id="3" name="TextBox 2">
            <a:extLst>
              <a:ext uri="{FF2B5EF4-FFF2-40B4-BE49-F238E27FC236}">
                <a16:creationId xmlns:a16="http://schemas.microsoft.com/office/drawing/2014/main" id="{0DDAEA67-043B-4E45-9EE6-F5B8EDE6235C}"/>
              </a:ext>
            </a:extLst>
          </p:cNvPr>
          <p:cNvSpPr txBox="1"/>
          <p:nvPr/>
        </p:nvSpPr>
        <p:spPr>
          <a:xfrm>
            <a:off x="8406644" y="5589134"/>
            <a:ext cx="3776902" cy="923330"/>
          </a:xfrm>
          <a:prstGeom prst="rect">
            <a:avLst/>
          </a:prstGeom>
          <a:noFill/>
        </p:spPr>
        <p:txBody>
          <a:bodyPr wrap="square" rtlCol="0">
            <a:spAutoFit/>
          </a:bodyPr>
          <a:lstStyle/>
          <a:p>
            <a:pPr algn="r"/>
            <a:r>
              <a:rPr lang="en-US" dirty="0"/>
              <a:t>Sheryl Bradley, </a:t>
            </a:r>
          </a:p>
          <a:p>
            <a:pPr algn="r"/>
            <a:r>
              <a:rPr lang="en-US" dirty="0"/>
              <a:t>FDOT D5 Consultant </a:t>
            </a:r>
          </a:p>
          <a:p>
            <a:pPr algn="r"/>
            <a:r>
              <a:rPr lang="en-US" dirty="0"/>
              <a:t>AECOM</a:t>
            </a:r>
          </a:p>
        </p:txBody>
      </p:sp>
    </p:spTree>
    <p:extLst>
      <p:ext uri="{BB962C8B-B14F-4D97-AF65-F5344CB8AC3E}">
        <p14:creationId xmlns:p14="http://schemas.microsoft.com/office/powerpoint/2010/main" val="202168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69FF9D-4446-4C29-85E6-F55F5775B4AD}"/>
              </a:ext>
            </a:extLst>
          </p:cNvPr>
          <p:cNvSpPr/>
          <p:nvPr/>
        </p:nvSpPr>
        <p:spPr>
          <a:xfrm>
            <a:off x="1255060" y="5279511"/>
            <a:ext cx="9681882" cy="739880"/>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90000"/>
              </a:lnSpc>
              <a:spcBef>
                <a:spcPct val="0"/>
              </a:spcBef>
              <a:spcAft>
                <a:spcPts val="600"/>
              </a:spcAft>
            </a:pPr>
            <a:r>
              <a:rPr lang="en-US" sz="3600" b="1">
                <a:ln/>
                <a:solidFill>
                  <a:schemeClr val="tx1">
                    <a:lumMod val="85000"/>
                    <a:lumOff val="15000"/>
                  </a:schemeClr>
                </a:solidFill>
                <a:latin typeface="+mj-lt"/>
                <a:ea typeface="+mj-ea"/>
                <a:cs typeface="+mj-cs"/>
              </a:rPr>
              <a:t>FDOT District 5 RTMC</a:t>
            </a:r>
            <a:endParaRPr lang="en-US" sz="3600" b="1" cap="none" spc="0">
              <a:ln/>
              <a:solidFill>
                <a:schemeClr val="tx1">
                  <a:lumMod val="85000"/>
                  <a:lumOff val="15000"/>
                </a:schemeClr>
              </a:solidFill>
              <a:effectLst/>
              <a:latin typeface="+mj-lt"/>
              <a:ea typeface="+mj-ea"/>
              <a:cs typeface="+mj-cs"/>
            </a:endParaRPr>
          </a:p>
        </p:txBody>
      </p:sp>
      <p:pic>
        <p:nvPicPr>
          <p:cNvPr id="4098" name="Picture 2" descr="Photo">
            <a:extLst>
              <a:ext uri="{FF2B5EF4-FFF2-40B4-BE49-F238E27FC236}">
                <a16:creationId xmlns:a16="http://schemas.microsoft.com/office/drawing/2014/main" id="{99FA8A94-89DA-4EB8-BBD2-CA97A0E731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7" r="1" b="1"/>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DCFA8500-B928-45E6-A3BB-FCE1D5E32C1F" descr="IMG_0223.jpg">
            <a:extLst>
              <a:ext uri="{FF2B5EF4-FFF2-40B4-BE49-F238E27FC236}">
                <a16:creationId xmlns:a16="http://schemas.microsoft.com/office/drawing/2014/main" id="{82F2B0EF-9181-4673-B8ED-7694AD13C5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36"/>
          <a:stretch/>
        </p:blipFill>
        <p:spPr bwMode="auto">
          <a:xfrm>
            <a:off x="0" y="10"/>
            <a:ext cx="1051559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12DA4D3-1884-4298-8CA3-88D4F3F7B7FB}"/>
              </a:ext>
            </a:extLst>
          </p:cNvPr>
          <p:cNvSpPr/>
          <p:nvPr/>
        </p:nvSpPr>
        <p:spPr>
          <a:xfrm>
            <a:off x="6730409" y="0"/>
            <a:ext cx="5018568" cy="1899912"/>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r>
              <a:rPr lang="en-US" sz="4000" b="1" dirty="0">
                <a:ln/>
                <a:latin typeface="+mj-lt"/>
                <a:ea typeface="+mj-ea"/>
                <a:cs typeface="+mj-cs"/>
              </a:rPr>
              <a:t>Emergency Operations </a:t>
            </a:r>
            <a:endParaRPr lang="en-US" sz="4000" b="1" cap="none" spc="0" dirty="0">
              <a:ln/>
              <a:effectLst/>
              <a:latin typeface="+mj-lt"/>
              <a:ea typeface="+mj-ea"/>
              <a:cs typeface="+mj-cs"/>
            </a:endParaRPr>
          </a:p>
        </p:txBody>
      </p:sp>
      <p:sp>
        <p:nvSpPr>
          <p:cNvPr id="3" name="TextBox 2">
            <a:extLst>
              <a:ext uri="{FF2B5EF4-FFF2-40B4-BE49-F238E27FC236}">
                <a16:creationId xmlns:a16="http://schemas.microsoft.com/office/drawing/2014/main" id="{860CB73B-9835-4EF6-BE06-83CBB680DA31}"/>
              </a:ext>
            </a:extLst>
          </p:cNvPr>
          <p:cNvSpPr txBox="1"/>
          <p:nvPr/>
        </p:nvSpPr>
        <p:spPr>
          <a:xfrm>
            <a:off x="7531610" y="2083327"/>
            <a:ext cx="4217367" cy="374276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dirty="0"/>
              <a:t>Monitoring weather &amp; roadway conditions</a:t>
            </a:r>
          </a:p>
          <a:p>
            <a:pPr marL="285750" indent="-228600">
              <a:lnSpc>
                <a:spcPct val="90000"/>
              </a:lnSpc>
              <a:spcAft>
                <a:spcPts val="600"/>
              </a:spcAft>
              <a:buFont typeface="Arial" panose="020B0604020202020204" pitchFamily="34" charset="0"/>
              <a:buChar char="•"/>
            </a:pPr>
            <a:endParaRPr lang="en-US" sz="2000" b="1" dirty="0"/>
          </a:p>
          <a:p>
            <a:pPr marL="285750" indent="-228600">
              <a:lnSpc>
                <a:spcPct val="90000"/>
              </a:lnSpc>
              <a:spcAft>
                <a:spcPts val="600"/>
              </a:spcAft>
              <a:buFont typeface="Arial" panose="020B0604020202020204" pitchFamily="34" charset="0"/>
              <a:buChar char="•"/>
            </a:pPr>
            <a:r>
              <a:rPr lang="en-US" sz="2000" b="1" dirty="0"/>
              <a:t>Gathering data (speeds/volumes)</a:t>
            </a:r>
          </a:p>
          <a:p>
            <a:pPr marL="285750" indent="-228600">
              <a:lnSpc>
                <a:spcPct val="90000"/>
              </a:lnSpc>
              <a:spcAft>
                <a:spcPts val="600"/>
              </a:spcAft>
              <a:buFont typeface="Arial" panose="020B0604020202020204" pitchFamily="34" charset="0"/>
              <a:buChar char="•"/>
            </a:pPr>
            <a:endParaRPr lang="en-US" sz="2000" b="1" dirty="0"/>
          </a:p>
          <a:p>
            <a:pPr marL="285750" indent="-228600">
              <a:lnSpc>
                <a:spcPct val="90000"/>
              </a:lnSpc>
              <a:spcAft>
                <a:spcPts val="600"/>
              </a:spcAft>
              <a:buFont typeface="Arial" panose="020B0604020202020204" pitchFamily="34" charset="0"/>
              <a:buChar char="•"/>
            </a:pPr>
            <a:r>
              <a:rPr lang="en-US" sz="2000" b="1" dirty="0"/>
              <a:t>Communications (stakeholders and roadway users)</a:t>
            </a:r>
          </a:p>
          <a:p>
            <a:pPr marL="285750" indent="-228600">
              <a:lnSpc>
                <a:spcPct val="90000"/>
              </a:lnSpc>
              <a:spcAft>
                <a:spcPts val="600"/>
              </a:spcAft>
              <a:buFont typeface="Arial" panose="020B0604020202020204" pitchFamily="34" charset="0"/>
              <a:buChar char="•"/>
            </a:pPr>
            <a:endParaRPr lang="en-US" sz="2000" b="1" dirty="0"/>
          </a:p>
          <a:p>
            <a:pPr marL="285750" indent="-228600">
              <a:lnSpc>
                <a:spcPct val="90000"/>
              </a:lnSpc>
              <a:spcAft>
                <a:spcPts val="600"/>
              </a:spcAft>
              <a:buFont typeface="Arial" panose="020B0604020202020204" pitchFamily="34" charset="0"/>
              <a:buChar char="•"/>
            </a:pPr>
            <a:r>
              <a:rPr lang="en-US" sz="2000" b="1" dirty="0"/>
              <a:t>Coordination (incident response)</a:t>
            </a:r>
          </a:p>
        </p:txBody>
      </p:sp>
    </p:spTree>
    <p:extLst>
      <p:ext uri="{BB962C8B-B14F-4D97-AF65-F5344CB8AC3E}">
        <p14:creationId xmlns:p14="http://schemas.microsoft.com/office/powerpoint/2010/main" val="269551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63" name="Rectangle 313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Emergency shoulder use is Florida's new mass-evacuation strategy | WFLA">
            <a:extLst>
              <a:ext uri="{FF2B5EF4-FFF2-40B4-BE49-F238E27FC236}">
                <a16:creationId xmlns:a16="http://schemas.microsoft.com/office/drawing/2014/main" id="{36337F9F-E330-430A-BD92-66D117FE95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66" b="16766"/>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316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B664482-C8FD-4E48-AD58-DD4FB18AC298}"/>
              </a:ext>
            </a:extLst>
          </p:cNvPr>
          <p:cNvSpPr/>
          <p:nvPr/>
        </p:nvSpPr>
        <p:spPr>
          <a:xfrm>
            <a:off x="4654294" y="4777739"/>
            <a:ext cx="6897626" cy="1399223"/>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indent="-228600">
              <a:lnSpc>
                <a:spcPct val="90000"/>
              </a:lnSpc>
              <a:spcBef>
                <a:spcPct val="0"/>
              </a:spcBef>
              <a:spcAft>
                <a:spcPts val="600"/>
              </a:spcAft>
              <a:buFont typeface="Arial" panose="020B0604020202020204" pitchFamily="34" charset="0"/>
              <a:buChar char="•"/>
            </a:pPr>
            <a:r>
              <a:rPr lang="en-US" sz="3200" b="1" dirty="0">
                <a:ln/>
              </a:rPr>
              <a:t>Emergency Shoulder Use (ESU)</a:t>
            </a:r>
            <a:endParaRPr lang="en-US" sz="3200" b="1" cap="none" spc="0" dirty="0">
              <a:ln/>
              <a:effectLst/>
            </a:endParaRPr>
          </a:p>
        </p:txBody>
      </p:sp>
    </p:spTree>
    <p:extLst>
      <p:ext uri="{BB962C8B-B14F-4D97-AF65-F5344CB8AC3E}">
        <p14:creationId xmlns:p14="http://schemas.microsoft.com/office/powerpoint/2010/main" val="281437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Rectangle 2081">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F869921-942E-4115-89D5-779DF72DBACF}"/>
              </a:ext>
            </a:extLst>
          </p:cNvPr>
          <p:cNvSpPr/>
          <p:nvPr/>
        </p:nvSpPr>
        <p:spPr>
          <a:xfrm>
            <a:off x="1137035" y="603622"/>
            <a:ext cx="4282380" cy="1322944"/>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r>
              <a:rPr lang="en-US" sz="4400" b="1" kern="1200">
                <a:ln/>
                <a:solidFill>
                  <a:schemeClr val="tx1">
                    <a:lumMod val="85000"/>
                    <a:lumOff val="15000"/>
                  </a:schemeClr>
                </a:solidFill>
                <a:latin typeface="+mj-lt"/>
                <a:ea typeface="+mj-ea"/>
                <a:cs typeface="+mj-cs"/>
              </a:rPr>
              <a:t>Resiliency in Operations</a:t>
            </a:r>
            <a:endParaRPr lang="en-US" sz="4400" b="1" kern="1200" cap="none" spc="0">
              <a:ln/>
              <a:solidFill>
                <a:schemeClr val="tx1">
                  <a:lumMod val="85000"/>
                  <a:lumOff val="15000"/>
                </a:schemeClr>
              </a:solidFill>
              <a:effectLst/>
              <a:latin typeface="+mj-lt"/>
              <a:ea typeface="+mj-ea"/>
              <a:cs typeface="+mj-cs"/>
            </a:endParaRPr>
          </a:p>
        </p:txBody>
      </p:sp>
      <p:sp>
        <p:nvSpPr>
          <p:cNvPr id="21" name="TextBox 20">
            <a:extLst>
              <a:ext uri="{FF2B5EF4-FFF2-40B4-BE49-F238E27FC236}">
                <a16:creationId xmlns:a16="http://schemas.microsoft.com/office/drawing/2014/main" id="{CA66C7EF-A936-4889-8346-B3639B8D9A72}"/>
              </a:ext>
            </a:extLst>
          </p:cNvPr>
          <p:cNvSpPr txBox="1"/>
          <p:nvPr/>
        </p:nvSpPr>
        <p:spPr>
          <a:xfrm>
            <a:off x="1137034" y="2207977"/>
            <a:ext cx="3968365" cy="4046401"/>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Facility</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Rated for 150-mph winds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2 large diesel generators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Battery back-up for computers/servers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Redundancies</a:t>
            </a:r>
          </a:p>
          <a:p>
            <a:pPr marL="742950" lvl="1" indent="-228600">
              <a:lnSpc>
                <a:spcPct val="90000"/>
              </a:lnSpc>
              <a:spcAft>
                <a:spcPts val="600"/>
              </a:spcAft>
              <a:buFont typeface="Arial" panose="020B0604020202020204" pitchFamily="34" charset="0"/>
              <a:buChar char="•"/>
            </a:pPr>
            <a:endParaRPr lang="en-US" sz="2000" b="1">
              <a:solidFill>
                <a:schemeClr val="tx1">
                  <a:lumMod val="85000"/>
                  <a:lumOff val="15000"/>
                </a:schemeClr>
              </a:solidFill>
            </a:endParaRPr>
          </a:p>
          <a:p>
            <a:pPr marL="285750"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Personnel </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24-hr staffing</a:t>
            </a:r>
          </a:p>
          <a:p>
            <a:pPr marL="1200150" lvl="2"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RTMC staff</a:t>
            </a:r>
          </a:p>
          <a:p>
            <a:pPr marL="1200150" lvl="2"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Road Rangers</a:t>
            </a:r>
          </a:p>
          <a:p>
            <a:pPr marL="285750" indent="-228600">
              <a:lnSpc>
                <a:spcPct val="90000"/>
              </a:lnSpc>
              <a:spcAft>
                <a:spcPts val="600"/>
              </a:spcAft>
              <a:buFont typeface="Arial" panose="020B0604020202020204" pitchFamily="34" charset="0"/>
              <a:buChar char="•"/>
            </a:pPr>
            <a:endParaRPr lang="en-US" sz="2000" b="1">
              <a:solidFill>
                <a:schemeClr val="tx1">
                  <a:lumMod val="85000"/>
                  <a:lumOff val="15000"/>
                </a:schemeClr>
              </a:solidFill>
            </a:endParaRPr>
          </a:p>
        </p:txBody>
      </p:sp>
      <p:pic>
        <p:nvPicPr>
          <p:cNvPr id="2054" name="Picture 6" descr="image">
            <a:extLst>
              <a:ext uri="{FF2B5EF4-FFF2-40B4-BE49-F238E27FC236}">
                <a16:creationId xmlns:a16="http://schemas.microsoft.com/office/drawing/2014/main" id="{961DCED1-6D96-432C-8528-EDC21364DE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36" r="1" b="32359"/>
          <a:stretch/>
        </p:blipFill>
        <p:spPr bwMode="auto">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C6620624-A3E9-49EC-8FFE-8221BA9285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24147"/>
          <a:stretch/>
        </p:blipFill>
        <p:spPr bwMode="auto">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3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2" name="Rectangle 5133">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Rectangle 5135">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F869921-942E-4115-89D5-779DF72DBACF}"/>
              </a:ext>
            </a:extLst>
          </p:cNvPr>
          <p:cNvSpPr/>
          <p:nvPr/>
        </p:nvSpPr>
        <p:spPr>
          <a:xfrm>
            <a:off x="1137034" y="609600"/>
            <a:ext cx="6112220" cy="1330839"/>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r>
              <a:rPr lang="en-US" sz="4400" b="1" kern="1200">
                <a:ln/>
                <a:solidFill>
                  <a:schemeClr val="tx1">
                    <a:lumMod val="85000"/>
                    <a:lumOff val="15000"/>
                  </a:schemeClr>
                </a:solidFill>
                <a:latin typeface="+mj-lt"/>
                <a:ea typeface="+mj-ea"/>
                <a:cs typeface="+mj-cs"/>
              </a:rPr>
              <a:t>Resiliency in Operations</a:t>
            </a:r>
            <a:endParaRPr lang="en-US" sz="4400" b="1" kern="1200" cap="none" spc="0">
              <a:ln/>
              <a:solidFill>
                <a:schemeClr val="tx1">
                  <a:lumMod val="85000"/>
                  <a:lumOff val="15000"/>
                </a:schemeClr>
              </a:solidFill>
              <a:effectLst/>
              <a:latin typeface="+mj-lt"/>
              <a:ea typeface="+mj-ea"/>
              <a:cs typeface="+mj-cs"/>
            </a:endParaRPr>
          </a:p>
        </p:txBody>
      </p:sp>
      <p:sp>
        <p:nvSpPr>
          <p:cNvPr id="21" name="TextBox 20">
            <a:extLst>
              <a:ext uri="{FF2B5EF4-FFF2-40B4-BE49-F238E27FC236}">
                <a16:creationId xmlns:a16="http://schemas.microsoft.com/office/drawing/2014/main" id="{CA66C7EF-A936-4889-8346-B3639B8D9A72}"/>
              </a:ext>
            </a:extLst>
          </p:cNvPr>
          <p:cNvSpPr txBox="1"/>
          <p:nvPr/>
        </p:nvSpPr>
        <p:spPr>
          <a:xfrm>
            <a:off x="1137033" y="2194101"/>
            <a:ext cx="5903847" cy="405429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Devices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Cameras</a:t>
            </a:r>
          </a:p>
          <a:p>
            <a:pPr marL="1200150" lvl="2"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Dash cameras</a:t>
            </a:r>
          </a:p>
          <a:p>
            <a:pPr marL="1200150" lvl="2"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Trailer mounted</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Drones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Radios</a:t>
            </a:r>
          </a:p>
          <a:p>
            <a:pPr marL="285750" indent="-228600">
              <a:lnSpc>
                <a:spcPct val="90000"/>
              </a:lnSpc>
              <a:spcAft>
                <a:spcPts val="600"/>
              </a:spcAft>
              <a:buFont typeface="Arial" panose="020B0604020202020204" pitchFamily="34" charset="0"/>
              <a:buChar char="•"/>
            </a:pPr>
            <a:endParaRPr lang="en-US" sz="2000" b="1">
              <a:solidFill>
                <a:schemeClr val="tx1">
                  <a:lumMod val="85000"/>
                  <a:lumOff val="15000"/>
                </a:schemeClr>
              </a:solidFill>
            </a:endParaRPr>
          </a:p>
          <a:p>
            <a:pPr marL="285750"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Processes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Change in staffing levels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Emergency Management functions</a:t>
            </a:r>
          </a:p>
          <a:p>
            <a:pPr marL="742950" lvl="1" indent="-228600">
              <a:lnSpc>
                <a:spcPct val="90000"/>
              </a:lnSpc>
              <a:spcAft>
                <a:spcPts val="600"/>
              </a:spcAft>
              <a:buFont typeface="Arial" panose="020B0604020202020204" pitchFamily="34" charset="0"/>
              <a:buChar char="•"/>
            </a:pPr>
            <a:r>
              <a:rPr lang="en-US" sz="2000" b="1">
                <a:solidFill>
                  <a:schemeClr val="tx1">
                    <a:lumMod val="85000"/>
                    <a:lumOff val="15000"/>
                  </a:schemeClr>
                </a:solidFill>
              </a:rPr>
              <a:t>Additional reporting requirements</a:t>
            </a:r>
          </a:p>
        </p:txBody>
      </p:sp>
      <p:pic>
        <p:nvPicPr>
          <p:cNvPr id="5124" name="Picture 4" descr="Bridge to Pine Island battered by Ian; local evacuation operations  underway; officials give update on response | News, Sports, Jobs -  Pineisland Eagle">
            <a:extLst>
              <a:ext uri="{FF2B5EF4-FFF2-40B4-BE49-F238E27FC236}">
                <a16:creationId xmlns:a16="http://schemas.microsoft.com/office/drawing/2014/main" id="{2B28D74E-DDCF-45DC-8E25-7DC1BA8491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2" r="2" b="2"/>
          <a:stretch/>
        </p:blipFill>
        <p:spPr bwMode="auto">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Dash Cam installation now possible on certain Ford Ranger models - SA 4x4">
            <a:extLst>
              <a:ext uri="{FF2B5EF4-FFF2-40B4-BE49-F238E27FC236}">
                <a16:creationId xmlns:a16="http://schemas.microsoft.com/office/drawing/2014/main" id="{8EC5C400-6AFC-4235-9210-953A980B6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65" r="8956" b="-2"/>
          <a:stretch/>
        </p:blipFill>
        <p:spPr bwMode="auto">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7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9B169-09A9-4930-A8A0-4A9FCA88467D}"/>
              </a:ext>
            </a:extLst>
          </p:cNvPr>
          <p:cNvPicPr>
            <a:picLocks noChangeAspect="1"/>
          </p:cNvPicPr>
          <p:nvPr/>
        </p:nvPicPr>
        <p:blipFill>
          <a:blip r:embed="rId2"/>
          <a:stretch>
            <a:fillRect/>
          </a:stretch>
        </p:blipFill>
        <p:spPr>
          <a:xfrm>
            <a:off x="0" y="0"/>
            <a:ext cx="12185971" cy="6858000"/>
          </a:xfrm>
          <a:prstGeom prst="rect">
            <a:avLst/>
          </a:prstGeom>
        </p:spPr>
      </p:pic>
      <p:sp>
        <p:nvSpPr>
          <p:cNvPr id="2" name="TextBox 1">
            <a:extLst>
              <a:ext uri="{FF2B5EF4-FFF2-40B4-BE49-F238E27FC236}">
                <a16:creationId xmlns:a16="http://schemas.microsoft.com/office/drawing/2014/main" id="{F5EFEA06-4EAB-40B0-86DE-FFDC3EDF6C2D}"/>
              </a:ext>
            </a:extLst>
          </p:cNvPr>
          <p:cNvSpPr txBox="1"/>
          <p:nvPr/>
        </p:nvSpPr>
        <p:spPr>
          <a:xfrm>
            <a:off x="6526060" y="4684734"/>
            <a:ext cx="5098093" cy="1477328"/>
          </a:xfrm>
          <a:prstGeom prst="rect">
            <a:avLst/>
          </a:prstGeom>
          <a:noFill/>
        </p:spPr>
        <p:txBody>
          <a:bodyPr wrap="square" rtlCol="0">
            <a:spAutoFit/>
          </a:bodyPr>
          <a:lstStyle/>
          <a:p>
            <a:pPr algn="r"/>
            <a:r>
              <a:rPr lang="en-US" dirty="0"/>
              <a:t>Sheryl Bradley</a:t>
            </a:r>
          </a:p>
          <a:p>
            <a:pPr algn="r"/>
            <a:r>
              <a:rPr lang="en-US" dirty="0"/>
              <a:t>Project Manager</a:t>
            </a:r>
          </a:p>
          <a:p>
            <a:pPr algn="r"/>
            <a:r>
              <a:rPr lang="en-US" dirty="0">
                <a:hlinkClick r:id="rId3"/>
              </a:rPr>
              <a:t>Sheryl.Bradley@aecom.com</a:t>
            </a:r>
            <a:endParaRPr lang="en-US" dirty="0"/>
          </a:p>
          <a:p>
            <a:pPr algn="r"/>
            <a:r>
              <a:rPr lang="en-US" dirty="0">
                <a:hlinkClick r:id="rId4"/>
              </a:rPr>
              <a:t>Sheryl.Bradley@dot.state.fl.us</a:t>
            </a:r>
            <a:endParaRPr lang="en-US" dirty="0"/>
          </a:p>
          <a:p>
            <a:pPr algn="r"/>
            <a:r>
              <a:rPr lang="en-US" dirty="0"/>
              <a:t>Phone:  321-257-7347</a:t>
            </a:r>
          </a:p>
        </p:txBody>
      </p:sp>
      <p:sp>
        <p:nvSpPr>
          <p:cNvPr id="4" name="Rectangle 3">
            <a:extLst>
              <a:ext uri="{FF2B5EF4-FFF2-40B4-BE49-F238E27FC236}">
                <a16:creationId xmlns:a16="http://schemas.microsoft.com/office/drawing/2014/main" id="{819E2F9C-4005-4664-BE7C-3D4E6AF5293E}"/>
              </a:ext>
            </a:extLst>
          </p:cNvPr>
          <p:cNvSpPr/>
          <p:nvPr/>
        </p:nvSpPr>
        <p:spPr>
          <a:xfrm>
            <a:off x="4618012" y="1855581"/>
            <a:ext cx="3816095" cy="1938076"/>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r>
              <a:rPr lang="en-US" sz="4400" b="1" kern="1200" dirty="0">
                <a:ln/>
                <a:solidFill>
                  <a:schemeClr val="tx1"/>
                </a:solidFill>
                <a:latin typeface="+mj-lt"/>
                <a:ea typeface="+mj-ea"/>
                <a:cs typeface="+mj-cs"/>
              </a:rPr>
              <a:t>Questions?</a:t>
            </a:r>
            <a:endParaRPr lang="en-US" sz="4400" b="1" kern="1200" cap="none" spc="0" dirty="0">
              <a:ln/>
              <a:solidFill>
                <a:schemeClr val="tx1"/>
              </a:solidFill>
              <a:effectLst/>
              <a:latin typeface="+mj-lt"/>
              <a:ea typeface="+mj-ea"/>
              <a:cs typeface="+mj-cs"/>
            </a:endParaRPr>
          </a:p>
        </p:txBody>
      </p:sp>
    </p:spTree>
    <p:extLst>
      <p:ext uri="{BB962C8B-B14F-4D97-AF65-F5344CB8AC3E}">
        <p14:creationId xmlns:p14="http://schemas.microsoft.com/office/powerpoint/2010/main" val="2511049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34898317C17F479DD9D8C69289E262" ma:contentTypeVersion="11" ma:contentTypeDescription="Create a new document." ma:contentTypeScope="" ma:versionID="cd82c3188394ace1bfe2ce49fe689e27">
  <xsd:schema xmlns:xsd="http://www.w3.org/2001/XMLSchema" xmlns:xs="http://www.w3.org/2001/XMLSchema" xmlns:p="http://schemas.microsoft.com/office/2006/metadata/properties" xmlns:ns3="1097aef7-af65-432e-a63d-12e4a97deaaf" xmlns:ns4="b0b85a07-b985-46d1-8d97-2a5fa4fa7a44" targetNamespace="http://schemas.microsoft.com/office/2006/metadata/properties" ma:root="true" ma:fieldsID="c8314cd496ff3a5089ab6f915e3075f1" ns3:_="" ns4:_="">
    <xsd:import namespace="1097aef7-af65-432e-a63d-12e4a97deaaf"/>
    <xsd:import namespace="b0b85a07-b985-46d1-8d97-2a5fa4fa7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7aef7-af65-432e-a63d-12e4a97dea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b85a07-b985-46d1-8d97-2a5fa4fa7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86B49-7FF2-457F-B2B4-0356F592EBBF}">
  <ds:schemaRefs>
    <ds:schemaRef ds:uri="http://schemas.microsoft.com/sharepoint/v3/contenttype/forms"/>
  </ds:schemaRefs>
</ds:datastoreItem>
</file>

<file path=customXml/itemProps2.xml><?xml version="1.0" encoding="utf-8"?>
<ds:datastoreItem xmlns:ds="http://schemas.openxmlformats.org/officeDocument/2006/customXml" ds:itemID="{CBF18411-7E05-493C-A44B-65D704D7EDD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1949C6-8798-4BE7-BC26-136A8B4EB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7aef7-af65-432e-a63d-12e4a97deaaf"/>
    <ds:schemaRef ds:uri="b0b85a07-b985-46d1-8d97-2a5fa4fa7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1150</TotalTime>
  <Words>1133</Words>
  <Application>Microsoft Office PowerPoint</Application>
  <PresentationFormat>Widescreen</PresentationFormat>
  <Paragraphs>92</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Sheryl</dc:creator>
  <cp:lastModifiedBy>Bradley, Sheryl</cp:lastModifiedBy>
  <cp:revision>2</cp:revision>
  <dcterms:created xsi:type="dcterms:W3CDTF">2019-12-12T16:25:30Z</dcterms:created>
  <dcterms:modified xsi:type="dcterms:W3CDTF">2023-02-17T03:10:51Z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0x0101003C34898317C17F479DD9D8C69289E262</vt:lpwstr>
  </property>
</Properties>
</file>