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9" r:id="rId5"/>
  </p:sldMasterIdLst>
  <p:notesMasterIdLst>
    <p:notesMasterId r:id="rId25"/>
  </p:notesMasterIdLst>
  <p:handoutMasterIdLst>
    <p:handoutMasterId r:id="rId26"/>
  </p:handoutMasterIdLst>
  <p:sldIdLst>
    <p:sldId id="257" r:id="rId6"/>
    <p:sldId id="5542" r:id="rId7"/>
    <p:sldId id="5548" r:id="rId8"/>
    <p:sldId id="746" r:id="rId9"/>
    <p:sldId id="600" r:id="rId10"/>
    <p:sldId id="594" r:id="rId11"/>
    <p:sldId id="5529" r:id="rId12"/>
    <p:sldId id="5537" r:id="rId13"/>
    <p:sldId id="747" r:id="rId14"/>
    <p:sldId id="5538" r:id="rId15"/>
    <p:sldId id="5540" r:id="rId16"/>
    <p:sldId id="5528" r:id="rId17"/>
    <p:sldId id="5541" r:id="rId18"/>
    <p:sldId id="5550" r:id="rId19"/>
    <p:sldId id="5521" r:id="rId20"/>
    <p:sldId id="5533" r:id="rId21"/>
    <p:sldId id="5530" r:id="rId22"/>
    <p:sldId id="5549" r:id="rId23"/>
    <p:sldId id="552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ask Force Slides" id="{5B2E1523-34E9-4A79-BAB3-53A92392EF3A}">
          <p14:sldIdLst>
            <p14:sldId id="257"/>
            <p14:sldId id="5542"/>
            <p14:sldId id="5548"/>
            <p14:sldId id="746"/>
            <p14:sldId id="600"/>
            <p14:sldId id="594"/>
            <p14:sldId id="5529"/>
            <p14:sldId id="5537"/>
            <p14:sldId id="747"/>
            <p14:sldId id="5538"/>
            <p14:sldId id="5540"/>
            <p14:sldId id="5528"/>
            <p14:sldId id="5541"/>
            <p14:sldId id="5550"/>
            <p14:sldId id="5521"/>
            <p14:sldId id="5533"/>
            <p14:sldId id="5530"/>
            <p14:sldId id="5549"/>
            <p14:sldId id="552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BDD814-6BCE-2EDA-AC1A-C47A90F2DB86}" name="Sigal Carmenate" initials="SC" userId="S::scarmenate@kittelson.com::e227ff2a-2996-448e-901e-d60a624a7565" providerId="AD"/>
  <p188:author id="{DC38A237-4A41-EE2C-EC9F-81E28359C66E}" name="Susan Mah" initials="SM" userId="S::smah@kittelson.com::7b45d5eb-dbbd-486d-9a8c-4779a02f8c19" providerId="AD"/>
  <p188:author id="{4289283A-3A9B-84A7-3237-3022BB6AD31F}" name="Kraum, Sarah" initials="KS" userId="S::sarah.kraum_brevardfl.gov#ext#@kittelson.com::16b758ba-ddfe-456a-a190-52d1e04af05b" providerId="AD"/>
  <p188:author id="{F1A28657-EC93-4DEA-B0D1-294561A51253}" name="Mary Raulerson" initials="MR" userId="S::mraulerson@kittelson.com::45c197d2-f15b-4090-a0df-f2cf2daa77ca" providerId="AD"/>
  <p188:author id="{AB502AAD-0BD7-6EFA-C34D-E94B90565F22}" name="Travis Hills" initials="TH" userId="S::thills@kittelson.com::0ecc30d1-cb13-419c-8d68-cec9106f77a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avis Hills" initials="TH" lastIdx="19" clrIdx="0">
    <p:extLst>
      <p:ext uri="{19B8F6BF-5375-455C-9EA6-DF929625EA0E}">
        <p15:presenceInfo xmlns:p15="http://schemas.microsoft.com/office/powerpoint/2012/main" userId="S::thills@kittelson.com::0ecc30d1-cb13-419c-8d68-cec9106f77a3" providerId="AD"/>
      </p:ext>
    </p:extLst>
  </p:cmAuthor>
  <p:cmAuthor id="2" name="Sigal Carmenate" initials="SC" lastIdx="16" clrIdx="1">
    <p:extLst>
      <p:ext uri="{19B8F6BF-5375-455C-9EA6-DF929625EA0E}">
        <p15:presenceInfo xmlns:p15="http://schemas.microsoft.com/office/powerpoint/2012/main" userId="S::scarmenate@kittelson.com::e227ff2a-2996-448e-901e-d60a624a7565" providerId="AD"/>
      </p:ext>
    </p:extLst>
  </p:cmAuthor>
  <p:cmAuthor id="3" name="Kraum, Sarah" initials="KS" lastIdx="4" clrIdx="2">
    <p:extLst>
      <p:ext uri="{19B8F6BF-5375-455C-9EA6-DF929625EA0E}">
        <p15:presenceInfo xmlns:p15="http://schemas.microsoft.com/office/powerpoint/2012/main" userId="S::sarah.kraum_brevardfl.gov#ext#@kittelson.com::16b758ba-ddfe-456a-a190-52d1e04af0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829"/>
    <a:srgbClr val="EDF6F6"/>
    <a:srgbClr val="049C99"/>
    <a:srgbClr val="68B2B4"/>
    <a:srgbClr val="0F5F80"/>
    <a:srgbClr val="2C567A"/>
    <a:srgbClr val="666666"/>
    <a:srgbClr val="0072C7"/>
    <a:srgbClr val="0D1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592" autoAdjust="0"/>
    <p:restoredTop sz="95418" autoAdjust="0"/>
  </p:normalViewPr>
  <p:slideViewPr>
    <p:cSldViewPr snapToGrid="0">
      <p:cViewPr varScale="1">
        <p:scale>
          <a:sx n="77" d="100"/>
          <a:sy n="77" d="100"/>
        </p:scale>
        <p:origin x="148" y="216"/>
      </p:cViewPr>
      <p:guideLst>
        <p:guide orient="horz" pos="2160"/>
        <p:guide pos="3840"/>
      </p:guideLst>
    </p:cSldViewPr>
  </p:slideViewPr>
  <p:notesTextViewPr>
    <p:cViewPr>
      <p:scale>
        <a:sx n="3" d="2"/>
        <a:sy n="3" d="2"/>
      </p:scale>
      <p:origin x="0" y="0"/>
    </p:cViewPr>
  </p:notesTextViewPr>
  <p:sorterViewPr>
    <p:cViewPr>
      <p:scale>
        <a:sx n="110" d="100"/>
        <a:sy n="110" d="100"/>
      </p:scale>
      <p:origin x="0" y="-680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2/21/2023</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2/21/2023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a:t>
            </a:r>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dirty="0"/>
          </a:p>
        </p:txBody>
      </p:sp>
    </p:spTree>
    <p:extLst>
      <p:ext uri="{BB962C8B-B14F-4D97-AF65-F5344CB8AC3E}">
        <p14:creationId xmlns:p14="http://schemas.microsoft.com/office/powerpoint/2010/main" val="298553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Climate change versus SLR</a:t>
            </a:r>
          </a:p>
          <a:p>
            <a:pPr marL="171450" indent="-171450">
              <a:buFont typeface="Arial" panose="020B0604020202020204" pitchFamily="34" charset="0"/>
              <a:buChar char="•"/>
            </a:pPr>
            <a:r>
              <a:rPr lang="en-US" dirty="0"/>
              <a:t>Just saying we’re seeing impact of seas rising, and not what caused it</a:t>
            </a:r>
          </a:p>
          <a:p>
            <a:pPr marL="171450" indent="-171450">
              <a:buFont typeface="Arial" panose="020B0604020202020204" pitchFamily="34" charset="0"/>
              <a:buChar char="•"/>
            </a:pPr>
            <a:r>
              <a:rPr lang="en-US" dirty="0"/>
              <a:t>Be prepared to discuss data source to Peter Fuskis</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11</a:t>
            </a:fld>
            <a:endParaRPr lang="en-US" noProof="0" dirty="0"/>
          </a:p>
        </p:txBody>
      </p:sp>
    </p:spTree>
    <p:extLst>
      <p:ext uri="{BB962C8B-B14F-4D97-AF65-F5344CB8AC3E}">
        <p14:creationId xmlns:p14="http://schemas.microsoft.com/office/powerpoint/2010/main" val="783838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12</a:t>
            </a:fld>
            <a:endParaRPr lang="en-US" noProof="0" dirty="0"/>
          </a:p>
        </p:txBody>
      </p:sp>
    </p:spTree>
    <p:extLst>
      <p:ext uri="{BB962C8B-B14F-4D97-AF65-F5344CB8AC3E}">
        <p14:creationId xmlns:p14="http://schemas.microsoft.com/office/powerpoint/2010/main" val="1286041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share key points from all or a few of the shocks/stressors here</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13</a:t>
            </a:fld>
            <a:endParaRPr lang="en-US" noProof="0" dirty="0"/>
          </a:p>
        </p:txBody>
      </p:sp>
    </p:spTree>
    <p:extLst>
      <p:ext uri="{BB962C8B-B14F-4D97-AF65-F5344CB8AC3E}">
        <p14:creationId xmlns:p14="http://schemas.microsoft.com/office/powerpoint/2010/main" val="3908148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14</a:t>
            </a:fld>
            <a:endParaRPr lang="en-US" noProof="0" dirty="0"/>
          </a:p>
        </p:txBody>
      </p:sp>
    </p:spTree>
    <p:extLst>
      <p:ext uri="{BB962C8B-B14F-4D97-AF65-F5344CB8AC3E}">
        <p14:creationId xmlns:p14="http://schemas.microsoft.com/office/powerpoint/2010/main" val="1259149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16</a:t>
            </a:fld>
            <a:endParaRPr lang="en-US" noProof="0" dirty="0"/>
          </a:p>
        </p:txBody>
      </p:sp>
    </p:spTree>
    <p:extLst>
      <p:ext uri="{BB962C8B-B14F-4D97-AF65-F5344CB8AC3E}">
        <p14:creationId xmlns:p14="http://schemas.microsoft.com/office/powerpoint/2010/main" val="945022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17</a:t>
            </a:fld>
            <a:endParaRPr lang="en-US" noProof="0" dirty="0"/>
          </a:p>
        </p:txBody>
      </p:sp>
    </p:spTree>
    <p:extLst>
      <p:ext uri="{BB962C8B-B14F-4D97-AF65-F5344CB8AC3E}">
        <p14:creationId xmlns:p14="http://schemas.microsoft.com/office/powerpoint/2010/main" val="3068790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8706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Sarah’s last slide and will transition to Mary</a:t>
            </a:r>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dirty="0"/>
          </a:p>
        </p:txBody>
      </p:sp>
    </p:spTree>
    <p:extLst>
      <p:ext uri="{BB962C8B-B14F-4D97-AF65-F5344CB8AC3E}">
        <p14:creationId xmlns:p14="http://schemas.microsoft.com/office/powerpoint/2010/main" val="3926082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4</a:t>
            </a:fld>
            <a:endParaRPr lang="en-US" noProof="0" dirty="0"/>
          </a:p>
        </p:txBody>
      </p:sp>
    </p:spTree>
    <p:extLst>
      <p:ext uri="{BB962C8B-B14F-4D97-AF65-F5344CB8AC3E}">
        <p14:creationId xmlns:p14="http://schemas.microsoft.com/office/powerpoint/2010/main" val="772392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engaged a diverse set of stakeholders throughout the Transportation RMP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They each played a role in helping shape the Transportation RMP</a:t>
            </a:r>
          </a:p>
          <a:p>
            <a:pPr marL="171450" indent="-171450">
              <a:buFont typeface="Arial" panose="020B0604020202020204" pitchFamily="34" charset="0"/>
              <a:buChar char="•"/>
            </a:pPr>
            <a:r>
              <a:rPr lang="en-US" dirty="0"/>
              <a:t> and in creating a resilient Brevard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play more of an advisory role, while others serve as sounding boards, and close the gap in data and intel about specific areas of Brevard, and others are partially responsible for the strategies that come out of the Transportation RMP</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5</a:t>
            </a:fld>
            <a:endParaRPr lang="en-US" noProof="0" dirty="0"/>
          </a:p>
        </p:txBody>
      </p:sp>
    </p:spTree>
    <p:extLst>
      <p:ext uri="{BB962C8B-B14F-4D97-AF65-F5344CB8AC3E}">
        <p14:creationId xmlns:p14="http://schemas.microsoft.com/office/powerpoint/2010/main" val="74211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600"/>
              </a:spcBef>
              <a:buFont typeface="Arial" panose="020B0604020202020204" pitchFamily="34" charset="0"/>
              <a:buChar char="•"/>
            </a:pPr>
            <a:r>
              <a:rPr lang="en-US" sz="1600" b="1" dirty="0">
                <a:solidFill>
                  <a:srgbClr val="049C99"/>
                </a:solidFill>
              </a:rPr>
              <a:t>Stakeholders may be Focus Group members or other federal/state/local agencies	</a:t>
            </a:r>
          </a:p>
          <a:p>
            <a:pPr marL="742950" lvl="1" indent="-285750">
              <a:lnSpc>
                <a:spcPct val="90000"/>
              </a:lnSpc>
              <a:spcBef>
                <a:spcPts val="600"/>
              </a:spcBef>
              <a:buFont typeface="Arial" panose="020B0604020202020204" pitchFamily="34" charset="0"/>
              <a:buChar char="•"/>
            </a:pPr>
            <a:r>
              <a:rPr lang="en-US" sz="1600" dirty="0">
                <a:solidFill>
                  <a:srgbClr val="049C99"/>
                </a:solidFill>
              </a:rPr>
              <a:t>NOAA’s National Centers for Coastal Ocean Science </a:t>
            </a:r>
          </a:p>
          <a:p>
            <a:pPr marL="742950" lvl="1" indent="-285750">
              <a:lnSpc>
                <a:spcPct val="90000"/>
              </a:lnSpc>
              <a:spcBef>
                <a:spcPts val="600"/>
              </a:spcBef>
              <a:buFont typeface="Arial" panose="020B0604020202020204" pitchFamily="34" charset="0"/>
              <a:buChar char="•"/>
            </a:pPr>
            <a:r>
              <a:rPr lang="en-US" sz="1600" dirty="0">
                <a:solidFill>
                  <a:srgbClr val="049C99"/>
                </a:solidFill>
              </a:rPr>
              <a:t>National Park Service</a:t>
            </a:r>
          </a:p>
          <a:p>
            <a:pPr marL="742950" lvl="1" indent="-285750">
              <a:lnSpc>
                <a:spcPct val="90000"/>
              </a:lnSpc>
              <a:spcBef>
                <a:spcPts val="600"/>
              </a:spcBef>
              <a:buFont typeface="Arial" panose="020B0604020202020204" pitchFamily="34" charset="0"/>
              <a:buChar char="•"/>
            </a:pPr>
            <a:r>
              <a:rPr lang="en-US" sz="1600" dirty="0">
                <a:solidFill>
                  <a:srgbClr val="049C99"/>
                </a:solidFill>
              </a:rPr>
              <a:t>USFWS</a:t>
            </a:r>
          </a:p>
          <a:p>
            <a:pPr marL="742950" lvl="1" indent="-285750">
              <a:lnSpc>
                <a:spcPct val="90000"/>
              </a:lnSpc>
              <a:spcBef>
                <a:spcPts val="600"/>
              </a:spcBef>
              <a:buFont typeface="Arial" panose="020B0604020202020204" pitchFamily="34" charset="0"/>
              <a:buChar char="•"/>
            </a:pPr>
            <a:r>
              <a:rPr lang="en-US" sz="1600" dirty="0">
                <a:solidFill>
                  <a:srgbClr val="049C99"/>
                </a:solidFill>
              </a:rPr>
              <a:t>FHWA</a:t>
            </a:r>
          </a:p>
          <a:p>
            <a:pPr marL="742950" lvl="1" indent="-285750">
              <a:lnSpc>
                <a:spcPct val="90000"/>
              </a:lnSpc>
              <a:spcBef>
                <a:spcPts val="600"/>
              </a:spcBef>
              <a:buFont typeface="Arial" panose="020B0604020202020204" pitchFamily="34" charset="0"/>
              <a:buChar char="•"/>
            </a:pPr>
            <a:r>
              <a:rPr lang="en-US" sz="1600" dirty="0">
                <a:solidFill>
                  <a:srgbClr val="049C99"/>
                </a:solidFill>
              </a:rPr>
              <a:t>UF/IFAS Extension/UF GeoPlan</a:t>
            </a:r>
          </a:p>
          <a:p>
            <a:pPr marL="742950" lvl="1" indent="-285750">
              <a:lnSpc>
                <a:spcPct val="90000"/>
              </a:lnSpc>
              <a:spcBef>
                <a:spcPts val="600"/>
              </a:spcBef>
              <a:buFont typeface="Arial" panose="020B0604020202020204" pitchFamily="34" charset="0"/>
              <a:buChar char="•"/>
            </a:pPr>
            <a:r>
              <a:rPr lang="en-US" sz="1600" b="1" dirty="0">
                <a:solidFill>
                  <a:srgbClr val="049C99"/>
                </a:solidFill>
              </a:rPr>
              <a:t>County and local chambers of commerce</a:t>
            </a:r>
          </a:p>
          <a:p>
            <a:pPr marL="742950" lvl="1" indent="-285750">
              <a:lnSpc>
                <a:spcPct val="90000"/>
              </a:lnSpc>
              <a:spcBef>
                <a:spcPts val="600"/>
              </a:spcBef>
              <a:buFont typeface="Arial" panose="020B0604020202020204" pitchFamily="34" charset="0"/>
              <a:buChar char="•"/>
            </a:pPr>
            <a:r>
              <a:rPr lang="en-US" sz="1600" dirty="0">
                <a:solidFill>
                  <a:srgbClr val="049C99"/>
                </a:solidFill>
              </a:rPr>
              <a:t>Economic Development Commission</a:t>
            </a:r>
          </a:p>
          <a:p>
            <a:pPr marL="742950" lvl="1" indent="-285750">
              <a:lnSpc>
                <a:spcPct val="90000"/>
              </a:lnSpc>
              <a:spcBef>
                <a:spcPts val="600"/>
              </a:spcBef>
              <a:buFont typeface="Arial" panose="020B0604020202020204" pitchFamily="34" charset="0"/>
              <a:buChar char="•"/>
            </a:pPr>
            <a:r>
              <a:rPr lang="en-US" sz="1600" dirty="0">
                <a:solidFill>
                  <a:srgbClr val="049C99"/>
                </a:solidFill>
              </a:rPr>
              <a:t>Space Coast Area Transit</a:t>
            </a:r>
          </a:p>
          <a:p>
            <a:pPr marL="742950" lvl="1" indent="-285750">
              <a:lnSpc>
                <a:spcPct val="90000"/>
              </a:lnSpc>
              <a:spcBef>
                <a:spcPts val="600"/>
              </a:spcBef>
              <a:buFont typeface="Arial" panose="020B0604020202020204" pitchFamily="34" charset="0"/>
              <a:buChar char="•"/>
            </a:pPr>
            <a:r>
              <a:rPr lang="en-US" sz="1600" dirty="0">
                <a:solidFill>
                  <a:srgbClr val="049C99"/>
                </a:solidFill>
              </a:rPr>
              <a:t>Space Coast Office of Tourism</a:t>
            </a:r>
          </a:p>
          <a:p>
            <a:pPr marL="742950" lvl="1" indent="-285750">
              <a:lnSpc>
                <a:spcPct val="90000"/>
              </a:lnSpc>
              <a:spcBef>
                <a:spcPts val="600"/>
              </a:spcBef>
              <a:buFont typeface="Arial" panose="020B0604020202020204" pitchFamily="34" charset="0"/>
              <a:buChar char="•"/>
            </a:pPr>
            <a:r>
              <a:rPr lang="en-US" sz="1600" dirty="0">
                <a:solidFill>
                  <a:srgbClr val="049C99"/>
                </a:solidFill>
              </a:rPr>
              <a:t>NASA</a:t>
            </a:r>
          </a:p>
          <a:p>
            <a:pPr marL="742950" lvl="1" indent="-285750">
              <a:lnSpc>
                <a:spcPct val="90000"/>
              </a:lnSpc>
              <a:spcBef>
                <a:spcPts val="600"/>
              </a:spcBef>
              <a:buFont typeface="Arial" panose="020B0604020202020204" pitchFamily="34" charset="0"/>
              <a:buChar char="•"/>
            </a:pPr>
            <a:r>
              <a:rPr lang="en-US" sz="1600" dirty="0">
                <a:solidFill>
                  <a:srgbClr val="049C99"/>
                </a:solidFill>
              </a:rPr>
              <a:t>Ports</a:t>
            </a:r>
          </a:p>
          <a:p>
            <a:pPr marL="742950" lvl="1" indent="-285750">
              <a:lnSpc>
                <a:spcPct val="90000"/>
              </a:lnSpc>
              <a:spcBef>
                <a:spcPts val="600"/>
              </a:spcBef>
              <a:buFont typeface="Arial" panose="020B0604020202020204" pitchFamily="34" charset="0"/>
              <a:buChar char="•"/>
            </a:pPr>
            <a:r>
              <a:rPr lang="en-US" sz="1600" dirty="0">
                <a:solidFill>
                  <a:srgbClr val="049C99"/>
                </a:solidFill>
              </a:rPr>
              <a:t>Military Installations</a:t>
            </a:r>
          </a:p>
          <a:p>
            <a:pPr marL="742950" lvl="1" indent="-285750">
              <a:lnSpc>
                <a:spcPct val="90000"/>
              </a:lnSpc>
              <a:spcBef>
                <a:spcPts val="600"/>
              </a:spcBef>
              <a:buFont typeface="Arial" panose="020B0604020202020204" pitchFamily="34" charset="0"/>
              <a:buChar char="•"/>
            </a:pPr>
            <a:r>
              <a:rPr lang="en-US" sz="1600" dirty="0">
                <a:solidFill>
                  <a:srgbClr val="049C99"/>
                </a:solidFill>
              </a:rPr>
              <a:t>Brevard County Emergency Operations Center (EOC)/Hurricane Evacuation</a:t>
            </a:r>
          </a:p>
          <a:p>
            <a:pPr marL="742950" lvl="1" indent="-285750">
              <a:lnSpc>
                <a:spcPct val="90000"/>
              </a:lnSpc>
              <a:spcBef>
                <a:spcPts val="600"/>
              </a:spcBef>
              <a:buFont typeface="Arial" panose="020B0604020202020204" pitchFamily="34" charset="0"/>
              <a:buChar char="•"/>
            </a:pPr>
            <a:r>
              <a:rPr lang="en-US" sz="1600" b="1" dirty="0">
                <a:solidFill>
                  <a:srgbClr val="049C99"/>
                </a:solidFill>
              </a:rPr>
              <a:t>Brevard Sustainability Working Group</a:t>
            </a:r>
          </a:p>
          <a:p>
            <a:pPr marL="742950" lvl="1" indent="-285750">
              <a:lnSpc>
                <a:spcPct val="90000"/>
              </a:lnSpc>
              <a:spcBef>
                <a:spcPts val="600"/>
              </a:spcBef>
              <a:buFont typeface="Arial" panose="020B0604020202020204" pitchFamily="34" charset="0"/>
              <a:buChar char="•"/>
            </a:pPr>
            <a:r>
              <a:rPr lang="en-US" sz="1600" dirty="0">
                <a:solidFill>
                  <a:srgbClr val="049C99"/>
                </a:solidFill>
              </a:rPr>
              <a:t>1000 Friends of Florida (Brevard 2070)</a:t>
            </a:r>
          </a:p>
          <a:p>
            <a:pPr marL="742950" lvl="1" indent="-285750">
              <a:lnSpc>
                <a:spcPct val="90000"/>
              </a:lnSpc>
              <a:spcBef>
                <a:spcPts val="600"/>
              </a:spcBef>
              <a:buFont typeface="Arial" panose="020B0604020202020204" pitchFamily="34" charset="0"/>
              <a:buChar char="•"/>
            </a:pPr>
            <a:r>
              <a:rPr lang="en-US" sz="1600" dirty="0">
                <a:solidFill>
                  <a:srgbClr val="049C99"/>
                </a:solidFill>
              </a:rPr>
              <a:t>Indian River Lagoon Scenic Byway</a:t>
            </a:r>
          </a:p>
          <a:p>
            <a:pPr marL="742950" lvl="1" indent="-285750">
              <a:lnSpc>
                <a:spcPct val="90000"/>
              </a:lnSpc>
              <a:spcBef>
                <a:spcPts val="600"/>
              </a:spcBef>
              <a:buFont typeface="Arial" panose="020B0604020202020204" pitchFamily="34" charset="0"/>
              <a:buChar char="•"/>
            </a:pPr>
            <a:r>
              <a:rPr lang="en-US" sz="1600" dirty="0">
                <a:solidFill>
                  <a:srgbClr val="049C99"/>
                </a:solidFill>
              </a:rPr>
              <a:t>Brevard County Waste Management</a:t>
            </a:r>
          </a:p>
          <a:p>
            <a:pPr marL="285750" indent="-285750">
              <a:lnSpc>
                <a:spcPct val="90000"/>
              </a:lnSpc>
              <a:spcBef>
                <a:spcPts val="600"/>
              </a:spcBef>
              <a:buFont typeface="Arial" panose="020B0604020202020204" pitchFamily="34" charset="0"/>
              <a:buChar char="•"/>
            </a:pPr>
            <a:endParaRPr lang="en-US" sz="1400" b="1" dirty="0">
              <a:solidFill>
                <a:srgbClr val="0D1D51"/>
              </a:solidFill>
            </a:endParaRPr>
          </a:p>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6</a:t>
            </a:fld>
            <a:endParaRPr lang="en-US" noProof="0" dirty="0"/>
          </a:p>
        </p:txBody>
      </p:sp>
    </p:spTree>
    <p:extLst>
      <p:ext uri="{BB962C8B-B14F-4D97-AF65-F5344CB8AC3E}">
        <p14:creationId xmlns:p14="http://schemas.microsoft.com/office/powerpoint/2010/main" val="2074637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part of this, looked at underserved populations and included in analysis</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7</a:t>
            </a:fld>
            <a:endParaRPr lang="en-US" noProof="0" dirty="0"/>
          </a:p>
        </p:txBody>
      </p:sp>
    </p:spTree>
    <p:extLst>
      <p:ext uri="{BB962C8B-B14F-4D97-AF65-F5344CB8AC3E}">
        <p14:creationId xmlns:p14="http://schemas.microsoft.com/office/powerpoint/2010/main" val="4253794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8</a:t>
            </a:fld>
            <a:endParaRPr lang="en-US" noProof="0" dirty="0"/>
          </a:p>
        </p:txBody>
      </p:sp>
    </p:spTree>
    <p:extLst>
      <p:ext uri="{BB962C8B-B14F-4D97-AF65-F5344CB8AC3E}">
        <p14:creationId xmlns:p14="http://schemas.microsoft.com/office/powerpoint/2010/main" val="1210113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30 seconds each – redefine shock/stressor and impact area</a:t>
            </a:r>
          </a:p>
          <a:p>
            <a:pPr marL="171450" indent="-171450">
              <a:buFont typeface="Arial" panose="020B0604020202020204" pitchFamily="34" charset="0"/>
              <a:buChar char="•"/>
            </a:pPr>
            <a:r>
              <a:rPr lang="en-US" dirty="0"/>
              <a:t>QR code mention</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9</a:t>
            </a:fld>
            <a:endParaRPr lang="en-US" noProof="0" dirty="0"/>
          </a:p>
        </p:txBody>
      </p:sp>
    </p:spTree>
    <p:extLst>
      <p:ext uri="{BB962C8B-B14F-4D97-AF65-F5344CB8AC3E}">
        <p14:creationId xmlns:p14="http://schemas.microsoft.com/office/powerpoint/2010/main" val="3077836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520 shut down one land in each direction</a:t>
            </a:r>
          </a:p>
          <a:p>
            <a:pPr marL="171450" indent="-171450">
              <a:buFont typeface="Arial" panose="020B0604020202020204" pitchFamily="34" charset="0"/>
              <a:buChar char="•"/>
            </a:pPr>
            <a:r>
              <a:rPr lang="en-US" dirty="0"/>
              <a:t>SR 46 was washed out</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10</a:t>
            </a:fld>
            <a:endParaRPr lang="en-US" noProof="0" dirty="0"/>
          </a:p>
        </p:txBody>
      </p:sp>
    </p:spTree>
    <p:extLst>
      <p:ext uri="{BB962C8B-B14F-4D97-AF65-F5344CB8AC3E}">
        <p14:creationId xmlns:p14="http://schemas.microsoft.com/office/powerpoint/2010/main" val="103954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0F5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p>
        </p:txBody>
      </p:sp>
      <p:pic>
        <p:nvPicPr>
          <p:cNvPr id="4" name="Graphic 3">
            <a:extLst>
              <a:ext uri="{FF2B5EF4-FFF2-40B4-BE49-F238E27FC236}">
                <a16:creationId xmlns:a16="http://schemas.microsoft.com/office/drawing/2014/main" id="{BB4A6D94-5B53-4A02-8230-51028F87DB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0415" y="5629979"/>
            <a:ext cx="1478973" cy="825760"/>
          </a:xfrm>
          <a:prstGeom prst="rect">
            <a:avLst/>
          </a:prstGeom>
        </p:spPr>
      </p:pic>
      <p:grpSp>
        <p:nvGrpSpPr>
          <p:cNvPr id="12" name="Group 11">
            <a:extLst>
              <a:ext uri="{FF2B5EF4-FFF2-40B4-BE49-F238E27FC236}">
                <a16:creationId xmlns:a16="http://schemas.microsoft.com/office/drawing/2014/main" id="{A3756050-771C-4617-ADA3-03EFEDCE5801}"/>
              </a:ext>
            </a:extLst>
          </p:cNvPr>
          <p:cNvGrpSpPr/>
          <p:nvPr userDrawn="1"/>
        </p:nvGrpSpPr>
        <p:grpSpPr>
          <a:xfrm>
            <a:off x="-1728305" y="-2049517"/>
            <a:ext cx="8917229" cy="10769768"/>
            <a:chOff x="11114088" y="2241550"/>
            <a:chExt cx="1905000" cy="2354263"/>
          </a:xfrm>
          <a:solidFill>
            <a:schemeClr val="bg2">
              <a:alpha val="10000"/>
            </a:schemeClr>
          </a:solidFill>
        </p:grpSpPr>
        <p:sp>
          <p:nvSpPr>
            <p:cNvPr id="13" name="Freeform 5">
              <a:extLst>
                <a:ext uri="{FF2B5EF4-FFF2-40B4-BE49-F238E27FC236}">
                  <a16:creationId xmlns:a16="http://schemas.microsoft.com/office/drawing/2014/main" id="{C3880209-831D-4CCF-9C7D-EAA906EC5C19}"/>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4" name="Freeform 6">
              <a:extLst>
                <a:ext uri="{FF2B5EF4-FFF2-40B4-BE49-F238E27FC236}">
                  <a16:creationId xmlns:a16="http://schemas.microsoft.com/office/drawing/2014/main" id="{A5846E97-F4B5-4548-9259-F4A193862C1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Tree>
    <p:extLst>
      <p:ext uri="{BB962C8B-B14F-4D97-AF65-F5344CB8AC3E}">
        <p14:creationId xmlns:p14="http://schemas.microsoft.com/office/powerpoint/2010/main" val="8062917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solidFill>
                  <a:srgbClr val="049C99"/>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D42F5DD4-3FFC-4731-A0D9-D88073E084FB}" type="slidenum">
              <a:rPr lang="en-US" smtClean="0"/>
              <a:pPr/>
              <a:t>‹#›</a:t>
            </a:fld>
            <a:endParaRPr lang="en-US"/>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solidFill>
                  <a:srgbClr val="0F5F80"/>
                </a:solidFill>
              </a:defRPr>
            </a:lvl1pPr>
          </a:lstStyle>
          <a:p>
            <a:r>
              <a:rPr lang="en-US" noProof="0"/>
              <a:t>Click to edit Master title style</a:t>
            </a:r>
          </a:p>
        </p:txBody>
      </p:sp>
      <p:pic>
        <p:nvPicPr>
          <p:cNvPr id="17" name="Graphic 16">
            <a:extLst>
              <a:ext uri="{FF2B5EF4-FFF2-40B4-BE49-F238E27FC236}">
                <a16:creationId xmlns:a16="http://schemas.microsoft.com/office/drawing/2014/main" id="{B6AC9374-6806-4272-B145-5DE91D98D8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6227" y="5979119"/>
            <a:ext cx="1021439" cy="570303"/>
          </a:xfrm>
          <a:prstGeom prst="rect">
            <a:avLst/>
          </a:prstGeom>
        </p:spPr>
      </p:pic>
      <p:grpSp>
        <p:nvGrpSpPr>
          <p:cNvPr id="18" name="Group 17">
            <a:extLst>
              <a:ext uri="{FF2B5EF4-FFF2-40B4-BE49-F238E27FC236}">
                <a16:creationId xmlns:a16="http://schemas.microsoft.com/office/drawing/2014/main" id="{963E1A62-9E12-4BBF-B754-682DEC5422D6}"/>
              </a:ext>
            </a:extLst>
          </p:cNvPr>
          <p:cNvGrpSpPr/>
          <p:nvPr userDrawn="1"/>
        </p:nvGrpSpPr>
        <p:grpSpPr>
          <a:xfrm rot="8650774" flipH="1" flipV="1">
            <a:off x="10358178" y="5434347"/>
            <a:ext cx="1652959" cy="2042783"/>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CC0997C-27CD-4A78-9F9A-93EEEC41AE19}"/>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0" name="Freeform 6">
              <a:extLst>
                <a:ext uri="{FF2B5EF4-FFF2-40B4-BE49-F238E27FC236}">
                  <a16:creationId xmlns:a16="http://schemas.microsoft.com/office/drawing/2014/main" id="{62256FD4-1736-4750-A0E8-5E397CDA56B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1" name="Freeform 7">
              <a:extLst>
                <a:ext uri="{FF2B5EF4-FFF2-40B4-BE49-F238E27FC236}">
                  <a16:creationId xmlns:a16="http://schemas.microsoft.com/office/drawing/2014/main" id="{BC7BCF05-0E60-4563-9A7B-D0B2CB7EE8F2}"/>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Tree>
    <p:extLst>
      <p:ext uri="{BB962C8B-B14F-4D97-AF65-F5344CB8AC3E}">
        <p14:creationId xmlns:p14="http://schemas.microsoft.com/office/powerpoint/2010/main" val="3825795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1B43C27-BE94-4D97-8263-F0B4202A9A88}"/>
              </a:ext>
            </a:extLst>
          </p:cNvPr>
          <p:cNvGrpSpPr/>
          <p:nvPr userDrawn="1"/>
        </p:nvGrpSpPr>
        <p:grpSpPr>
          <a:xfrm rot="8650774" flipH="1" flipV="1">
            <a:off x="10358178" y="5434347"/>
            <a:ext cx="1652959" cy="2042783"/>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490C21B4-03F5-4750-A3C9-98FFA3709F7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3" name="Freeform 6">
              <a:extLst>
                <a:ext uri="{FF2B5EF4-FFF2-40B4-BE49-F238E27FC236}">
                  <a16:creationId xmlns:a16="http://schemas.microsoft.com/office/drawing/2014/main" id="{1C451C67-AA78-4897-8DC0-E7D5807FDB3C}"/>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7" name="Freeform 7">
              <a:extLst>
                <a:ext uri="{FF2B5EF4-FFF2-40B4-BE49-F238E27FC236}">
                  <a16:creationId xmlns:a16="http://schemas.microsoft.com/office/drawing/2014/main" id="{D4E0F3DD-A821-41C7-919D-13892AE08D1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solidFill>
                  <a:srgbClr val="0F5F80"/>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solidFill>
                  <a:srgbClr val="049C99"/>
                </a:solidFill>
              </a:defRPr>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rgbClr val="049C99"/>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p>
        </p:txBody>
      </p:sp>
      <p:pic>
        <p:nvPicPr>
          <p:cNvPr id="20" name="Graphic 19">
            <a:extLst>
              <a:ext uri="{FF2B5EF4-FFF2-40B4-BE49-F238E27FC236}">
                <a16:creationId xmlns:a16="http://schemas.microsoft.com/office/drawing/2014/main" id="{E9A8C980-25E9-45A3-9B53-D6C959080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6227" y="5979119"/>
            <a:ext cx="1021439" cy="570303"/>
          </a:xfrm>
          <a:prstGeom prst="rect">
            <a:avLst/>
          </a:prstGeom>
        </p:spPr>
      </p:pic>
    </p:spTree>
    <p:extLst>
      <p:ext uri="{BB962C8B-B14F-4D97-AF65-F5344CB8AC3E}">
        <p14:creationId xmlns:p14="http://schemas.microsoft.com/office/powerpoint/2010/main" val="30444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0" y="-16725"/>
            <a:ext cx="12192000" cy="6874721"/>
          </a:xfrm>
          <a:prstGeom prst="rect">
            <a:avLst/>
          </a:prstGeom>
          <a:solidFill>
            <a:srgbClr val="049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all" baseline="0">
                <a:solidFill>
                  <a:schemeClr val="bg1"/>
                </a:solidFill>
              </a:defRPr>
            </a:lvl1pPr>
          </a:lstStyle>
          <a:p>
            <a:r>
              <a:rPr lang="en-US" noProof="0"/>
              <a:t>FIGURE OPTION</a:t>
            </a:r>
          </a:p>
        </p:txBody>
      </p:sp>
      <p:pic>
        <p:nvPicPr>
          <p:cNvPr id="18" name="Graphic 17">
            <a:extLst>
              <a:ext uri="{FF2B5EF4-FFF2-40B4-BE49-F238E27FC236}">
                <a16:creationId xmlns:a16="http://schemas.microsoft.com/office/drawing/2014/main" id="{CB99B98F-64FA-4C1F-A9ED-A7058F74E6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9790" y="5968014"/>
            <a:ext cx="958835" cy="535350"/>
          </a:xfrm>
          <a:prstGeom prst="rect">
            <a:avLst/>
          </a:prstGeom>
        </p:spPr>
      </p:pic>
    </p:spTree>
    <p:extLst>
      <p:ext uri="{BB962C8B-B14F-4D97-AF65-F5344CB8AC3E}">
        <p14:creationId xmlns:p14="http://schemas.microsoft.com/office/powerpoint/2010/main" val="928950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rgbClr val="0F5F80"/>
                </a:solidFill>
              </a:defRPr>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pic>
        <p:nvPicPr>
          <p:cNvPr id="15" name="Graphic 14">
            <a:extLst>
              <a:ext uri="{FF2B5EF4-FFF2-40B4-BE49-F238E27FC236}">
                <a16:creationId xmlns:a16="http://schemas.microsoft.com/office/drawing/2014/main" id="{96DCB953-4AD1-4F19-AB42-5E96922AD4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6227" y="5979119"/>
            <a:ext cx="1021439" cy="570303"/>
          </a:xfrm>
          <a:prstGeom prst="rect">
            <a:avLst/>
          </a:prstGeom>
        </p:spPr>
      </p:pic>
    </p:spTree>
    <p:extLst>
      <p:ext uri="{BB962C8B-B14F-4D97-AF65-F5344CB8AC3E}">
        <p14:creationId xmlns:p14="http://schemas.microsoft.com/office/powerpoint/2010/main" val="2442424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Shape 4157">
            <a:extLst>
              <a:ext uri="{FF2B5EF4-FFF2-40B4-BE49-F238E27FC236}">
                <a16:creationId xmlns:a16="http://schemas.microsoft.com/office/drawing/2014/main" id="{3DB97F15-BAA6-41D9-942E-D31579011CD9}"/>
              </a:ext>
            </a:extLst>
          </p:cNvPr>
          <p:cNvSpPr/>
          <p:nvPr userDrawn="1"/>
        </p:nvSpPr>
        <p:spPr>
          <a:xfrm>
            <a:off x="6458938" y="45339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rgbClr val="049C99"/>
          </a:solidFill>
          <a:ln w="12700">
            <a:solidFill>
              <a:srgbClr val="049C99"/>
            </a:solidFill>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0" name="Shape 4186">
            <a:extLst>
              <a:ext uri="{FF2B5EF4-FFF2-40B4-BE49-F238E27FC236}">
                <a16:creationId xmlns:a16="http://schemas.microsoft.com/office/drawing/2014/main" id="{1FAC275B-89DD-4551-A3CF-ADDBD674C9C7}"/>
              </a:ext>
            </a:extLst>
          </p:cNvPr>
          <p:cNvSpPr/>
          <p:nvPr userDrawn="1"/>
        </p:nvSpPr>
        <p:spPr>
          <a:xfrm>
            <a:off x="6507622" y="492668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rgbClr val="049C99"/>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1" name="Shape 4379">
            <a:extLst>
              <a:ext uri="{FF2B5EF4-FFF2-40B4-BE49-F238E27FC236}">
                <a16:creationId xmlns:a16="http://schemas.microsoft.com/office/drawing/2014/main" id="{573331C9-DCAE-41BF-9FCA-4B299D28E1AD}"/>
              </a:ext>
            </a:extLst>
          </p:cNvPr>
          <p:cNvSpPr/>
          <p:nvPr userDrawn="1"/>
        </p:nvSpPr>
        <p:spPr>
          <a:xfrm>
            <a:off x="6458938" y="535664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rgbClr val="049C99"/>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2" name="Shape 4487">
            <a:extLst>
              <a:ext uri="{FF2B5EF4-FFF2-40B4-BE49-F238E27FC236}">
                <a16:creationId xmlns:a16="http://schemas.microsoft.com/office/drawing/2014/main" id="{C8460A46-29DF-41D4-AF55-B5B92A620C18}"/>
              </a:ext>
            </a:extLst>
          </p:cNvPr>
          <p:cNvSpPr/>
          <p:nvPr userDrawn="1"/>
        </p:nvSpPr>
        <p:spPr>
          <a:xfrm>
            <a:off x="6471716" y="5678782"/>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rgbClr val="049C99"/>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2" name="Oval 1">
            <a:extLst>
              <a:ext uri="{FF2B5EF4-FFF2-40B4-BE49-F238E27FC236}">
                <a16:creationId xmlns:a16="http://schemas.microsoft.com/office/drawing/2014/main" id="{F7125D6A-4A64-E20C-A9D3-498888365109}"/>
              </a:ext>
            </a:extLst>
          </p:cNvPr>
          <p:cNvSpPr/>
          <p:nvPr userDrawn="1"/>
        </p:nvSpPr>
        <p:spPr>
          <a:xfrm>
            <a:off x="11371669" y="6409397"/>
            <a:ext cx="280051" cy="280051"/>
          </a:xfrm>
          <a:prstGeom prst="ellipse">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Slide Number Placeholder 5">
            <a:extLst>
              <a:ext uri="{FF2B5EF4-FFF2-40B4-BE49-F238E27FC236}">
                <a16:creationId xmlns:a16="http://schemas.microsoft.com/office/drawing/2014/main" id="{91C55821-0F73-2F42-0699-EA4ECB6315DB}"/>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4" name="Shape 4157">
            <a:extLst>
              <a:ext uri="{FF2B5EF4-FFF2-40B4-BE49-F238E27FC236}">
                <a16:creationId xmlns:a16="http://schemas.microsoft.com/office/drawing/2014/main" id="{90A1BDE9-E9CB-6093-B9E6-B547B83BBE7F}"/>
              </a:ext>
            </a:extLst>
          </p:cNvPr>
          <p:cNvSpPr/>
          <p:nvPr userDrawn="1"/>
        </p:nvSpPr>
        <p:spPr>
          <a:xfrm>
            <a:off x="6458938" y="2628853"/>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rgbClr val="049C99"/>
          </a:solidFill>
          <a:ln w="12700">
            <a:solidFill>
              <a:srgbClr val="049C99"/>
            </a:solidFill>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5" name="Shape 4186">
            <a:extLst>
              <a:ext uri="{FF2B5EF4-FFF2-40B4-BE49-F238E27FC236}">
                <a16:creationId xmlns:a16="http://schemas.microsoft.com/office/drawing/2014/main" id="{79661868-2D7D-AC0E-B204-4573EF3EBEB6}"/>
              </a:ext>
            </a:extLst>
          </p:cNvPr>
          <p:cNvSpPr/>
          <p:nvPr userDrawn="1"/>
        </p:nvSpPr>
        <p:spPr>
          <a:xfrm>
            <a:off x="6507622" y="3021592"/>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rgbClr val="049C99"/>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6" name="Shape 4379">
            <a:extLst>
              <a:ext uri="{FF2B5EF4-FFF2-40B4-BE49-F238E27FC236}">
                <a16:creationId xmlns:a16="http://schemas.microsoft.com/office/drawing/2014/main" id="{F25E7375-344B-87BB-4960-886605978E7D}"/>
              </a:ext>
            </a:extLst>
          </p:cNvPr>
          <p:cNvSpPr/>
          <p:nvPr userDrawn="1"/>
        </p:nvSpPr>
        <p:spPr>
          <a:xfrm>
            <a:off x="6458938" y="3451551"/>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rgbClr val="049C99"/>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
        <p:nvSpPr>
          <p:cNvPr id="7" name="Shape 4487">
            <a:extLst>
              <a:ext uri="{FF2B5EF4-FFF2-40B4-BE49-F238E27FC236}">
                <a16:creationId xmlns:a16="http://schemas.microsoft.com/office/drawing/2014/main" id="{7DA0C331-4EEC-3569-E03F-DF38AEEA72BE}"/>
              </a:ext>
            </a:extLst>
          </p:cNvPr>
          <p:cNvSpPr/>
          <p:nvPr userDrawn="1"/>
        </p:nvSpPr>
        <p:spPr>
          <a:xfrm>
            <a:off x="6471716" y="3773688"/>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rgbClr val="049C99"/>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dirty="0"/>
          </a:p>
        </p:txBody>
      </p:sp>
    </p:spTree>
    <p:extLst>
      <p:ext uri="{BB962C8B-B14F-4D97-AF65-F5344CB8AC3E}">
        <p14:creationId xmlns:p14="http://schemas.microsoft.com/office/powerpoint/2010/main" val="3671052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B73A5-960E-43C4-8DE5-8520BCC62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C12A5-CFE3-4C7C-A5B4-85A1378F27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B812E5-30B9-4977-BD80-64A31F6A00E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C53EDC8-77D8-48AF-9C71-865DA7CD0E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51A1C2-EB39-4953-B318-FA80E3AE58BD}"/>
              </a:ext>
            </a:extLst>
          </p:cNvPr>
          <p:cNvSpPr>
            <a:spLocks noGrp="1"/>
          </p:cNvSpPr>
          <p:nvPr>
            <p:ph type="sldNum" sz="quarter" idx="12"/>
          </p:nvPr>
        </p:nvSpPr>
        <p:spPr/>
        <p:txBody>
          <a:bodyPr/>
          <a:lstStyle/>
          <a:p>
            <a:fld id="{CE13503A-4CA4-4EC9-9F3D-2226FE7E2AA7}" type="slidenum">
              <a:rPr lang="en-US" smtClean="0"/>
              <a:pPr/>
              <a:t>‹#›</a:t>
            </a:fld>
            <a:endParaRPr lang="en-US" dirty="0"/>
          </a:p>
        </p:txBody>
      </p:sp>
    </p:spTree>
    <p:extLst>
      <p:ext uri="{BB962C8B-B14F-4D97-AF65-F5344CB8AC3E}">
        <p14:creationId xmlns:p14="http://schemas.microsoft.com/office/powerpoint/2010/main" val="138649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0F5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p>
        </p:txBody>
      </p:sp>
      <p:pic>
        <p:nvPicPr>
          <p:cNvPr id="4" name="Graphic 3">
            <a:extLst>
              <a:ext uri="{FF2B5EF4-FFF2-40B4-BE49-F238E27FC236}">
                <a16:creationId xmlns:a16="http://schemas.microsoft.com/office/drawing/2014/main" id="{BB4A6D94-5B53-4A02-8230-51028F87DB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0415" y="5629979"/>
            <a:ext cx="1478973" cy="825760"/>
          </a:xfrm>
          <a:prstGeom prst="rect">
            <a:avLst/>
          </a:prstGeom>
        </p:spPr>
      </p:pic>
      <p:grpSp>
        <p:nvGrpSpPr>
          <p:cNvPr id="12" name="Group 11">
            <a:extLst>
              <a:ext uri="{FF2B5EF4-FFF2-40B4-BE49-F238E27FC236}">
                <a16:creationId xmlns:a16="http://schemas.microsoft.com/office/drawing/2014/main" id="{A3756050-771C-4617-ADA3-03EFEDCE5801}"/>
              </a:ext>
            </a:extLst>
          </p:cNvPr>
          <p:cNvGrpSpPr/>
          <p:nvPr userDrawn="1"/>
        </p:nvGrpSpPr>
        <p:grpSpPr>
          <a:xfrm>
            <a:off x="-1728305" y="-2049517"/>
            <a:ext cx="8917229" cy="10769768"/>
            <a:chOff x="11114088" y="2241550"/>
            <a:chExt cx="1905000" cy="2354263"/>
          </a:xfrm>
          <a:solidFill>
            <a:schemeClr val="bg2">
              <a:alpha val="10000"/>
            </a:schemeClr>
          </a:solidFill>
        </p:grpSpPr>
        <p:sp>
          <p:nvSpPr>
            <p:cNvPr id="13" name="Freeform 5">
              <a:extLst>
                <a:ext uri="{FF2B5EF4-FFF2-40B4-BE49-F238E27FC236}">
                  <a16:creationId xmlns:a16="http://schemas.microsoft.com/office/drawing/2014/main" id="{C3880209-831D-4CCF-9C7D-EAA906EC5C19}"/>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4" name="Freeform 6">
              <a:extLst>
                <a:ext uri="{FF2B5EF4-FFF2-40B4-BE49-F238E27FC236}">
                  <a16:creationId xmlns:a16="http://schemas.microsoft.com/office/drawing/2014/main" id="{A5846E97-F4B5-4548-9259-F4A193862C1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solidFill>
                  <a:srgbClr val="049C99"/>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solidFill>
                  <a:srgbClr val="0F5F80"/>
                </a:solidFill>
              </a:defRPr>
            </a:lvl1pPr>
          </a:lstStyle>
          <a:p>
            <a:r>
              <a:rPr lang="en-US" noProof="0"/>
              <a:t>Click to edit Master title style</a:t>
            </a:r>
          </a:p>
        </p:txBody>
      </p:sp>
      <p:pic>
        <p:nvPicPr>
          <p:cNvPr id="17" name="Graphic 16">
            <a:extLst>
              <a:ext uri="{FF2B5EF4-FFF2-40B4-BE49-F238E27FC236}">
                <a16:creationId xmlns:a16="http://schemas.microsoft.com/office/drawing/2014/main" id="{B6AC9374-6806-4272-B145-5DE91D98D8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6227" y="5979119"/>
            <a:ext cx="1021439" cy="570303"/>
          </a:xfrm>
          <a:prstGeom prst="rect">
            <a:avLst/>
          </a:prstGeom>
        </p:spPr>
      </p:pic>
      <p:grpSp>
        <p:nvGrpSpPr>
          <p:cNvPr id="18" name="Group 17">
            <a:extLst>
              <a:ext uri="{FF2B5EF4-FFF2-40B4-BE49-F238E27FC236}">
                <a16:creationId xmlns:a16="http://schemas.microsoft.com/office/drawing/2014/main" id="{963E1A62-9E12-4BBF-B754-682DEC5422D6}"/>
              </a:ext>
            </a:extLst>
          </p:cNvPr>
          <p:cNvGrpSpPr/>
          <p:nvPr userDrawn="1"/>
        </p:nvGrpSpPr>
        <p:grpSpPr>
          <a:xfrm rot="8650774" flipH="1" flipV="1">
            <a:off x="10358178" y="5434347"/>
            <a:ext cx="1652959" cy="2042783"/>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CC0997C-27CD-4A78-9F9A-93EEEC41AE19}"/>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0" name="Freeform 6">
              <a:extLst>
                <a:ext uri="{FF2B5EF4-FFF2-40B4-BE49-F238E27FC236}">
                  <a16:creationId xmlns:a16="http://schemas.microsoft.com/office/drawing/2014/main" id="{62256FD4-1736-4750-A0E8-5E397CDA56B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1" name="Freeform 7">
              <a:extLst>
                <a:ext uri="{FF2B5EF4-FFF2-40B4-BE49-F238E27FC236}">
                  <a16:creationId xmlns:a16="http://schemas.microsoft.com/office/drawing/2014/main" id="{BC7BCF05-0E60-4563-9A7B-D0B2CB7EE8F2}"/>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Tree>
    <p:extLst>
      <p:ext uri="{BB962C8B-B14F-4D97-AF65-F5344CB8AC3E}">
        <p14:creationId xmlns:p14="http://schemas.microsoft.com/office/powerpoint/2010/main" val="169620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1B43C27-BE94-4D97-8263-F0B4202A9A88}"/>
              </a:ext>
            </a:extLst>
          </p:cNvPr>
          <p:cNvGrpSpPr/>
          <p:nvPr userDrawn="1"/>
        </p:nvGrpSpPr>
        <p:grpSpPr>
          <a:xfrm rot="8650774" flipH="1" flipV="1">
            <a:off x="10358178" y="5434347"/>
            <a:ext cx="1652959" cy="2042783"/>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490C21B4-03F5-4750-A3C9-98FFA3709F7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3" name="Freeform 6">
              <a:extLst>
                <a:ext uri="{FF2B5EF4-FFF2-40B4-BE49-F238E27FC236}">
                  <a16:creationId xmlns:a16="http://schemas.microsoft.com/office/drawing/2014/main" id="{1C451C67-AA78-4897-8DC0-E7D5807FDB3C}"/>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7" name="Freeform 7">
              <a:extLst>
                <a:ext uri="{FF2B5EF4-FFF2-40B4-BE49-F238E27FC236}">
                  <a16:creationId xmlns:a16="http://schemas.microsoft.com/office/drawing/2014/main" id="{D4E0F3DD-A821-41C7-919D-13892AE08D1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solidFill>
                  <a:srgbClr val="0F5F80"/>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solidFill>
                  <a:srgbClr val="049C99"/>
                </a:solidFill>
              </a:defRPr>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rgbClr val="049C99"/>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p>
        </p:txBody>
      </p:sp>
      <p:pic>
        <p:nvPicPr>
          <p:cNvPr id="20" name="Graphic 19">
            <a:extLst>
              <a:ext uri="{FF2B5EF4-FFF2-40B4-BE49-F238E27FC236}">
                <a16:creationId xmlns:a16="http://schemas.microsoft.com/office/drawing/2014/main" id="{E9A8C980-25E9-45A3-9B53-D6C959080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6227" y="5979119"/>
            <a:ext cx="1021439" cy="570303"/>
          </a:xfrm>
          <a:prstGeom prst="rect">
            <a:avLst/>
          </a:prstGeom>
        </p:spPr>
      </p:pic>
    </p:spTree>
    <p:extLst>
      <p:ext uri="{BB962C8B-B14F-4D97-AF65-F5344CB8AC3E}">
        <p14:creationId xmlns:p14="http://schemas.microsoft.com/office/powerpoint/2010/main" val="1969986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0" y="-16725"/>
            <a:ext cx="12192000" cy="6874721"/>
          </a:xfrm>
          <a:prstGeom prst="rect">
            <a:avLst/>
          </a:prstGeom>
          <a:solidFill>
            <a:srgbClr val="049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2" name="Title 1">
            <a:extLst>
              <a:ext uri="{FF2B5EF4-FFF2-40B4-BE49-F238E27FC236}">
                <a16:creationId xmlns:a16="http://schemas.microsoft.com/office/drawing/2014/main" id="{32970CD0-696D-4313-96BA-4AA72C813BD0}"/>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all" baseline="0">
                <a:solidFill>
                  <a:schemeClr val="bg1"/>
                </a:solidFill>
              </a:defRPr>
            </a:lvl1pPr>
          </a:lstStyle>
          <a:p>
            <a:r>
              <a:rPr lang="en-US" noProof="0"/>
              <a:t>FIGURE OPTION</a:t>
            </a:r>
          </a:p>
        </p:txBody>
      </p:sp>
      <p:pic>
        <p:nvPicPr>
          <p:cNvPr id="18" name="Graphic 17">
            <a:extLst>
              <a:ext uri="{FF2B5EF4-FFF2-40B4-BE49-F238E27FC236}">
                <a16:creationId xmlns:a16="http://schemas.microsoft.com/office/drawing/2014/main" id="{CB99B98F-64FA-4C1F-A9ED-A7058F74E6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7784" y="5980176"/>
            <a:ext cx="958835" cy="535350"/>
          </a:xfrm>
          <a:prstGeom prst="rect">
            <a:avLst/>
          </a:prstGeom>
        </p:spPr>
      </p:pic>
    </p:spTree>
    <p:extLst>
      <p:ext uri="{BB962C8B-B14F-4D97-AF65-F5344CB8AC3E}">
        <p14:creationId xmlns:p14="http://schemas.microsoft.com/office/powerpoint/2010/main" val="1741033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14002293" y="-11954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rgbClr val="049C99"/>
                </a:solidFill>
              </a:defRPr>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pic>
        <p:nvPicPr>
          <p:cNvPr id="15" name="Graphic 14">
            <a:extLst>
              <a:ext uri="{FF2B5EF4-FFF2-40B4-BE49-F238E27FC236}">
                <a16:creationId xmlns:a16="http://schemas.microsoft.com/office/drawing/2014/main" id="{96DCB953-4AD1-4F19-AB42-5E96922AD4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6227" y="5979119"/>
            <a:ext cx="1021439" cy="570303"/>
          </a:xfrm>
          <a:prstGeom prst="rect">
            <a:avLst/>
          </a:prstGeom>
        </p:spPr>
      </p:pic>
    </p:spTree>
    <p:extLst>
      <p:ext uri="{BB962C8B-B14F-4D97-AF65-F5344CB8AC3E}">
        <p14:creationId xmlns:p14="http://schemas.microsoft.com/office/powerpoint/2010/main" val="1564760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Oval 5">
            <a:extLst>
              <a:ext uri="{FF2B5EF4-FFF2-40B4-BE49-F238E27FC236}">
                <a16:creationId xmlns:a16="http://schemas.microsoft.com/office/drawing/2014/main" id="{F8782E9D-85A0-472A-98E5-5F81840D026E}"/>
              </a:ext>
            </a:extLst>
          </p:cNvPr>
          <p:cNvSpPr/>
          <p:nvPr userDrawn="1"/>
        </p:nvSpPr>
        <p:spPr>
          <a:xfrm>
            <a:off x="11371669" y="6409397"/>
            <a:ext cx="280051" cy="280051"/>
          </a:xfrm>
          <a:prstGeom prst="ellipse">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5">
            <a:extLst>
              <a:ext uri="{FF2B5EF4-FFF2-40B4-BE49-F238E27FC236}">
                <a16:creationId xmlns:a16="http://schemas.microsoft.com/office/drawing/2014/main" id="{C6F23F2D-FED8-4B36-9CD8-9EB2E8232C97}"/>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111350" y="845000"/>
            <a:ext cx="5234049" cy="5139362"/>
          </a:xfrm>
          <a:solidFill>
            <a:srgbClr val="DAD3C3"/>
          </a:solidFill>
        </p:spPr>
        <p:txBody>
          <a:bodyPr anchor="ctr" anchorCtr="0">
            <a:noAutofit/>
          </a:bodyPr>
          <a:lstStyle>
            <a:lvl1pPr marL="0" indent="0" algn="ctr">
              <a:buNone/>
              <a:defRPr/>
            </a:lvl1pPr>
          </a:lstStyle>
          <a:p>
            <a:r>
              <a:rPr lang="en-US" noProof="0" dirty="0"/>
              <a:t>Click icon to add picture</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74038" y="873643"/>
            <a:ext cx="5221964" cy="1001338"/>
          </a:xfrm>
        </p:spPr>
        <p:txBody>
          <a:bodyPr lIns="36000" tIns="0" rIns="0" bIns="0" anchor="b">
            <a:normAutofit/>
          </a:bodyPr>
          <a:lstStyle>
            <a:lvl1pPr>
              <a:defRPr sz="2700"/>
            </a:lvl1pPr>
          </a:lstStyle>
          <a:p>
            <a:r>
              <a:rPr lang="en-US" noProof="0" dirty="0"/>
              <a:t>Click to edit Master title style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74038" y="1943026"/>
            <a:ext cx="5221964" cy="540000"/>
          </a:xfrm>
        </p:spPr>
        <p:txBody>
          <a:bodyPr lIns="36000" tIns="0" rIns="0" bIns="0">
            <a:normAutofit/>
          </a:bodyPr>
          <a:lstStyle>
            <a:lvl1pPr marL="0" indent="0">
              <a:buNone/>
              <a:defRPr sz="1802">
                <a:solidFill>
                  <a:srgbClr val="185377"/>
                </a:solidFill>
              </a:defRPr>
            </a:lvl1pPr>
            <a:lvl2pPr marL="342914" indent="0">
              <a:buNone/>
              <a:defRPr sz="1500">
                <a:solidFill>
                  <a:schemeClr val="tx1">
                    <a:tint val="75000"/>
                  </a:schemeClr>
                </a:solidFill>
              </a:defRPr>
            </a:lvl2pPr>
            <a:lvl3pPr marL="685828" indent="0">
              <a:buNone/>
              <a:defRPr sz="1350">
                <a:solidFill>
                  <a:schemeClr val="tx1">
                    <a:tint val="75000"/>
                  </a:schemeClr>
                </a:solidFill>
              </a:defRPr>
            </a:lvl3pPr>
            <a:lvl4pPr marL="1028742" indent="0">
              <a:buNone/>
              <a:defRPr sz="1200">
                <a:solidFill>
                  <a:schemeClr val="tx1">
                    <a:tint val="75000"/>
                  </a:schemeClr>
                </a:solidFill>
              </a:defRPr>
            </a:lvl4pPr>
            <a:lvl5pPr marL="1371655" indent="0">
              <a:buNone/>
              <a:defRPr sz="1200">
                <a:solidFill>
                  <a:schemeClr val="tx1">
                    <a:tint val="75000"/>
                  </a:schemeClr>
                </a:solidFill>
              </a:defRPr>
            </a:lvl5pPr>
            <a:lvl6pPr marL="1714570" indent="0">
              <a:buNone/>
              <a:defRPr sz="1200">
                <a:solidFill>
                  <a:schemeClr val="tx1">
                    <a:tint val="75000"/>
                  </a:schemeClr>
                </a:solidFill>
              </a:defRPr>
            </a:lvl6pPr>
            <a:lvl7pPr marL="2057483" indent="0">
              <a:buNone/>
              <a:defRPr sz="1200">
                <a:solidFill>
                  <a:schemeClr val="tx1">
                    <a:tint val="75000"/>
                  </a:schemeClr>
                </a:solidFill>
              </a:defRPr>
            </a:lvl7pPr>
            <a:lvl8pPr marL="2400398" indent="0">
              <a:buNone/>
              <a:defRPr sz="1200">
                <a:solidFill>
                  <a:schemeClr val="tx1">
                    <a:tint val="75000"/>
                  </a:schemeClr>
                </a:solidFill>
              </a:defRPr>
            </a:lvl8pPr>
            <a:lvl9pPr marL="2743311" indent="0">
              <a:buNone/>
              <a:defRPr sz="1200">
                <a:solidFill>
                  <a:schemeClr val="tx1">
                    <a:tint val="75000"/>
                  </a:schemeClr>
                </a:solidFill>
              </a:defRPr>
            </a:lvl9pPr>
          </a:lstStyle>
          <a:p>
            <a:pPr lvl="0"/>
            <a:r>
              <a:rPr lang="en-US" noProof="0" dirty="0"/>
              <a:t>Edit Master text styles</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a:xfrm>
            <a:off x="745074" y="6316110"/>
            <a:ext cx="394064" cy="234000"/>
          </a:xfrm>
        </p:spPr>
        <p:txBody>
          <a:bodyPr/>
          <a:lstStyle/>
          <a:p>
            <a:fld id="{3CE5352E-9B9F-4EDC-8769-7FA3D3F814C7}" type="slidenum">
              <a:rPr lang="en-US" noProof="0" smtClean="0"/>
              <a:t>‹#›</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84899" y="2483026"/>
            <a:ext cx="5211103" cy="3501335"/>
          </a:xfrm>
        </p:spPr>
        <p:txBody>
          <a:bodyPr lIns="36000" tIns="0" rIns="0" bIns="0">
            <a:normAutofit/>
          </a:bodyPr>
          <a:lstStyle>
            <a:lvl1pPr marL="162007" indent="-162007">
              <a:spcBef>
                <a:spcPts val="450"/>
              </a:spcBef>
              <a:buClr>
                <a:srgbClr val="07A694"/>
              </a:buClr>
              <a:buSzPct val="125000"/>
              <a:buFont typeface="Wingdings" panose="05000000000000000000" pitchFamily="2" charset="2"/>
              <a:buChar char="§"/>
              <a:defRPr sz="1502">
                <a:solidFill>
                  <a:srgbClr val="07A694"/>
                </a:solidFill>
              </a:defRPr>
            </a:lvl1pPr>
            <a:lvl2pPr marL="342914" indent="0">
              <a:buNone/>
              <a:defRPr sz="1500">
                <a:solidFill>
                  <a:schemeClr val="tx1">
                    <a:tint val="75000"/>
                  </a:schemeClr>
                </a:solidFill>
              </a:defRPr>
            </a:lvl2pPr>
            <a:lvl3pPr marL="685828" indent="0">
              <a:buNone/>
              <a:defRPr sz="1350">
                <a:solidFill>
                  <a:schemeClr val="tx1">
                    <a:tint val="75000"/>
                  </a:schemeClr>
                </a:solidFill>
              </a:defRPr>
            </a:lvl3pPr>
            <a:lvl4pPr marL="1028742" indent="0">
              <a:buNone/>
              <a:defRPr sz="1200">
                <a:solidFill>
                  <a:schemeClr val="tx1">
                    <a:tint val="75000"/>
                  </a:schemeClr>
                </a:solidFill>
              </a:defRPr>
            </a:lvl4pPr>
            <a:lvl5pPr marL="1371655" indent="0">
              <a:buNone/>
              <a:defRPr sz="1200">
                <a:solidFill>
                  <a:schemeClr val="tx1">
                    <a:tint val="75000"/>
                  </a:schemeClr>
                </a:solidFill>
              </a:defRPr>
            </a:lvl5pPr>
            <a:lvl6pPr marL="1714570" indent="0">
              <a:buNone/>
              <a:defRPr sz="1200">
                <a:solidFill>
                  <a:schemeClr val="tx1">
                    <a:tint val="75000"/>
                  </a:schemeClr>
                </a:solidFill>
              </a:defRPr>
            </a:lvl6pPr>
            <a:lvl7pPr marL="2057483" indent="0">
              <a:buNone/>
              <a:defRPr sz="1200">
                <a:solidFill>
                  <a:schemeClr val="tx1">
                    <a:tint val="75000"/>
                  </a:schemeClr>
                </a:solidFill>
              </a:defRPr>
            </a:lvl7pPr>
            <a:lvl8pPr marL="2400398" indent="0">
              <a:buNone/>
              <a:defRPr sz="1200">
                <a:solidFill>
                  <a:schemeClr val="tx1">
                    <a:tint val="75000"/>
                  </a:schemeClr>
                </a:solidFill>
              </a:defRPr>
            </a:lvl8pPr>
            <a:lvl9pPr marL="2743311" indent="0">
              <a:buNone/>
              <a:defRPr sz="1200">
                <a:solidFill>
                  <a:schemeClr val="tx1">
                    <a:tint val="75000"/>
                  </a:schemeClr>
                </a:solidFill>
              </a:defRPr>
            </a:lvl9pPr>
          </a:lstStyle>
          <a:p>
            <a:pPr lvl="0"/>
            <a:r>
              <a:rPr lang="en-US" noProof="0" dirty="0"/>
              <a:t>Edit Master text styles</a:t>
            </a:r>
          </a:p>
        </p:txBody>
      </p:sp>
      <p:sp>
        <p:nvSpPr>
          <p:cNvPr id="16" name="Rectangle 15">
            <a:extLst>
              <a:ext uri="{FF2B5EF4-FFF2-40B4-BE49-F238E27FC236}">
                <a16:creationId xmlns:a16="http://schemas.microsoft.com/office/drawing/2014/main" id="{B7B7AFD1-6DB2-48C9-AA53-4820910BF861}"/>
              </a:ext>
            </a:extLst>
          </p:cNvPr>
          <p:cNvSpPr/>
          <p:nvPr userDrawn="1"/>
        </p:nvSpPr>
        <p:spPr>
          <a:xfrm>
            <a:off x="1" y="1"/>
            <a:ext cx="12191999" cy="318908"/>
          </a:xfrm>
          <a:prstGeom prst="rect">
            <a:avLst/>
          </a:prstGeom>
          <a:solidFill>
            <a:srgbClr val="07A694">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Oval 7">
            <a:extLst>
              <a:ext uri="{FF2B5EF4-FFF2-40B4-BE49-F238E27FC236}">
                <a16:creationId xmlns:a16="http://schemas.microsoft.com/office/drawing/2014/main" id="{78C2E1CD-7D4C-4698-A106-648A39361B09}"/>
              </a:ext>
            </a:extLst>
          </p:cNvPr>
          <p:cNvSpPr/>
          <p:nvPr userDrawn="1"/>
        </p:nvSpPr>
        <p:spPr>
          <a:xfrm>
            <a:off x="11371669" y="6409397"/>
            <a:ext cx="280051" cy="280051"/>
          </a:xfrm>
          <a:prstGeom prst="ellipse">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Slide Number Placeholder 5">
            <a:extLst>
              <a:ext uri="{FF2B5EF4-FFF2-40B4-BE49-F238E27FC236}">
                <a16:creationId xmlns:a16="http://schemas.microsoft.com/office/drawing/2014/main" id="{5756460C-CF0D-4B13-B578-3DCA55225B63}"/>
              </a:ext>
            </a:extLst>
          </p:cNvPr>
          <p:cNvSpPr txBox="1">
            <a:spLocks/>
          </p:cNvSpPr>
          <p:nvPr userDrawn="1"/>
        </p:nvSpPr>
        <p:spPr>
          <a:xfrm>
            <a:off x="11363696" y="6455739"/>
            <a:ext cx="294460" cy="187367"/>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C71654-96A5-4280-94F3-931C61A9F92C}" type="slidenum">
              <a:rPr lang="en-US" smtClean="0"/>
              <a:pPr/>
              <a:t>‹#›</a:t>
            </a:fld>
            <a:endParaRPr lang="en-US" dirty="0"/>
          </a:p>
        </p:txBody>
      </p:sp>
    </p:spTree>
    <p:extLst>
      <p:ext uri="{BB962C8B-B14F-4D97-AF65-F5344CB8AC3E}">
        <p14:creationId xmlns:p14="http://schemas.microsoft.com/office/powerpoint/2010/main" val="244639821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284179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2/21/2023</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62" r:id="rId5"/>
    <p:sldLayoutId id="2147483654" r:id="rId6"/>
    <p:sldLayoutId id="2147483665" r:id="rId7"/>
    <p:sldLayoutId id="2147483668"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857D5-D3E2-4B4C-A347-5AC9AC048DA9}" type="slidenum">
              <a:rPr lang="en-US" smtClean="0"/>
              <a:pPr/>
              <a:t>‹#›</a:t>
            </a:fld>
            <a:endParaRPr lang="en-US" dirty="0"/>
          </a:p>
        </p:txBody>
      </p:sp>
    </p:spTree>
    <p:extLst>
      <p:ext uri="{BB962C8B-B14F-4D97-AF65-F5344CB8AC3E}">
        <p14:creationId xmlns:p14="http://schemas.microsoft.com/office/powerpoint/2010/main" val="134268453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18" Type="http://schemas.openxmlformats.org/officeDocument/2006/relationships/image" Target="../media/image94.png"/><Relationship Id="rId3" Type="http://schemas.openxmlformats.org/officeDocument/2006/relationships/image" Target="../media/image79.png"/><Relationship Id="rId21" Type="http://schemas.openxmlformats.org/officeDocument/2006/relationships/image" Target="../media/image97.sv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svg"/><Relationship Id="rId2" Type="http://schemas.openxmlformats.org/officeDocument/2006/relationships/notesSlide" Target="../notesSlides/notesSlide13.xml"/><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png"/><Relationship Id="rId15" Type="http://schemas.openxmlformats.org/officeDocument/2006/relationships/image" Target="../media/image91.svg"/><Relationship Id="rId23" Type="http://schemas.openxmlformats.org/officeDocument/2006/relationships/image" Target="../media/image99.svg"/><Relationship Id="rId10" Type="http://schemas.openxmlformats.org/officeDocument/2006/relationships/image" Target="../media/image86.png"/><Relationship Id="rId19" Type="http://schemas.openxmlformats.org/officeDocument/2006/relationships/image" Target="../media/image95.sv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 Id="rId22" Type="http://schemas.openxmlformats.org/officeDocument/2006/relationships/image" Target="../media/image9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slides/_rels/slide18.xml.rels><?xml version="1.0" encoding="UTF-8" standalone="yes"?>
<Relationships xmlns="http://schemas.openxmlformats.org/package/2006/relationships"><Relationship Id="rId3" Type="http://schemas.openxmlformats.org/officeDocument/2006/relationships/image" Target="../media/image107.jpg"/><Relationship Id="rId7" Type="http://schemas.openxmlformats.org/officeDocument/2006/relationships/image" Target="../media/image110.svg"/><Relationship Id="rId2"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jpg"/><Relationship Id="rId4" Type="http://schemas.openxmlformats.org/officeDocument/2006/relationships/hyperlink" Target="https://arcg.is/0TvOq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37.sv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22.png"/><Relationship Id="rId24" Type="http://schemas.openxmlformats.org/officeDocument/2006/relationships/image" Target="../media/image35.sv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svg"/><Relationship Id="rId19" Type="http://schemas.openxmlformats.org/officeDocument/2006/relationships/image" Target="../media/image30.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 Id="rId22"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jpg"/><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54.jp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jpeg"/><Relationship Id="rId22"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jpg"/></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343650" y="2805330"/>
            <a:ext cx="5143500" cy="2090808"/>
          </a:xfrm>
        </p:spPr>
        <p:txBody>
          <a:bodyPr/>
          <a:lstStyle/>
          <a:p>
            <a:r>
              <a:rPr lang="en-US" sz="3200" dirty="0">
                <a:solidFill>
                  <a:srgbClr val="0F5F80"/>
                </a:solidFill>
              </a:rPr>
              <a:t>Transportation Resiliency Master Plan</a:t>
            </a:r>
          </a:p>
        </p:txBody>
      </p:sp>
      <p:sp>
        <p:nvSpPr>
          <p:cNvPr id="3" name="Subtitle 2">
            <a:extLst>
              <a:ext uri="{FF2B5EF4-FFF2-40B4-BE49-F238E27FC236}">
                <a16:creationId xmlns:a16="http://schemas.microsoft.com/office/drawing/2014/main" id="{1AFF0EFE-C50F-44EB-8978-B97795477C9E}"/>
              </a:ext>
            </a:extLst>
          </p:cNvPr>
          <p:cNvSpPr>
            <a:spLocks noGrp="1"/>
          </p:cNvSpPr>
          <p:nvPr>
            <p:ph type="subTitle" idx="1"/>
          </p:nvPr>
        </p:nvSpPr>
        <p:spPr>
          <a:xfrm>
            <a:off x="6343649" y="5011615"/>
            <a:ext cx="5848351" cy="1545299"/>
          </a:xfrm>
        </p:spPr>
        <p:txBody>
          <a:bodyPr/>
          <a:lstStyle/>
          <a:p>
            <a:r>
              <a:rPr lang="en-US" b="1" dirty="0">
                <a:solidFill>
                  <a:srgbClr val="FBB829"/>
                </a:solidFill>
              </a:rPr>
              <a:t>Ride the wave to resiliency community Symposium</a:t>
            </a:r>
          </a:p>
          <a:p>
            <a:r>
              <a:rPr lang="en-US" dirty="0">
                <a:solidFill>
                  <a:srgbClr val="FBB829"/>
                </a:solidFill>
              </a:rPr>
              <a:t>March 1, 2023</a:t>
            </a:r>
          </a:p>
          <a:p>
            <a:endParaRPr lang="en-US" dirty="0">
              <a:solidFill>
                <a:srgbClr val="FBB829"/>
              </a:solidFill>
            </a:endParaRPr>
          </a:p>
        </p:txBody>
      </p:sp>
      <p:pic>
        <p:nvPicPr>
          <p:cNvPr id="4" name="Graphic 3">
            <a:extLst>
              <a:ext uri="{FF2B5EF4-FFF2-40B4-BE49-F238E27FC236}">
                <a16:creationId xmlns:a16="http://schemas.microsoft.com/office/drawing/2014/main" id="{F080AE3D-2F0E-40AE-B6B8-D486901399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7559" y="2261474"/>
            <a:ext cx="2831523" cy="1580933"/>
          </a:xfrm>
          <a:prstGeom prst="rect">
            <a:avLst/>
          </a:prstGeom>
        </p:spPr>
      </p:pic>
      <p:cxnSp>
        <p:nvCxnSpPr>
          <p:cNvPr id="8" name="Straight Connector 7">
            <a:extLst>
              <a:ext uri="{FF2B5EF4-FFF2-40B4-BE49-F238E27FC236}">
                <a16:creationId xmlns:a16="http://schemas.microsoft.com/office/drawing/2014/main" id="{27E7E7BD-4007-40F7-ADC0-16812A538B4D}"/>
              </a:ext>
            </a:extLst>
          </p:cNvPr>
          <p:cNvCxnSpPr>
            <a:cxnSpLocks/>
          </p:cNvCxnSpPr>
          <p:nvPr/>
        </p:nvCxnSpPr>
        <p:spPr>
          <a:xfrm>
            <a:off x="6469778" y="4884528"/>
            <a:ext cx="5017372"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Placeholder 11">
            <a:extLst>
              <a:ext uri="{FF2B5EF4-FFF2-40B4-BE49-F238E27FC236}">
                <a16:creationId xmlns:a16="http://schemas.microsoft.com/office/drawing/2014/main" id="{11A897E2-F7F6-4383-AD48-F5E530E2FB4C}"/>
              </a:ext>
            </a:extLst>
          </p:cNvPr>
          <p:cNvPicPr>
            <a:picLocks noGrp="1" noChangeAspect="1"/>
          </p:cNvPicPr>
          <p:nvPr>
            <p:ph type="pic" sz="quarter" idx="10"/>
          </p:nvPr>
        </p:nvPicPr>
        <p:blipFill>
          <a:blip r:embed="rId5"/>
          <a:srcRect l="16883" r="16883"/>
          <a:stretch>
            <a:fillRect/>
          </a:stretch>
        </p:blipFill>
        <p:spPr/>
      </p:pic>
    </p:spTree>
    <p:extLst>
      <p:ext uri="{BB962C8B-B14F-4D97-AF65-F5344CB8AC3E}">
        <p14:creationId xmlns:p14="http://schemas.microsoft.com/office/powerpoint/2010/main" val="373798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E3418-1770-F5FA-AA0B-242B69BFEF44}"/>
              </a:ext>
            </a:extLst>
          </p:cNvPr>
          <p:cNvSpPr>
            <a:spLocks noGrp="1"/>
          </p:cNvSpPr>
          <p:nvPr>
            <p:ph type="title"/>
          </p:nvPr>
        </p:nvSpPr>
        <p:spPr/>
        <p:txBody>
          <a:bodyPr/>
          <a:lstStyle/>
          <a:p>
            <a:r>
              <a:rPr lang="en-US" dirty="0"/>
              <a:t>What we found – Flooding</a:t>
            </a:r>
          </a:p>
        </p:txBody>
      </p:sp>
      <p:sp>
        <p:nvSpPr>
          <p:cNvPr id="3" name="Slide Number Placeholder 2">
            <a:extLst>
              <a:ext uri="{FF2B5EF4-FFF2-40B4-BE49-F238E27FC236}">
                <a16:creationId xmlns:a16="http://schemas.microsoft.com/office/drawing/2014/main" id="{284494FF-F6C8-3EF7-9D21-1835EE8E819D}"/>
              </a:ext>
            </a:extLst>
          </p:cNvPr>
          <p:cNvSpPr>
            <a:spLocks noGrp="1"/>
          </p:cNvSpPr>
          <p:nvPr>
            <p:ph type="sldNum" sz="quarter" idx="12"/>
          </p:nvPr>
        </p:nvSpPr>
        <p:spPr/>
        <p:txBody>
          <a:bodyPr/>
          <a:lstStyle/>
          <a:p>
            <a:fld id="{9EC71654-96A5-4280-94F3-931C61A9F92C}" type="slidenum">
              <a:rPr lang="en-US" noProof="0" smtClean="0"/>
              <a:pPr/>
              <a:t>10</a:t>
            </a:fld>
            <a:endParaRPr lang="en-US" noProof="0" dirty="0"/>
          </a:p>
        </p:txBody>
      </p:sp>
      <p:sp>
        <p:nvSpPr>
          <p:cNvPr id="6" name="TextBox 5">
            <a:extLst>
              <a:ext uri="{FF2B5EF4-FFF2-40B4-BE49-F238E27FC236}">
                <a16:creationId xmlns:a16="http://schemas.microsoft.com/office/drawing/2014/main" id="{062605EE-6030-D29C-6E8D-D50FDD1E8905}"/>
              </a:ext>
            </a:extLst>
          </p:cNvPr>
          <p:cNvSpPr txBox="1"/>
          <p:nvPr/>
        </p:nvSpPr>
        <p:spPr>
          <a:xfrm>
            <a:off x="10041890" y="3105835"/>
            <a:ext cx="2034846" cy="646331"/>
          </a:xfrm>
          <a:prstGeom prst="rect">
            <a:avLst/>
          </a:prstGeom>
          <a:noFill/>
        </p:spPr>
        <p:txBody>
          <a:bodyPr wrap="square" rtlCol="0">
            <a:spAutoFit/>
          </a:bodyPr>
          <a:lstStyle/>
          <a:p>
            <a:pPr algn="ctr"/>
            <a:r>
              <a:rPr lang="en-US" dirty="0"/>
              <a:t>Scan here to review all five booklets:</a:t>
            </a:r>
          </a:p>
        </p:txBody>
      </p:sp>
      <p:sp>
        <p:nvSpPr>
          <p:cNvPr id="7" name="Oval 6">
            <a:extLst>
              <a:ext uri="{FF2B5EF4-FFF2-40B4-BE49-F238E27FC236}">
                <a16:creationId xmlns:a16="http://schemas.microsoft.com/office/drawing/2014/main" id="{6F5C52B2-C19D-5788-64E2-721D72C97334}"/>
              </a:ext>
            </a:extLst>
          </p:cNvPr>
          <p:cNvSpPr/>
          <p:nvPr/>
        </p:nvSpPr>
        <p:spPr>
          <a:xfrm>
            <a:off x="9674578" y="303356"/>
            <a:ext cx="2402157" cy="2369489"/>
          </a:xfrm>
          <a:prstGeom prst="ellipse">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56% (485 miles) of Roads in Brevard are Impacted</a:t>
            </a:r>
          </a:p>
        </p:txBody>
      </p:sp>
      <p:pic>
        <p:nvPicPr>
          <p:cNvPr id="9" name="Picture 8">
            <a:extLst>
              <a:ext uri="{FF2B5EF4-FFF2-40B4-BE49-F238E27FC236}">
                <a16:creationId xmlns:a16="http://schemas.microsoft.com/office/drawing/2014/main" id="{E89A14B1-1E78-59B7-AF86-511C53E8C0ED}"/>
              </a:ext>
            </a:extLst>
          </p:cNvPr>
          <p:cNvPicPr>
            <a:picLocks noChangeAspect="1"/>
          </p:cNvPicPr>
          <p:nvPr/>
        </p:nvPicPr>
        <p:blipFill>
          <a:blip r:embed="rId3"/>
          <a:srcRect/>
          <a:stretch/>
        </p:blipFill>
        <p:spPr>
          <a:xfrm>
            <a:off x="10468853" y="3752166"/>
            <a:ext cx="1197685" cy="1197685"/>
          </a:xfrm>
          <a:prstGeom prst="rect">
            <a:avLst/>
          </a:prstGeom>
        </p:spPr>
      </p:pic>
      <p:pic>
        <p:nvPicPr>
          <p:cNvPr id="5" name="Picture 4">
            <a:extLst>
              <a:ext uri="{FF2B5EF4-FFF2-40B4-BE49-F238E27FC236}">
                <a16:creationId xmlns:a16="http://schemas.microsoft.com/office/drawing/2014/main" id="{5DDF5E94-20ED-406E-4884-AA4CF7F140E3}"/>
              </a:ext>
            </a:extLst>
          </p:cNvPr>
          <p:cNvPicPr>
            <a:picLocks noChangeAspect="1"/>
          </p:cNvPicPr>
          <p:nvPr/>
        </p:nvPicPr>
        <p:blipFill>
          <a:blip r:embed="rId4"/>
          <a:stretch>
            <a:fillRect/>
          </a:stretch>
        </p:blipFill>
        <p:spPr>
          <a:xfrm>
            <a:off x="115264" y="1604978"/>
            <a:ext cx="4634304" cy="5006401"/>
          </a:xfrm>
          <a:prstGeom prst="rect">
            <a:avLst/>
          </a:prstGeom>
        </p:spPr>
      </p:pic>
      <p:pic>
        <p:nvPicPr>
          <p:cNvPr id="17" name="Picture 16">
            <a:extLst>
              <a:ext uri="{FF2B5EF4-FFF2-40B4-BE49-F238E27FC236}">
                <a16:creationId xmlns:a16="http://schemas.microsoft.com/office/drawing/2014/main" id="{0495D795-5B58-C0C7-F84B-0D8E74E795D2}"/>
              </a:ext>
            </a:extLst>
          </p:cNvPr>
          <p:cNvPicPr>
            <a:picLocks noChangeAspect="1"/>
          </p:cNvPicPr>
          <p:nvPr/>
        </p:nvPicPr>
        <p:blipFill>
          <a:blip r:embed="rId5"/>
          <a:stretch>
            <a:fillRect/>
          </a:stretch>
        </p:blipFill>
        <p:spPr>
          <a:xfrm>
            <a:off x="5041117" y="1503337"/>
            <a:ext cx="4634304" cy="5200120"/>
          </a:xfrm>
          <a:prstGeom prst="rect">
            <a:avLst/>
          </a:prstGeom>
        </p:spPr>
      </p:pic>
    </p:spTree>
    <p:extLst>
      <p:ext uri="{BB962C8B-B14F-4D97-AF65-F5344CB8AC3E}">
        <p14:creationId xmlns:p14="http://schemas.microsoft.com/office/powerpoint/2010/main" val="1190682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E3418-1770-F5FA-AA0B-242B69BFEF44}"/>
              </a:ext>
            </a:extLst>
          </p:cNvPr>
          <p:cNvSpPr>
            <a:spLocks noGrp="1"/>
          </p:cNvSpPr>
          <p:nvPr>
            <p:ph type="title"/>
          </p:nvPr>
        </p:nvSpPr>
        <p:spPr/>
        <p:txBody>
          <a:bodyPr/>
          <a:lstStyle/>
          <a:p>
            <a:r>
              <a:rPr lang="en-US" dirty="0"/>
              <a:t>What we found – Sea Level Rise</a:t>
            </a:r>
          </a:p>
        </p:txBody>
      </p:sp>
      <p:sp>
        <p:nvSpPr>
          <p:cNvPr id="3" name="Slide Number Placeholder 2">
            <a:extLst>
              <a:ext uri="{FF2B5EF4-FFF2-40B4-BE49-F238E27FC236}">
                <a16:creationId xmlns:a16="http://schemas.microsoft.com/office/drawing/2014/main" id="{284494FF-F6C8-3EF7-9D21-1835EE8E819D}"/>
              </a:ext>
            </a:extLst>
          </p:cNvPr>
          <p:cNvSpPr>
            <a:spLocks noGrp="1"/>
          </p:cNvSpPr>
          <p:nvPr>
            <p:ph type="sldNum" sz="quarter" idx="12"/>
          </p:nvPr>
        </p:nvSpPr>
        <p:spPr/>
        <p:txBody>
          <a:bodyPr/>
          <a:lstStyle/>
          <a:p>
            <a:fld id="{9EC71654-96A5-4280-94F3-931C61A9F92C}" type="slidenum">
              <a:rPr lang="en-US" noProof="0" smtClean="0"/>
              <a:pPr/>
              <a:t>11</a:t>
            </a:fld>
            <a:endParaRPr lang="en-US" noProof="0" dirty="0"/>
          </a:p>
        </p:txBody>
      </p:sp>
      <p:sp>
        <p:nvSpPr>
          <p:cNvPr id="6" name="TextBox 5">
            <a:extLst>
              <a:ext uri="{FF2B5EF4-FFF2-40B4-BE49-F238E27FC236}">
                <a16:creationId xmlns:a16="http://schemas.microsoft.com/office/drawing/2014/main" id="{062605EE-6030-D29C-6E8D-D50FDD1E8905}"/>
              </a:ext>
            </a:extLst>
          </p:cNvPr>
          <p:cNvSpPr txBox="1"/>
          <p:nvPr/>
        </p:nvSpPr>
        <p:spPr>
          <a:xfrm>
            <a:off x="10041890" y="3105835"/>
            <a:ext cx="2034846" cy="646331"/>
          </a:xfrm>
          <a:prstGeom prst="rect">
            <a:avLst/>
          </a:prstGeom>
          <a:noFill/>
        </p:spPr>
        <p:txBody>
          <a:bodyPr wrap="square" rtlCol="0">
            <a:spAutoFit/>
          </a:bodyPr>
          <a:lstStyle/>
          <a:p>
            <a:pPr algn="ctr"/>
            <a:r>
              <a:rPr lang="en-US" dirty="0"/>
              <a:t>Scan here to review all five booklets:</a:t>
            </a:r>
          </a:p>
        </p:txBody>
      </p:sp>
      <p:sp>
        <p:nvSpPr>
          <p:cNvPr id="7" name="Oval 6">
            <a:extLst>
              <a:ext uri="{FF2B5EF4-FFF2-40B4-BE49-F238E27FC236}">
                <a16:creationId xmlns:a16="http://schemas.microsoft.com/office/drawing/2014/main" id="{6F5C52B2-C19D-5788-64E2-721D72C97334}"/>
              </a:ext>
            </a:extLst>
          </p:cNvPr>
          <p:cNvSpPr/>
          <p:nvPr/>
        </p:nvSpPr>
        <p:spPr>
          <a:xfrm>
            <a:off x="9674578" y="303356"/>
            <a:ext cx="2402157" cy="2369489"/>
          </a:xfrm>
          <a:prstGeom prst="ellipse">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29% (253 miles) of Roads in Brevard are Impacted</a:t>
            </a:r>
          </a:p>
        </p:txBody>
      </p:sp>
      <p:pic>
        <p:nvPicPr>
          <p:cNvPr id="9" name="Picture 8">
            <a:extLst>
              <a:ext uri="{FF2B5EF4-FFF2-40B4-BE49-F238E27FC236}">
                <a16:creationId xmlns:a16="http://schemas.microsoft.com/office/drawing/2014/main" id="{F9E1774F-E84D-A9A6-DF5B-1BB10BD6439B}"/>
              </a:ext>
            </a:extLst>
          </p:cNvPr>
          <p:cNvPicPr>
            <a:picLocks noChangeAspect="1"/>
          </p:cNvPicPr>
          <p:nvPr/>
        </p:nvPicPr>
        <p:blipFill>
          <a:blip r:embed="rId3"/>
          <a:srcRect/>
          <a:stretch/>
        </p:blipFill>
        <p:spPr>
          <a:xfrm>
            <a:off x="10468853" y="3752166"/>
            <a:ext cx="1197685" cy="1197685"/>
          </a:xfrm>
          <a:prstGeom prst="rect">
            <a:avLst/>
          </a:prstGeom>
        </p:spPr>
      </p:pic>
      <p:pic>
        <p:nvPicPr>
          <p:cNvPr id="17" name="Picture 16">
            <a:extLst>
              <a:ext uri="{FF2B5EF4-FFF2-40B4-BE49-F238E27FC236}">
                <a16:creationId xmlns:a16="http://schemas.microsoft.com/office/drawing/2014/main" id="{5D5B5DA2-F425-F980-A470-9C7F83DF2378}"/>
              </a:ext>
            </a:extLst>
          </p:cNvPr>
          <p:cNvPicPr>
            <a:picLocks noChangeAspect="1"/>
          </p:cNvPicPr>
          <p:nvPr/>
        </p:nvPicPr>
        <p:blipFill>
          <a:blip r:embed="rId4"/>
          <a:stretch>
            <a:fillRect/>
          </a:stretch>
        </p:blipFill>
        <p:spPr>
          <a:xfrm>
            <a:off x="115264" y="1488100"/>
            <a:ext cx="4756498" cy="5187702"/>
          </a:xfrm>
          <a:prstGeom prst="rect">
            <a:avLst/>
          </a:prstGeom>
        </p:spPr>
      </p:pic>
      <p:pic>
        <p:nvPicPr>
          <p:cNvPr id="19" name="Picture 18">
            <a:extLst>
              <a:ext uri="{FF2B5EF4-FFF2-40B4-BE49-F238E27FC236}">
                <a16:creationId xmlns:a16="http://schemas.microsoft.com/office/drawing/2014/main" id="{DB83C92A-5233-725B-894D-9B5FFE1CC52B}"/>
              </a:ext>
            </a:extLst>
          </p:cNvPr>
          <p:cNvPicPr>
            <a:picLocks noChangeAspect="1"/>
          </p:cNvPicPr>
          <p:nvPr/>
        </p:nvPicPr>
        <p:blipFill>
          <a:blip r:embed="rId5"/>
          <a:stretch>
            <a:fillRect/>
          </a:stretch>
        </p:blipFill>
        <p:spPr>
          <a:xfrm>
            <a:off x="4877289" y="1493750"/>
            <a:ext cx="4750145" cy="5321739"/>
          </a:xfrm>
          <a:prstGeom prst="rect">
            <a:avLst/>
          </a:prstGeom>
        </p:spPr>
      </p:pic>
    </p:spTree>
    <p:extLst>
      <p:ext uri="{BB962C8B-B14F-4D97-AF65-F5344CB8AC3E}">
        <p14:creationId xmlns:p14="http://schemas.microsoft.com/office/powerpoint/2010/main" val="3504853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E3418-1770-F5FA-AA0B-242B69BFEF44}"/>
              </a:ext>
            </a:extLst>
          </p:cNvPr>
          <p:cNvSpPr>
            <a:spLocks noGrp="1"/>
          </p:cNvSpPr>
          <p:nvPr>
            <p:ph type="title"/>
          </p:nvPr>
        </p:nvSpPr>
        <p:spPr/>
        <p:txBody>
          <a:bodyPr/>
          <a:lstStyle/>
          <a:p>
            <a:r>
              <a:rPr lang="en-US" dirty="0"/>
              <a:t>What we found – Fire</a:t>
            </a:r>
          </a:p>
        </p:txBody>
      </p:sp>
      <p:sp>
        <p:nvSpPr>
          <p:cNvPr id="3" name="Slide Number Placeholder 2">
            <a:extLst>
              <a:ext uri="{FF2B5EF4-FFF2-40B4-BE49-F238E27FC236}">
                <a16:creationId xmlns:a16="http://schemas.microsoft.com/office/drawing/2014/main" id="{284494FF-F6C8-3EF7-9D21-1835EE8E819D}"/>
              </a:ext>
            </a:extLst>
          </p:cNvPr>
          <p:cNvSpPr>
            <a:spLocks noGrp="1"/>
          </p:cNvSpPr>
          <p:nvPr>
            <p:ph type="sldNum" sz="quarter" idx="12"/>
          </p:nvPr>
        </p:nvSpPr>
        <p:spPr/>
        <p:txBody>
          <a:bodyPr/>
          <a:lstStyle/>
          <a:p>
            <a:fld id="{9EC71654-96A5-4280-94F3-931C61A9F92C}" type="slidenum">
              <a:rPr lang="en-US" noProof="0" smtClean="0"/>
              <a:pPr/>
              <a:t>12</a:t>
            </a:fld>
            <a:endParaRPr lang="en-US" noProof="0" dirty="0"/>
          </a:p>
        </p:txBody>
      </p:sp>
      <p:sp>
        <p:nvSpPr>
          <p:cNvPr id="5" name="TextBox 4">
            <a:extLst>
              <a:ext uri="{FF2B5EF4-FFF2-40B4-BE49-F238E27FC236}">
                <a16:creationId xmlns:a16="http://schemas.microsoft.com/office/drawing/2014/main" id="{05C77C94-80E5-20A5-B6A5-383205790B8B}"/>
              </a:ext>
            </a:extLst>
          </p:cNvPr>
          <p:cNvSpPr txBox="1"/>
          <p:nvPr/>
        </p:nvSpPr>
        <p:spPr>
          <a:xfrm>
            <a:off x="10041890" y="3105835"/>
            <a:ext cx="2034846" cy="646331"/>
          </a:xfrm>
          <a:prstGeom prst="rect">
            <a:avLst/>
          </a:prstGeom>
          <a:noFill/>
        </p:spPr>
        <p:txBody>
          <a:bodyPr wrap="square" rtlCol="0">
            <a:spAutoFit/>
          </a:bodyPr>
          <a:lstStyle/>
          <a:p>
            <a:pPr algn="ctr"/>
            <a:r>
              <a:rPr lang="en-US" dirty="0"/>
              <a:t>Scan here to review all five booklets:</a:t>
            </a:r>
          </a:p>
        </p:txBody>
      </p:sp>
      <p:sp>
        <p:nvSpPr>
          <p:cNvPr id="6" name="Oval 5">
            <a:extLst>
              <a:ext uri="{FF2B5EF4-FFF2-40B4-BE49-F238E27FC236}">
                <a16:creationId xmlns:a16="http://schemas.microsoft.com/office/drawing/2014/main" id="{2D6C9C29-23B3-257A-A008-54723F26DB54}"/>
              </a:ext>
            </a:extLst>
          </p:cNvPr>
          <p:cNvSpPr/>
          <p:nvPr/>
        </p:nvSpPr>
        <p:spPr>
          <a:xfrm>
            <a:off x="9674578" y="303356"/>
            <a:ext cx="2402157" cy="2369489"/>
          </a:xfrm>
          <a:prstGeom prst="ellipse">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44% (377 miles) of Roads in Brevard are Impacted</a:t>
            </a:r>
          </a:p>
        </p:txBody>
      </p:sp>
      <p:pic>
        <p:nvPicPr>
          <p:cNvPr id="9" name="Picture 8">
            <a:extLst>
              <a:ext uri="{FF2B5EF4-FFF2-40B4-BE49-F238E27FC236}">
                <a16:creationId xmlns:a16="http://schemas.microsoft.com/office/drawing/2014/main" id="{5C848A9A-43D3-3FBE-65B8-93E2398D852A}"/>
              </a:ext>
            </a:extLst>
          </p:cNvPr>
          <p:cNvPicPr>
            <a:picLocks noChangeAspect="1"/>
          </p:cNvPicPr>
          <p:nvPr/>
        </p:nvPicPr>
        <p:blipFill>
          <a:blip r:embed="rId3"/>
          <a:srcRect/>
          <a:stretch/>
        </p:blipFill>
        <p:spPr>
          <a:xfrm>
            <a:off x="10468853" y="3752166"/>
            <a:ext cx="1197685" cy="1197685"/>
          </a:xfrm>
          <a:prstGeom prst="rect">
            <a:avLst/>
          </a:prstGeom>
        </p:spPr>
      </p:pic>
      <p:pic>
        <p:nvPicPr>
          <p:cNvPr id="7" name="Picture 6">
            <a:extLst>
              <a:ext uri="{FF2B5EF4-FFF2-40B4-BE49-F238E27FC236}">
                <a16:creationId xmlns:a16="http://schemas.microsoft.com/office/drawing/2014/main" id="{DF46A45D-4443-2D7B-0C15-056E751051B1}"/>
              </a:ext>
            </a:extLst>
          </p:cNvPr>
          <p:cNvPicPr>
            <a:picLocks noChangeAspect="1"/>
          </p:cNvPicPr>
          <p:nvPr/>
        </p:nvPicPr>
        <p:blipFill>
          <a:blip r:embed="rId4"/>
          <a:stretch>
            <a:fillRect/>
          </a:stretch>
        </p:blipFill>
        <p:spPr>
          <a:xfrm>
            <a:off x="70491" y="1398810"/>
            <a:ext cx="4821935" cy="5305491"/>
          </a:xfrm>
          <a:prstGeom prst="rect">
            <a:avLst/>
          </a:prstGeom>
        </p:spPr>
      </p:pic>
      <p:pic>
        <p:nvPicPr>
          <p:cNvPr id="17" name="Picture 16">
            <a:extLst>
              <a:ext uri="{FF2B5EF4-FFF2-40B4-BE49-F238E27FC236}">
                <a16:creationId xmlns:a16="http://schemas.microsoft.com/office/drawing/2014/main" id="{9A3CBB81-334E-6389-55DA-ED814C21382E}"/>
              </a:ext>
            </a:extLst>
          </p:cNvPr>
          <p:cNvPicPr>
            <a:picLocks noChangeAspect="1"/>
          </p:cNvPicPr>
          <p:nvPr/>
        </p:nvPicPr>
        <p:blipFill>
          <a:blip r:embed="rId5"/>
          <a:stretch>
            <a:fillRect/>
          </a:stretch>
        </p:blipFill>
        <p:spPr>
          <a:xfrm>
            <a:off x="5027027" y="1464024"/>
            <a:ext cx="4600498" cy="5136478"/>
          </a:xfrm>
          <a:prstGeom prst="rect">
            <a:avLst/>
          </a:prstGeom>
        </p:spPr>
      </p:pic>
    </p:spTree>
    <p:extLst>
      <p:ext uri="{BB962C8B-B14F-4D97-AF65-F5344CB8AC3E}">
        <p14:creationId xmlns:p14="http://schemas.microsoft.com/office/powerpoint/2010/main" val="1027993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E3418-1770-F5FA-AA0B-242B69BFEF44}"/>
              </a:ext>
            </a:extLst>
          </p:cNvPr>
          <p:cNvSpPr>
            <a:spLocks noGrp="1"/>
          </p:cNvSpPr>
          <p:nvPr>
            <p:ph type="title"/>
          </p:nvPr>
        </p:nvSpPr>
        <p:spPr/>
        <p:txBody>
          <a:bodyPr/>
          <a:lstStyle/>
          <a:p>
            <a:r>
              <a:rPr lang="en-US" dirty="0"/>
              <a:t>What we found – Shoreline Erosion</a:t>
            </a:r>
          </a:p>
        </p:txBody>
      </p:sp>
      <p:sp>
        <p:nvSpPr>
          <p:cNvPr id="3" name="Slide Number Placeholder 2">
            <a:extLst>
              <a:ext uri="{FF2B5EF4-FFF2-40B4-BE49-F238E27FC236}">
                <a16:creationId xmlns:a16="http://schemas.microsoft.com/office/drawing/2014/main" id="{284494FF-F6C8-3EF7-9D21-1835EE8E819D}"/>
              </a:ext>
            </a:extLst>
          </p:cNvPr>
          <p:cNvSpPr>
            <a:spLocks noGrp="1"/>
          </p:cNvSpPr>
          <p:nvPr>
            <p:ph type="sldNum" sz="quarter" idx="12"/>
          </p:nvPr>
        </p:nvSpPr>
        <p:spPr/>
        <p:txBody>
          <a:bodyPr/>
          <a:lstStyle/>
          <a:p>
            <a:fld id="{9EC71654-96A5-4280-94F3-931C61A9F92C}" type="slidenum">
              <a:rPr lang="en-US" noProof="0" smtClean="0"/>
              <a:pPr/>
              <a:t>13</a:t>
            </a:fld>
            <a:endParaRPr lang="en-US" noProof="0" dirty="0"/>
          </a:p>
        </p:txBody>
      </p:sp>
      <p:sp>
        <p:nvSpPr>
          <p:cNvPr id="5" name="TextBox 4">
            <a:extLst>
              <a:ext uri="{FF2B5EF4-FFF2-40B4-BE49-F238E27FC236}">
                <a16:creationId xmlns:a16="http://schemas.microsoft.com/office/drawing/2014/main" id="{05C77C94-80E5-20A5-B6A5-383205790B8B}"/>
              </a:ext>
            </a:extLst>
          </p:cNvPr>
          <p:cNvSpPr txBox="1"/>
          <p:nvPr/>
        </p:nvSpPr>
        <p:spPr>
          <a:xfrm>
            <a:off x="10041890" y="3105835"/>
            <a:ext cx="2034846" cy="646331"/>
          </a:xfrm>
          <a:prstGeom prst="rect">
            <a:avLst/>
          </a:prstGeom>
          <a:noFill/>
        </p:spPr>
        <p:txBody>
          <a:bodyPr wrap="square" rtlCol="0">
            <a:spAutoFit/>
          </a:bodyPr>
          <a:lstStyle/>
          <a:p>
            <a:pPr algn="ctr"/>
            <a:r>
              <a:rPr lang="en-US" dirty="0"/>
              <a:t>Scan here to review all five booklets:</a:t>
            </a:r>
          </a:p>
        </p:txBody>
      </p:sp>
      <p:sp>
        <p:nvSpPr>
          <p:cNvPr id="7" name="Rectangle 6">
            <a:extLst>
              <a:ext uri="{FF2B5EF4-FFF2-40B4-BE49-F238E27FC236}">
                <a16:creationId xmlns:a16="http://schemas.microsoft.com/office/drawing/2014/main" id="{0C7DAF30-7E17-A35C-922C-53D9C7BD6349}"/>
              </a:ext>
            </a:extLst>
          </p:cNvPr>
          <p:cNvSpPr/>
          <p:nvPr/>
        </p:nvSpPr>
        <p:spPr>
          <a:xfrm rot="5400000">
            <a:off x="9387659" y="1532551"/>
            <a:ext cx="363375" cy="210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2D6C9C29-23B3-257A-A008-54723F26DB54}"/>
              </a:ext>
            </a:extLst>
          </p:cNvPr>
          <p:cNvSpPr/>
          <p:nvPr/>
        </p:nvSpPr>
        <p:spPr>
          <a:xfrm>
            <a:off x="9659836" y="303356"/>
            <a:ext cx="2402157" cy="2369489"/>
          </a:xfrm>
          <a:prstGeom prst="ellipse">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 (176 miles) of Roads in Brevard are Impacted</a:t>
            </a:r>
          </a:p>
        </p:txBody>
      </p:sp>
      <p:pic>
        <p:nvPicPr>
          <p:cNvPr id="16" name="Picture 15">
            <a:extLst>
              <a:ext uri="{FF2B5EF4-FFF2-40B4-BE49-F238E27FC236}">
                <a16:creationId xmlns:a16="http://schemas.microsoft.com/office/drawing/2014/main" id="{0356D366-A47C-C9E3-07BE-5AD3D1296B04}"/>
              </a:ext>
            </a:extLst>
          </p:cNvPr>
          <p:cNvPicPr>
            <a:picLocks noChangeAspect="1"/>
          </p:cNvPicPr>
          <p:nvPr/>
        </p:nvPicPr>
        <p:blipFill>
          <a:blip r:embed="rId3"/>
          <a:srcRect/>
          <a:stretch/>
        </p:blipFill>
        <p:spPr>
          <a:xfrm>
            <a:off x="10468853" y="3752166"/>
            <a:ext cx="1197685" cy="1197685"/>
          </a:xfrm>
          <a:prstGeom prst="rect">
            <a:avLst/>
          </a:prstGeom>
        </p:spPr>
      </p:pic>
      <p:pic>
        <p:nvPicPr>
          <p:cNvPr id="9" name="Picture 8">
            <a:extLst>
              <a:ext uri="{FF2B5EF4-FFF2-40B4-BE49-F238E27FC236}">
                <a16:creationId xmlns:a16="http://schemas.microsoft.com/office/drawing/2014/main" id="{842B13A3-04A5-2585-F886-C2101CFFD7C6}"/>
              </a:ext>
            </a:extLst>
          </p:cNvPr>
          <p:cNvPicPr>
            <a:picLocks noChangeAspect="1"/>
          </p:cNvPicPr>
          <p:nvPr/>
        </p:nvPicPr>
        <p:blipFill>
          <a:blip r:embed="rId4"/>
          <a:stretch>
            <a:fillRect/>
          </a:stretch>
        </p:blipFill>
        <p:spPr>
          <a:xfrm>
            <a:off x="4859797" y="1488100"/>
            <a:ext cx="4636689" cy="5187456"/>
          </a:xfrm>
          <a:prstGeom prst="rect">
            <a:avLst/>
          </a:prstGeom>
        </p:spPr>
      </p:pic>
      <p:pic>
        <p:nvPicPr>
          <p:cNvPr id="18" name="Picture 17">
            <a:extLst>
              <a:ext uri="{FF2B5EF4-FFF2-40B4-BE49-F238E27FC236}">
                <a16:creationId xmlns:a16="http://schemas.microsoft.com/office/drawing/2014/main" id="{4157D31A-78FA-31A9-7958-81BA4B2BE067}"/>
              </a:ext>
            </a:extLst>
          </p:cNvPr>
          <p:cNvPicPr>
            <a:picLocks noChangeAspect="1"/>
          </p:cNvPicPr>
          <p:nvPr/>
        </p:nvPicPr>
        <p:blipFill>
          <a:blip r:embed="rId5"/>
          <a:stretch>
            <a:fillRect/>
          </a:stretch>
        </p:blipFill>
        <p:spPr>
          <a:xfrm>
            <a:off x="104078" y="1492283"/>
            <a:ext cx="4788089" cy="5150823"/>
          </a:xfrm>
          <a:prstGeom prst="rect">
            <a:avLst/>
          </a:prstGeom>
        </p:spPr>
      </p:pic>
    </p:spTree>
    <p:extLst>
      <p:ext uri="{BB962C8B-B14F-4D97-AF65-F5344CB8AC3E}">
        <p14:creationId xmlns:p14="http://schemas.microsoft.com/office/powerpoint/2010/main" val="45627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Icon&#10;&#10;Description automatically generated">
            <a:extLst>
              <a:ext uri="{FF2B5EF4-FFF2-40B4-BE49-F238E27FC236}">
                <a16:creationId xmlns:a16="http://schemas.microsoft.com/office/drawing/2014/main" id="{66AA1F14-C3AC-EC1F-22AC-2EA1061735E0}"/>
              </a:ext>
            </a:extLst>
          </p:cNvPr>
          <p:cNvPicPr>
            <a:picLocks noChangeAspect="1"/>
          </p:cNvPicPr>
          <p:nvPr/>
        </p:nvPicPr>
        <p:blipFill>
          <a:blip r:embed="rId3"/>
          <a:stretch>
            <a:fillRect/>
          </a:stretch>
        </p:blipFill>
        <p:spPr>
          <a:xfrm>
            <a:off x="5230357" y="1331225"/>
            <a:ext cx="2005309" cy="2005309"/>
          </a:xfrm>
          <a:prstGeom prst="rect">
            <a:avLst/>
          </a:prstGeom>
        </p:spPr>
      </p:pic>
      <p:sp>
        <p:nvSpPr>
          <p:cNvPr id="31" name="Rectangle 30">
            <a:extLst>
              <a:ext uri="{FF2B5EF4-FFF2-40B4-BE49-F238E27FC236}">
                <a16:creationId xmlns:a16="http://schemas.microsoft.com/office/drawing/2014/main" id="{BEAAD6AA-21A1-F022-99B8-17DA5EF1AD81}"/>
              </a:ext>
            </a:extLst>
          </p:cNvPr>
          <p:cNvSpPr/>
          <p:nvPr/>
        </p:nvSpPr>
        <p:spPr>
          <a:xfrm>
            <a:off x="684666" y="1213835"/>
            <a:ext cx="4146553" cy="4735702"/>
          </a:xfrm>
          <a:prstGeom prst="rect">
            <a:avLst/>
          </a:prstGeom>
          <a:solidFill>
            <a:srgbClr val="ED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37F023-F30C-ACD8-7A53-A346CA438057}"/>
              </a:ext>
            </a:extLst>
          </p:cNvPr>
          <p:cNvSpPr>
            <a:spLocks noGrp="1"/>
          </p:cNvSpPr>
          <p:nvPr>
            <p:ph type="title"/>
          </p:nvPr>
        </p:nvSpPr>
        <p:spPr/>
        <p:txBody>
          <a:bodyPr/>
          <a:lstStyle/>
          <a:p>
            <a:r>
              <a:rPr lang="en-US" dirty="0"/>
              <a:t>A resilient transportation system serves everyone</a:t>
            </a:r>
          </a:p>
        </p:txBody>
      </p:sp>
      <p:sp>
        <p:nvSpPr>
          <p:cNvPr id="3" name="Slide Number Placeholder 2">
            <a:extLst>
              <a:ext uri="{FF2B5EF4-FFF2-40B4-BE49-F238E27FC236}">
                <a16:creationId xmlns:a16="http://schemas.microsoft.com/office/drawing/2014/main" id="{45EAE93C-360A-5F23-B91D-421A45F7F9C2}"/>
              </a:ext>
            </a:extLst>
          </p:cNvPr>
          <p:cNvSpPr>
            <a:spLocks noGrp="1"/>
          </p:cNvSpPr>
          <p:nvPr>
            <p:ph type="sldNum" sz="quarter" idx="12"/>
          </p:nvPr>
        </p:nvSpPr>
        <p:spPr/>
        <p:txBody>
          <a:bodyPr/>
          <a:lstStyle/>
          <a:p>
            <a:fld id="{9EC71654-96A5-4280-94F3-931C61A9F92C}" type="slidenum">
              <a:rPr lang="en-US" noProof="0" smtClean="0"/>
              <a:pPr/>
              <a:t>14</a:t>
            </a:fld>
            <a:endParaRPr lang="en-US" noProof="0" dirty="0"/>
          </a:p>
        </p:txBody>
      </p:sp>
      <p:sp>
        <p:nvSpPr>
          <p:cNvPr id="11" name="TextBox 10">
            <a:extLst>
              <a:ext uri="{FF2B5EF4-FFF2-40B4-BE49-F238E27FC236}">
                <a16:creationId xmlns:a16="http://schemas.microsoft.com/office/drawing/2014/main" id="{06E59F27-1B1B-6F1D-ECB7-FEF342A8FF04}"/>
              </a:ext>
            </a:extLst>
          </p:cNvPr>
          <p:cNvSpPr txBox="1"/>
          <p:nvPr/>
        </p:nvSpPr>
        <p:spPr>
          <a:xfrm>
            <a:off x="7595157" y="1515943"/>
            <a:ext cx="3586348" cy="769441"/>
          </a:xfrm>
          <a:prstGeom prst="rect">
            <a:avLst/>
          </a:prstGeom>
          <a:noFill/>
        </p:spPr>
        <p:txBody>
          <a:bodyPr wrap="square" rtlCol="0">
            <a:spAutoFit/>
          </a:bodyPr>
          <a:lstStyle/>
          <a:p>
            <a:r>
              <a:rPr lang="en-US" sz="4400" dirty="0">
                <a:solidFill>
                  <a:srgbClr val="0F5F80"/>
                </a:solidFill>
                <a:latin typeface="Gotham Bold" pitchFamily="50" charset="0"/>
              </a:rPr>
              <a:t>585,507</a:t>
            </a:r>
          </a:p>
        </p:txBody>
      </p:sp>
      <p:sp>
        <p:nvSpPr>
          <p:cNvPr id="12" name="TextBox 11">
            <a:extLst>
              <a:ext uri="{FF2B5EF4-FFF2-40B4-BE49-F238E27FC236}">
                <a16:creationId xmlns:a16="http://schemas.microsoft.com/office/drawing/2014/main" id="{60AEDBD1-DA5D-D88C-E31F-EF0C7CE0B0C2}"/>
              </a:ext>
            </a:extLst>
          </p:cNvPr>
          <p:cNvSpPr txBox="1"/>
          <p:nvPr/>
        </p:nvSpPr>
        <p:spPr>
          <a:xfrm>
            <a:off x="7614016" y="2141990"/>
            <a:ext cx="4379206" cy="954107"/>
          </a:xfrm>
          <a:prstGeom prst="rect">
            <a:avLst/>
          </a:prstGeom>
          <a:noFill/>
        </p:spPr>
        <p:txBody>
          <a:bodyPr wrap="square" rtlCol="0">
            <a:spAutoFit/>
          </a:bodyPr>
          <a:lstStyle/>
          <a:p>
            <a:r>
              <a:rPr lang="en-US" sz="2800" dirty="0">
                <a:latin typeface="Gotham"/>
              </a:rPr>
              <a:t>people live in 230,417 households</a:t>
            </a:r>
          </a:p>
        </p:txBody>
      </p:sp>
      <p:sp>
        <p:nvSpPr>
          <p:cNvPr id="13" name="TextBox 12">
            <a:extLst>
              <a:ext uri="{FF2B5EF4-FFF2-40B4-BE49-F238E27FC236}">
                <a16:creationId xmlns:a16="http://schemas.microsoft.com/office/drawing/2014/main" id="{AC826C9D-1818-AA1F-4748-3DDC291A86A3}"/>
              </a:ext>
            </a:extLst>
          </p:cNvPr>
          <p:cNvSpPr txBox="1"/>
          <p:nvPr/>
        </p:nvSpPr>
        <p:spPr>
          <a:xfrm>
            <a:off x="2015082" y="1874399"/>
            <a:ext cx="1962807" cy="461665"/>
          </a:xfrm>
          <a:prstGeom prst="rect">
            <a:avLst/>
          </a:prstGeom>
          <a:noFill/>
        </p:spPr>
        <p:txBody>
          <a:bodyPr wrap="square" rtlCol="0">
            <a:spAutoFit/>
          </a:bodyPr>
          <a:lstStyle/>
          <a:p>
            <a:r>
              <a:rPr lang="en-US" sz="2400" dirty="0">
                <a:solidFill>
                  <a:srgbClr val="0F5F80"/>
                </a:solidFill>
                <a:latin typeface="Gotham Bold" pitchFamily="50" charset="0"/>
              </a:rPr>
              <a:t>1 in 4</a:t>
            </a:r>
          </a:p>
        </p:txBody>
      </p:sp>
      <p:sp>
        <p:nvSpPr>
          <p:cNvPr id="14" name="TextBox 13">
            <a:extLst>
              <a:ext uri="{FF2B5EF4-FFF2-40B4-BE49-F238E27FC236}">
                <a16:creationId xmlns:a16="http://schemas.microsoft.com/office/drawing/2014/main" id="{144854B3-68CD-BFC0-7663-4CF634E497BE}"/>
              </a:ext>
            </a:extLst>
          </p:cNvPr>
          <p:cNvSpPr txBox="1"/>
          <p:nvPr/>
        </p:nvSpPr>
        <p:spPr>
          <a:xfrm>
            <a:off x="2015082" y="2227806"/>
            <a:ext cx="1962807" cy="430887"/>
          </a:xfrm>
          <a:prstGeom prst="rect">
            <a:avLst/>
          </a:prstGeom>
          <a:noFill/>
        </p:spPr>
        <p:txBody>
          <a:bodyPr wrap="square" rtlCol="0">
            <a:spAutoFit/>
          </a:bodyPr>
          <a:lstStyle/>
          <a:p>
            <a:r>
              <a:rPr lang="en-US" sz="1050" dirty="0">
                <a:solidFill>
                  <a:schemeClr val="bg2">
                    <a:lumMod val="25000"/>
                  </a:schemeClr>
                </a:solidFill>
                <a:latin typeface="Gotham Bold" pitchFamily="50" charset="0"/>
              </a:rPr>
              <a:t>(137,000) residents are over the age of 65</a:t>
            </a:r>
          </a:p>
        </p:txBody>
      </p:sp>
      <p:sp>
        <p:nvSpPr>
          <p:cNvPr id="15" name="TextBox 14">
            <a:extLst>
              <a:ext uri="{FF2B5EF4-FFF2-40B4-BE49-F238E27FC236}">
                <a16:creationId xmlns:a16="http://schemas.microsoft.com/office/drawing/2014/main" id="{717A0CF8-C23C-CCB7-F288-99474DFE3263}"/>
              </a:ext>
            </a:extLst>
          </p:cNvPr>
          <p:cNvSpPr txBox="1"/>
          <p:nvPr/>
        </p:nvSpPr>
        <p:spPr>
          <a:xfrm>
            <a:off x="2015082" y="2896071"/>
            <a:ext cx="1962807" cy="461665"/>
          </a:xfrm>
          <a:prstGeom prst="rect">
            <a:avLst/>
          </a:prstGeom>
          <a:noFill/>
        </p:spPr>
        <p:txBody>
          <a:bodyPr wrap="square" rtlCol="0">
            <a:spAutoFit/>
          </a:bodyPr>
          <a:lstStyle/>
          <a:p>
            <a:r>
              <a:rPr lang="en-US" sz="2400" dirty="0">
                <a:solidFill>
                  <a:srgbClr val="0F5F80"/>
                </a:solidFill>
                <a:latin typeface="Gotham Bold" pitchFamily="50" charset="0"/>
              </a:rPr>
              <a:t>1 in 3</a:t>
            </a:r>
          </a:p>
        </p:txBody>
      </p:sp>
      <p:sp>
        <p:nvSpPr>
          <p:cNvPr id="16" name="TextBox 15">
            <a:extLst>
              <a:ext uri="{FF2B5EF4-FFF2-40B4-BE49-F238E27FC236}">
                <a16:creationId xmlns:a16="http://schemas.microsoft.com/office/drawing/2014/main" id="{011B7BBB-2D96-1D91-6115-36167CBFFDD9}"/>
              </a:ext>
            </a:extLst>
          </p:cNvPr>
          <p:cNvSpPr txBox="1"/>
          <p:nvPr/>
        </p:nvSpPr>
        <p:spPr>
          <a:xfrm>
            <a:off x="2015082" y="3260402"/>
            <a:ext cx="2375065" cy="430887"/>
          </a:xfrm>
          <a:prstGeom prst="rect">
            <a:avLst/>
          </a:prstGeom>
          <a:noFill/>
        </p:spPr>
        <p:txBody>
          <a:bodyPr wrap="square" rtlCol="0">
            <a:spAutoFit/>
          </a:bodyPr>
          <a:lstStyle/>
          <a:p>
            <a:r>
              <a:rPr lang="en-US" sz="1050" dirty="0">
                <a:solidFill>
                  <a:schemeClr val="bg2">
                    <a:lumMod val="25000"/>
                  </a:schemeClr>
                </a:solidFill>
                <a:latin typeface="Gotham Bold" pitchFamily="50" charset="0"/>
              </a:rPr>
              <a:t>(66,000) households include someone with a disability </a:t>
            </a:r>
          </a:p>
        </p:txBody>
      </p:sp>
      <p:sp>
        <p:nvSpPr>
          <p:cNvPr id="17" name="TextBox 16">
            <a:extLst>
              <a:ext uri="{FF2B5EF4-FFF2-40B4-BE49-F238E27FC236}">
                <a16:creationId xmlns:a16="http://schemas.microsoft.com/office/drawing/2014/main" id="{55EAF83A-FCF2-4A85-5A27-5CABA9D0CE4C}"/>
              </a:ext>
            </a:extLst>
          </p:cNvPr>
          <p:cNvSpPr txBox="1"/>
          <p:nvPr/>
        </p:nvSpPr>
        <p:spPr>
          <a:xfrm>
            <a:off x="2031828" y="3913238"/>
            <a:ext cx="1962807" cy="461665"/>
          </a:xfrm>
          <a:prstGeom prst="rect">
            <a:avLst/>
          </a:prstGeom>
          <a:noFill/>
        </p:spPr>
        <p:txBody>
          <a:bodyPr wrap="square" rtlCol="0">
            <a:spAutoFit/>
          </a:bodyPr>
          <a:lstStyle/>
          <a:p>
            <a:r>
              <a:rPr lang="en-US" sz="2400" dirty="0">
                <a:solidFill>
                  <a:srgbClr val="0F5F80"/>
                </a:solidFill>
                <a:latin typeface="Gotham Bold" pitchFamily="50" charset="0"/>
              </a:rPr>
              <a:t>1 in 3</a:t>
            </a:r>
          </a:p>
        </p:txBody>
      </p:sp>
      <p:sp>
        <p:nvSpPr>
          <p:cNvPr id="18" name="TextBox 17">
            <a:extLst>
              <a:ext uri="{FF2B5EF4-FFF2-40B4-BE49-F238E27FC236}">
                <a16:creationId xmlns:a16="http://schemas.microsoft.com/office/drawing/2014/main" id="{7AEE8DA6-721E-7C5C-6DA8-392929002E47}"/>
              </a:ext>
            </a:extLst>
          </p:cNvPr>
          <p:cNvSpPr txBox="1"/>
          <p:nvPr/>
        </p:nvSpPr>
        <p:spPr>
          <a:xfrm>
            <a:off x="2031828" y="4265707"/>
            <a:ext cx="2547165" cy="430887"/>
          </a:xfrm>
          <a:prstGeom prst="rect">
            <a:avLst/>
          </a:prstGeom>
          <a:noFill/>
        </p:spPr>
        <p:txBody>
          <a:bodyPr wrap="square" rtlCol="0">
            <a:spAutoFit/>
          </a:bodyPr>
          <a:lstStyle/>
          <a:p>
            <a:r>
              <a:rPr lang="en-US" sz="1050" b="1" dirty="0">
                <a:solidFill>
                  <a:schemeClr val="bg2">
                    <a:lumMod val="25000"/>
                  </a:schemeClr>
                </a:solidFill>
                <a:latin typeface="Gotham Bold" pitchFamily="50" charset="0"/>
              </a:rPr>
              <a:t>(175,000) residents live below or near the poverty line</a:t>
            </a:r>
          </a:p>
        </p:txBody>
      </p:sp>
      <p:sp>
        <p:nvSpPr>
          <p:cNvPr id="19" name="TextBox 18">
            <a:extLst>
              <a:ext uri="{FF2B5EF4-FFF2-40B4-BE49-F238E27FC236}">
                <a16:creationId xmlns:a16="http://schemas.microsoft.com/office/drawing/2014/main" id="{421BDCDF-25A0-ECF8-CD3F-EB9B8DA16B3B}"/>
              </a:ext>
            </a:extLst>
          </p:cNvPr>
          <p:cNvSpPr txBox="1"/>
          <p:nvPr/>
        </p:nvSpPr>
        <p:spPr>
          <a:xfrm>
            <a:off x="2031828" y="4926873"/>
            <a:ext cx="1962807" cy="461665"/>
          </a:xfrm>
          <a:prstGeom prst="rect">
            <a:avLst/>
          </a:prstGeom>
          <a:noFill/>
        </p:spPr>
        <p:txBody>
          <a:bodyPr wrap="square" rtlCol="0">
            <a:spAutoFit/>
          </a:bodyPr>
          <a:lstStyle/>
          <a:p>
            <a:r>
              <a:rPr lang="en-US" sz="2400" dirty="0">
                <a:solidFill>
                  <a:srgbClr val="0F5F80"/>
                </a:solidFill>
                <a:latin typeface="Gotham Bold" pitchFamily="50" charset="0"/>
              </a:rPr>
              <a:t>1 in 20</a:t>
            </a:r>
          </a:p>
        </p:txBody>
      </p:sp>
      <p:sp>
        <p:nvSpPr>
          <p:cNvPr id="20" name="TextBox 19">
            <a:extLst>
              <a:ext uri="{FF2B5EF4-FFF2-40B4-BE49-F238E27FC236}">
                <a16:creationId xmlns:a16="http://schemas.microsoft.com/office/drawing/2014/main" id="{91A92715-B2EF-E9BA-891B-941C97E1D6DD}"/>
              </a:ext>
            </a:extLst>
          </p:cNvPr>
          <p:cNvSpPr txBox="1"/>
          <p:nvPr/>
        </p:nvSpPr>
        <p:spPr>
          <a:xfrm>
            <a:off x="2031828" y="5294106"/>
            <a:ext cx="2375065" cy="430887"/>
          </a:xfrm>
          <a:prstGeom prst="rect">
            <a:avLst/>
          </a:prstGeom>
          <a:noFill/>
        </p:spPr>
        <p:txBody>
          <a:bodyPr wrap="square" rtlCol="0">
            <a:spAutoFit/>
          </a:bodyPr>
          <a:lstStyle/>
          <a:p>
            <a:r>
              <a:rPr lang="en-US" sz="1050" dirty="0">
                <a:solidFill>
                  <a:schemeClr val="bg2">
                    <a:lumMod val="25000"/>
                  </a:schemeClr>
                </a:solidFill>
                <a:latin typeface="Gotham Bold" pitchFamily="50" charset="0"/>
              </a:rPr>
              <a:t>(11,000) households do not have a car</a:t>
            </a:r>
          </a:p>
        </p:txBody>
      </p:sp>
      <p:sp>
        <p:nvSpPr>
          <p:cNvPr id="21" name="TextBox 20">
            <a:extLst>
              <a:ext uri="{FF2B5EF4-FFF2-40B4-BE49-F238E27FC236}">
                <a16:creationId xmlns:a16="http://schemas.microsoft.com/office/drawing/2014/main" id="{E802C5F0-2FE2-0D37-D221-9348788AFB4D}"/>
              </a:ext>
            </a:extLst>
          </p:cNvPr>
          <p:cNvSpPr txBox="1"/>
          <p:nvPr/>
        </p:nvSpPr>
        <p:spPr>
          <a:xfrm>
            <a:off x="1990613" y="5886918"/>
            <a:ext cx="2758002" cy="261610"/>
          </a:xfrm>
          <a:prstGeom prst="rect">
            <a:avLst/>
          </a:prstGeom>
          <a:noFill/>
        </p:spPr>
        <p:txBody>
          <a:bodyPr wrap="square" rtlCol="0">
            <a:spAutoFit/>
          </a:bodyPr>
          <a:lstStyle/>
          <a:p>
            <a:r>
              <a:rPr lang="en-US" sz="1100" dirty="0">
                <a:latin typeface="Gotham"/>
              </a:rPr>
              <a:t>Source: 2019 American Community Survey</a:t>
            </a:r>
          </a:p>
        </p:txBody>
      </p:sp>
      <p:sp>
        <p:nvSpPr>
          <p:cNvPr id="22" name="TextBox 21">
            <a:extLst>
              <a:ext uri="{FF2B5EF4-FFF2-40B4-BE49-F238E27FC236}">
                <a16:creationId xmlns:a16="http://schemas.microsoft.com/office/drawing/2014/main" id="{67C91CE7-0439-0AD3-215C-247536D3687D}"/>
              </a:ext>
            </a:extLst>
          </p:cNvPr>
          <p:cNvSpPr txBox="1"/>
          <p:nvPr/>
        </p:nvSpPr>
        <p:spPr>
          <a:xfrm>
            <a:off x="943736" y="1280230"/>
            <a:ext cx="3951408" cy="523220"/>
          </a:xfrm>
          <a:prstGeom prst="rect">
            <a:avLst/>
          </a:prstGeom>
          <a:noFill/>
        </p:spPr>
        <p:txBody>
          <a:bodyPr wrap="square" rtlCol="0">
            <a:spAutoFit/>
          </a:bodyPr>
          <a:lstStyle/>
          <a:p>
            <a:r>
              <a:rPr lang="en-US" sz="2800" dirty="0">
                <a:solidFill>
                  <a:srgbClr val="0F5F80"/>
                </a:solidFill>
                <a:latin typeface="Gotham Bold" pitchFamily="50" charset="0"/>
              </a:rPr>
              <a:t>In Brevard County:</a:t>
            </a:r>
          </a:p>
        </p:txBody>
      </p:sp>
      <p:sp>
        <p:nvSpPr>
          <p:cNvPr id="23" name="TextBox 22">
            <a:extLst>
              <a:ext uri="{FF2B5EF4-FFF2-40B4-BE49-F238E27FC236}">
                <a16:creationId xmlns:a16="http://schemas.microsoft.com/office/drawing/2014/main" id="{ABCD1096-7F98-2101-1B48-DA946FE32563}"/>
              </a:ext>
            </a:extLst>
          </p:cNvPr>
          <p:cNvSpPr txBox="1"/>
          <p:nvPr/>
        </p:nvSpPr>
        <p:spPr>
          <a:xfrm>
            <a:off x="7620255" y="3325592"/>
            <a:ext cx="3814509" cy="830997"/>
          </a:xfrm>
          <a:prstGeom prst="rect">
            <a:avLst/>
          </a:prstGeom>
          <a:noFill/>
        </p:spPr>
        <p:txBody>
          <a:bodyPr wrap="square" rtlCol="0">
            <a:spAutoFit/>
          </a:bodyPr>
          <a:lstStyle/>
          <a:p>
            <a:r>
              <a:rPr lang="en-US" sz="2400" b="1" dirty="0">
                <a:solidFill>
                  <a:srgbClr val="049C99"/>
                </a:solidFill>
                <a:latin typeface="Gotham"/>
              </a:rPr>
              <a:t>Resiliency projects consider the needs of everyone</a:t>
            </a:r>
          </a:p>
        </p:txBody>
      </p:sp>
      <p:pic>
        <p:nvPicPr>
          <p:cNvPr id="6" name="Picture 5" descr="Icon&#10;&#10;Description automatically generated">
            <a:extLst>
              <a:ext uri="{FF2B5EF4-FFF2-40B4-BE49-F238E27FC236}">
                <a16:creationId xmlns:a16="http://schemas.microsoft.com/office/drawing/2014/main" id="{D8502480-9ADB-FE76-53EF-D0410A424B3B}"/>
              </a:ext>
            </a:extLst>
          </p:cNvPr>
          <p:cNvPicPr>
            <a:picLocks noChangeAspect="1"/>
          </p:cNvPicPr>
          <p:nvPr/>
        </p:nvPicPr>
        <p:blipFill>
          <a:blip r:embed="rId4"/>
          <a:stretch>
            <a:fillRect/>
          </a:stretch>
        </p:blipFill>
        <p:spPr>
          <a:xfrm>
            <a:off x="1015129" y="1841300"/>
            <a:ext cx="900668" cy="900668"/>
          </a:xfrm>
          <a:prstGeom prst="rect">
            <a:avLst/>
          </a:prstGeom>
        </p:spPr>
      </p:pic>
      <p:pic>
        <p:nvPicPr>
          <p:cNvPr id="8" name="Picture 7" descr="Icon&#10;&#10;Description automatically generated">
            <a:extLst>
              <a:ext uri="{FF2B5EF4-FFF2-40B4-BE49-F238E27FC236}">
                <a16:creationId xmlns:a16="http://schemas.microsoft.com/office/drawing/2014/main" id="{277A0006-F2E5-F24A-3629-34F6766C824F}"/>
              </a:ext>
            </a:extLst>
          </p:cNvPr>
          <p:cNvPicPr>
            <a:picLocks noChangeAspect="1"/>
          </p:cNvPicPr>
          <p:nvPr/>
        </p:nvPicPr>
        <p:blipFill>
          <a:blip r:embed="rId5"/>
          <a:stretch>
            <a:fillRect/>
          </a:stretch>
        </p:blipFill>
        <p:spPr>
          <a:xfrm>
            <a:off x="1031875" y="3851676"/>
            <a:ext cx="900668" cy="900668"/>
          </a:xfrm>
          <a:prstGeom prst="rect">
            <a:avLst/>
          </a:prstGeom>
        </p:spPr>
      </p:pic>
      <p:pic>
        <p:nvPicPr>
          <p:cNvPr id="10" name="Picture 9" descr="Icon&#10;&#10;Description automatically generated">
            <a:extLst>
              <a:ext uri="{FF2B5EF4-FFF2-40B4-BE49-F238E27FC236}">
                <a16:creationId xmlns:a16="http://schemas.microsoft.com/office/drawing/2014/main" id="{E50A6DA9-6DBD-EFAA-C81B-1147100CB8F4}"/>
              </a:ext>
            </a:extLst>
          </p:cNvPr>
          <p:cNvPicPr>
            <a:picLocks noChangeAspect="1"/>
          </p:cNvPicPr>
          <p:nvPr/>
        </p:nvPicPr>
        <p:blipFill>
          <a:blip r:embed="rId6"/>
          <a:stretch>
            <a:fillRect/>
          </a:stretch>
        </p:blipFill>
        <p:spPr>
          <a:xfrm>
            <a:off x="1031875" y="4859447"/>
            <a:ext cx="900668" cy="900668"/>
          </a:xfrm>
          <a:prstGeom prst="rect">
            <a:avLst/>
          </a:prstGeom>
        </p:spPr>
      </p:pic>
      <p:pic>
        <p:nvPicPr>
          <p:cNvPr id="25" name="Picture 24" descr="Icon&#10;&#10;Description automatically generated">
            <a:extLst>
              <a:ext uri="{FF2B5EF4-FFF2-40B4-BE49-F238E27FC236}">
                <a16:creationId xmlns:a16="http://schemas.microsoft.com/office/drawing/2014/main" id="{2F5E80CE-FFA9-407A-D192-B6C1269CA3A9}"/>
              </a:ext>
            </a:extLst>
          </p:cNvPr>
          <p:cNvPicPr>
            <a:picLocks noChangeAspect="1"/>
          </p:cNvPicPr>
          <p:nvPr/>
        </p:nvPicPr>
        <p:blipFill>
          <a:blip r:embed="rId7"/>
          <a:stretch>
            <a:fillRect/>
          </a:stretch>
        </p:blipFill>
        <p:spPr>
          <a:xfrm>
            <a:off x="1031875" y="2846677"/>
            <a:ext cx="900668" cy="900668"/>
          </a:xfrm>
          <a:prstGeom prst="rect">
            <a:avLst/>
          </a:prstGeom>
        </p:spPr>
      </p:pic>
      <p:pic>
        <p:nvPicPr>
          <p:cNvPr id="29" name="Graphic 28">
            <a:extLst>
              <a:ext uri="{FF2B5EF4-FFF2-40B4-BE49-F238E27FC236}">
                <a16:creationId xmlns:a16="http://schemas.microsoft.com/office/drawing/2014/main" id="{FF7E8300-8161-17DB-5C55-053BFFDBB9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20777" y="3017038"/>
            <a:ext cx="1401487" cy="1368117"/>
          </a:xfrm>
          <a:prstGeom prst="rect">
            <a:avLst/>
          </a:prstGeom>
        </p:spPr>
      </p:pic>
      <p:pic>
        <p:nvPicPr>
          <p:cNvPr id="33" name="Graphic 32">
            <a:extLst>
              <a:ext uri="{FF2B5EF4-FFF2-40B4-BE49-F238E27FC236}">
                <a16:creationId xmlns:a16="http://schemas.microsoft.com/office/drawing/2014/main" id="{3FEBDE2D-496B-629B-38D9-052D8A7894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91334" y="4618114"/>
            <a:ext cx="1693151" cy="1693151"/>
          </a:xfrm>
          <a:prstGeom prst="rect">
            <a:avLst/>
          </a:prstGeom>
        </p:spPr>
      </p:pic>
      <p:pic>
        <p:nvPicPr>
          <p:cNvPr id="35" name="Graphic 34">
            <a:extLst>
              <a:ext uri="{FF2B5EF4-FFF2-40B4-BE49-F238E27FC236}">
                <a16:creationId xmlns:a16="http://schemas.microsoft.com/office/drawing/2014/main" id="{00765FD7-771F-41FB-9F8F-FE18E24EB28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04668" y="4432033"/>
            <a:ext cx="1822730" cy="1822730"/>
          </a:xfrm>
          <a:prstGeom prst="rect">
            <a:avLst/>
          </a:prstGeom>
        </p:spPr>
      </p:pic>
      <p:pic>
        <p:nvPicPr>
          <p:cNvPr id="37" name="Graphic 36">
            <a:extLst>
              <a:ext uri="{FF2B5EF4-FFF2-40B4-BE49-F238E27FC236}">
                <a16:creationId xmlns:a16="http://schemas.microsoft.com/office/drawing/2014/main" id="{C1D73296-322E-227F-3EBE-63BB47C2C6D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88982" y="4808770"/>
            <a:ext cx="1575940" cy="1575940"/>
          </a:xfrm>
          <a:prstGeom prst="rect">
            <a:avLst/>
          </a:prstGeom>
        </p:spPr>
      </p:pic>
      <p:pic>
        <p:nvPicPr>
          <p:cNvPr id="39" name="Graphic 38">
            <a:extLst>
              <a:ext uri="{FF2B5EF4-FFF2-40B4-BE49-F238E27FC236}">
                <a16:creationId xmlns:a16="http://schemas.microsoft.com/office/drawing/2014/main" id="{4873568D-A967-6725-49A9-0CE2DC043A9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987533" y="4490089"/>
            <a:ext cx="1913143" cy="1913143"/>
          </a:xfrm>
          <a:prstGeom prst="rect">
            <a:avLst/>
          </a:prstGeom>
        </p:spPr>
      </p:pic>
      <p:pic>
        <p:nvPicPr>
          <p:cNvPr id="43" name="Graphic 42">
            <a:extLst>
              <a:ext uri="{FF2B5EF4-FFF2-40B4-BE49-F238E27FC236}">
                <a16:creationId xmlns:a16="http://schemas.microsoft.com/office/drawing/2014/main" id="{1AD6F0F3-2807-1CC4-0673-3C7422FF079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74385" y="4668091"/>
            <a:ext cx="1621455" cy="1621455"/>
          </a:xfrm>
          <a:prstGeom prst="rect">
            <a:avLst/>
          </a:prstGeom>
        </p:spPr>
      </p:pic>
      <p:pic>
        <p:nvPicPr>
          <p:cNvPr id="45" name="Graphic 44">
            <a:extLst>
              <a:ext uri="{FF2B5EF4-FFF2-40B4-BE49-F238E27FC236}">
                <a16:creationId xmlns:a16="http://schemas.microsoft.com/office/drawing/2014/main" id="{D6351FC9-AAAB-5066-BFBA-2823A6345FB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708421" y="4808770"/>
            <a:ext cx="1683917" cy="1683917"/>
          </a:xfrm>
          <a:prstGeom prst="rect">
            <a:avLst/>
          </a:prstGeom>
        </p:spPr>
      </p:pic>
      <p:pic>
        <p:nvPicPr>
          <p:cNvPr id="47" name="Graphic 46">
            <a:extLst>
              <a:ext uri="{FF2B5EF4-FFF2-40B4-BE49-F238E27FC236}">
                <a16:creationId xmlns:a16="http://schemas.microsoft.com/office/drawing/2014/main" id="{38662522-9FDE-D065-333C-CA4368C2B88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748658" y="4572395"/>
            <a:ext cx="1913142" cy="1913142"/>
          </a:xfrm>
          <a:prstGeom prst="rect">
            <a:avLst/>
          </a:prstGeom>
        </p:spPr>
      </p:pic>
    </p:spTree>
    <p:extLst>
      <p:ext uri="{BB962C8B-B14F-4D97-AF65-F5344CB8AC3E}">
        <p14:creationId xmlns:p14="http://schemas.microsoft.com/office/powerpoint/2010/main" val="2108830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A9C921D-225F-57ED-4C14-D51A0711B85B}"/>
              </a:ext>
            </a:extLst>
          </p:cNvPr>
          <p:cNvSpPr/>
          <p:nvPr/>
        </p:nvSpPr>
        <p:spPr>
          <a:xfrm>
            <a:off x="4733920" y="1457344"/>
            <a:ext cx="3498209" cy="3498209"/>
          </a:xfrm>
          <a:prstGeom prst="ellipse">
            <a:avLst/>
          </a:prstGeom>
          <a:solidFill>
            <a:srgbClr val="0F5F8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7FEF00B0-A468-6967-8FB1-50FABCE40F8F}"/>
              </a:ext>
            </a:extLst>
          </p:cNvPr>
          <p:cNvSpPr>
            <a:spLocks noGrp="1"/>
          </p:cNvSpPr>
          <p:nvPr>
            <p:ph type="title"/>
          </p:nvPr>
        </p:nvSpPr>
        <p:spPr/>
        <p:txBody>
          <a:bodyPr/>
          <a:lstStyle/>
          <a:p>
            <a:r>
              <a:rPr lang="en-US" dirty="0"/>
              <a:t>Implementing resiliency </a:t>
            </a:r>
          </a:p>
        </p:txBody>
      </p:sp>
      <p:sp>
        <p:nvSpPr>
          <p:cNvPr id="8" name="Oval 7">
            <a:extLst>
              <a:ext uri="{FF2B5EF4-FFF2-40B4-BE49-F238E27FC236}">
                <a16:creationId xmlns:a16="http://schemas.microsoft.com/office/drawing/2014/main" id="{97165CBD-C073-1777-47E7-3FC3B013F356}"/>
              </a:ext>
            </a:extLst>
          </p:cNvPr>
          <p:cNvSpPr/>
          <p:nvPr/>
        </p:nvSpPr>
        <p:spPr>
          <a:xfrm>
            <a:off x="6692945" y="1489261"/>
            <a:ext cx="3498209" cy="3498209"/>
          </a:xfrm>
          <a:prstGeom prst="ellipse">
            <a:avLst/>
          </a:prstGeom>
          <a:solidFill>
            <a:srgbClr val="5FD0B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DA022E79-9D22-2C9E-039E-5B871FCA2E68}"/>
              </a:ext>
            </a:extLst>
          </p:cNvPr>
          <p:cNvSpPr/>
          <p:nvPr/>
        </p:nvSpPr>
        <p:spPr>
          <a:xfrm>
            <a:off x="6312042" y="5390337"/>
            <a:ext cx="2308698" cy="1065402"/>
          </a:xfrm>
          <a:prstGeom prst="roundRect">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Opportunity to Add Resiliency to Project</a:t>
            </a:r>
          </a:p>
        </p:txBody>
      </p:sp>
      <p:cxnSp>
        <p:nvCxnSpPr>
          <p:cNvPr id="15" name="Straight Connector 14">
            <a:extLst>
              <a:ext uri="{FF2B5EF4-FFF2-40B4-BE49-F238E27FC236}">
                <a16:creationId xmlns:a16="http://schemas.microsoft.com/office/drawing/2014/main" id="{D225CECC-9B70-083B-2EB6-FB2159CF6466}"/>
              </a:ext>
            </a:extLst>
          </p:cNvPr>
          <p:cNvCxnSpPr>
            <a:cxnSpLocks/>
          </p:cNvCxnSpPr>
          <p:nvPr/>
        </p:nvCxnSpPr>
        <p:spPr>
          <a:xfrm flipV="1">
            <a:off x="7430333" y="3671622"/>
            <a:ext cx="0" cy="1750631"/>
          </a:xfrm>
          <a:prstGeom prst="line">
            <a:avLst/>
          </a:prstGeom>
          <a:ln w="19050">
            <a:solidFill>
              <a:srgbClr val="FBB829"/>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B47DFF0-ABD0-2FF6-9067-2534F28585CB}"/>
              </a:ext>
            </a:extLst>
          </p:cNvPr>
          <p:cNvSpPr/>
          <p:nvPr/>
        </p:nvSpPr>
        <p:spPr>
          <a:xfrm>
            <a:off x="1234816" y="2606220"/>
            <a:ext cx="2308698" cy="1065402"/>
          </a:xfrm>
          <a:prstGeom prst="roundRect">
            <a:avLst/>
          </a:prstGeom>
          <a:solidFill>
            <a:srgbClr val="FBB829"/>
          </a:solidFill>
          <a:ln>
            <a:solidFill>
              <a:srgbClr val="FBB8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Opportunity for Resiliency Project</a:t>
            </a:r>
          </a:p>
        </p:txBody>
      </p:sp>
      <p:sp>
        <p:nvSpPr>
          <p:cNvPr id="2" name="Slide Number Placeholder 3">
            <a:extLst>
              <a:ext uri="{FF2B5EF4-FFF2-40B4-BE49-F238E27FC236}">
                <a16:creationId xmlns:a16="http://schemas.microsoft.com/office/drawing/2014/main" id="{E0850FA5-FAF1-AAE4-EFCA-A169F44C0CCE}"/>
              </a:ext>
            </a:extLst>
          </p:cNvPr>
          <p:cNvSpPr>
            <a:spLocks noGrp="1"/>
          </p:cNvSpPr>
          <p:nvPr>
            <p:ph type="sldNum" sz="quarter" idx="12"/>
          </p:nvPr>
        </p:nvSpPr>
        <p:spPr>
          <a:xfrm>
            <a:off x="11363696" y="6455739"/>
            <a:ext cx="294460" cy="187367"/>
          </a:xfrm>
        </p:spPr>
        <p:txBody>
          <a:bodyPr/>
          <a:lstStyle/>
          <a:p>
            <a:fld id="{9EC71654-96A5-4280-94F3-931C61A9F92C}" type="slidenum">
              <a:rPr lang="en-US" smtClean="0"/>
              <a:pPr/>
              <a:t>15</a:t>
            </a:fld>
            <a:endParaRPr lang="en-US" dirty="0"/>
          </a:p>
        </p:txBody>
      </p:sp>
      <p:sp>
        <p:nvSpPr>
          <p:cNvPr id="9" name="TextBox 8">
            <a:extLst>
              <a:ext uri="{FF2B5EF4-FFF2-40B4-BE49-F238E27FC236}">
                <a16:creationId xmlns:a16="http://schemas.microsoft.com/office/drawing/2014/main" id="{DFB960AF-8F70-8051-BB25-3915394262B0}"/>
              </a:ext>
            </a:extLst>
          </p:cNvPr>
          <p:cNvSpPr txBox="1"/>
          <p:nvPr/>
        </p:nvSpPr>
        <p:spPr>
          <a:xfrm>
            <a:off x="8243561" y="3053699"/>
            <a:ext cx="1996580" cy="646331"/>
          </a:xfrm>
          <a:prstGeom prst="rect">
            <a:avLst/>
          </a:prstGeom>
          <a:noFill/>
        </p:spPr>
        <p:txBody>
          <a:bodyPr wrap="square">
            <a:spAutoFit/>
          </a:bodyPr>
          <a:lstStyle/>
          <a:p>
            <a:pPr algn="ctr"/>
            <a:r>
              <a:rPr lang="en-US" b="1" dirty="0">
                <a:solidFill>
                  <a:srgbClr val="049C99"/>
                </a:solidFill>
              </a:rPr>
              <a:t>Planned Projects</a:t>
            </a:r>
          </a:p>
          <a:p>
            <a:pPr algn="ctr"/>
            <a:r>
              <a:rPr lang="en-US" b="1" dirty="0">
                <a:solidFill>
                  <a:srgbClr val="049C99"/>
                </a:solidFill>
              </a:rPr>
              <a:t>In Brevard</a:t>
            </a:r>
          </a:p>
        </p:txBody>
      </p:sp>
      <p:sp>
        <p:nvSpPr>
          <p:cNvPr id="16" name="TextBox 15">
            <a:extLst>
              <a:ext uri="{FF2B5EF4-FFF2-40B4-BE49-F238E27FC236}">
                <a16:creationId xmlns:a16="http://schemas.microsoft.com/office/drawing/2014/main" id="{B137CD12-0C2D-637A-7B60-B321B8CA371B}"/>
              </a:ext>
            </a:extLst>
          </p:cNvPr>
          <p:cNvSpPr txBox="1"/>
          <p:nvPr/>
        </p:nvSpPr>
        <p:spPr>
          <a:xfrm>
            <a:off x="4522788" y="2716355"/>
            <a:ext cx="2424792" cy="923330"/>
          </a:xfrm>
          <a:prstGeom prst="rect">
            <a:avLst/>
          </a:prstGeom>
          <a:noFill/>
        </p:spPr>
        <p:txBody>
          <a:bodyPr wrap="square">
            <a:spAutoFit/>
          </a:bodyPr>
          <a:lstStyle/>
          <a:p>
            <a:pPr algn="ctr"/>
            <a:r>
              <a:rPr lang="en-US" b="1" dirty="0">
                <a:solidFill>
                  <a:schemeClr val="bg1"/>
                </a:solidFill>
              </a:rPr>
              <a:t>Vulnerable &amp; </a:t>
            </a:r>
          </a:p>
          <a:p>
            <a:pPr algn="ctr"/>
            <a:r>
              <a:rPr lang="en-US" b="1" dirty="0">
                <a:solidFill>
                  <a:schemeClr val="bg1"/>
                </a:solidFill>
              </a:rPr>
              <a:t>Critical Corridors </a:t>
            </a:r>
          </a:p>
          <a:p>
            <a:pPr algn="ctr"/>
            <a:r>
              <a:rPr lang="en-US" b="1" dirty="0">
                <a:solidFill>
                  <a:schemeClr val="bg1"/>
                </a:solidFill>
              </a:rPr>
              <a:t>in Brevard</a:t>
            </a:r>
          </a:p>
        </p:txBody>
      </p:sp>
      <p:sp>
        <p:nvSpPr>
          <p:cNvPr id="23" name="Freeform: Shape 22">
            <a:extLst>
              <a:ext uri="{FF2B5EF4-FFF2-40B4-BE49-F238E27FC236}">
                <a16:creationId xmlns:a16="http://schemas.microsoft.com/office/drawing/2014/main" id="{7768241D-5CE0-3537-4F1D-8EF9C4221985}"/>
              </a:ext>
            </a:extLst>
          </p:cNvPr>
          <p:cNvSpPr/>
          <p:nvPr/>
        </p:nvSpPr>
        <p:spPr>
          <a:xfrm>
            <a:off x="4152203" y="1285877"/>
            <a:ext cx="3092611" cy="3867428"/>
          </a:xfrm>
          <a:custGeom>
            <a:avLst/>
            <a:gdLst>
              <a:gd name="connsiteX0" fmla="*/ 1943239 w 3092611"/>
              <a:gd name="connsiteY0" fmla="*/ 0 h 3886478"/>
              <a:gd name="connsiteX1" fmla="*/ 2869502 w 3092611"/>
              <a:gd name="connsiteY1" fmla="*/ 234539 h 3886478"/>
              <a:gd name="connsiteX2" fmla="*/ 2965789 w 3092611"/>
              <a:gd name="connsiteY2" fmla="*/ 293034 h 3886478"/>
              <a:gd name="connsiteX3" fmla="*/ 2866820 w 3092611"/>
              <a:gd name="connsiteY3" fmla="*/ 256811 h 3886478"/>
              <a:gd name="connsiteX4" fmla="*/ 2346690 w 3092611"/>
              <a:gd name="connsiteY4" fmla="*/ 178175 h 3886478"/>
              <a:gd name="connsiteX5" fmla="*/ 597585 w 3092611"/>
              <a:gd name="connsiteY5" fmla="*/ 1927280 h 3886478"/>
              <a:gd name="connsiteX6" fmla="*/ 2346690 w 3092611"/>
              <a:gd name="connsiteY6" fmla="*/ 3676385 h 3886478"/>
              <a:gd name="connsiteX7" fmla="*/ 3027521 w 3092611"/>
              <a:gd name="connsiteY7" fmla="*/ 3538932 h 3886478"/>
              <a:gd name="connsiteX8" fmla="*/ 3092611 w 3092611"/>
              <a:gd name="connsiteY8" fmla="*/ 3507576 h 3886478"/>
              <a:gd name="connsiteX9" fmla="*/ 3029722 w 3092611"/>
              <a:gd name="connsiteY9" fmla="*/ 3554603 h 3886478"/>
              <a:gd name="connsiteX10" fmla="*/ 1943239 w 3092611"/>
              <a:gd name="connsiteY10" fmla="*/ 3886478 h 3886478"/>
              <a:gd name="connsiteX11" fmla="*/ 0 w 3092611"/>
              <a:gd name="connsiteY11" fmla="*/ 1943239 h 3886478"/>
              <a:gd name="connsiteX12" fmla="*/ 1943239 w 3092611"/>
              <a:gd name="connsiteY12" fmla="*/ 0 h 388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92611" h="3886478">
                <a:moveTo>
                  <a:pt x="1943239" y="0"/>
                </a:moveTo>
                <a:cubicBezTo>
                  <a:pt x="2278621" y="0"/>
                  <a:pt x="2594158" y="84963"/>
                  <a:pt x="2869502" y="234539"/>
                </a:cubicBezTo>
                <a:lnTo>
                  <a:pt x="2965789" y="293034"/>
                </a:lnTo>
                <a:lnTo>
                  <a:pt x="2866820" y="256811"/>
                </a:lnTo>
                <a:cubicBezTo>
                  <a:pt x="2702511" y="205706"/>
                  <a:pt x="2527816" y="178175"/>
                  <a:pt x="2346690" y="178175"/>
                </a:cubicBezTo>
                <a:cubicBezTo>
                  <a:pt x="1380686" y="178175"/>
                  <a:pt x="597585" y="961276"/>
                  <a:pt x="597585" y="1927280"/>
                </a:cubicBezTo>
                <a:cubicBezTo>
                  <a:pt x="597585" y="2893284"/>
                  <a:pt x="1380686" y="3676385"/>
                  <a:pt x="2346690" y="3676385"/>
                </a:cubicBezTo>
                <a:cubicBezTo>
                  <a:pt x="2588191" y="3676385"/>
                  <a:pt x="2818261" y="3627441"/>
                  <a:pt x="3027521" y="3538932"/>
                </a:cubicBezTo>
                <a:lnTo>
                  <a:pt x="3092611" y="3507576"/>
                </a:lnTo>
                <a:lnTo>
                  <a:pt x="3029722" y="3554603"/>
                </a:lnTo>
                <a:cubicBezTo>
                  <a:pt x="2719579" y="3764132"/>
                  <a:pt x="2345697" y="3886478"/>
                  <a:pt x="1943239" y="3886478"/>
                </a:cubicBezTo>
                <a:cubicBezTo>
                  <a:pt x="870018" y="3886478"/>
                  <a:pt x="0" y="3016460"/>
                  <a:pt x="0" y="1943239"/>
                </a:cubicBezTo>
                <a:cubicBezTo>
                  <a:pt x="0" y="870018"/>
                  <a:pt x="870018" y="0"/>
                  <a:pt x="1943239" y="0"/>
                </a:cubicBezTo>
                <a:close/>
              </a:path>
            </a:pathLst>
          </a:cu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26" name="Straight Connector 25">
            <a:extLst>
              <a:ext uri="{FF2B5EF4-FFF2-40B4-BE49-F238E27FC236}">
                <a16:creationId xmlns:a16="http://schemas.microsoft.com/office/drawing/2014/main" id="{8F783088-11AA-2D9D-8BBF-32AEE8A3EEDE}"/>
              </a:ext>
            </a:extLst>
          </p:cNvPr>
          <p:cNvCxnSpPr>
            <a:cxnSpLocks/>
          </p:cNvCxnSpPr>
          <p:nvPr/>
        </p:nvCxnSpPr>
        <p:spPr>
          <a:xfrm>
            <a:off x="3235172" y="3164164"/>
            <a:ext cx="1287616" cy="0"/>
          </a:xfrm>
          <a:prstGeom prst="line">
            <a:avLst/>
          </a:prstGeom>
          <a:ln w="19050">
            <a:solidFill>
              <a:srgbClr val="FBB829"/>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367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47BBFD-3A73-CAE0-0232-F75FD54049F3}"/>
              </a:ext>
            </a:extLst>
          </p:cNvPr>
          <p:cNvSpPr>
            <a:spLocks noGrp="1"/>
          </p:cNvSpPr>
          <p:nvPr>
            <p:ph type="title"/>
          </p:nvPr>
        </p:nvSpPr>
        <p:spPr/>
        <p:txBody>
          <a:bodyPr/>
          <a:lstStyle/>
          <a:p>
            <a:r>
              <a:rPr lang="en-US" dirty="0"/>
              <a:t>Implementing resiliency</a:t>
            </a:r>
          </a:p>
        </p:txBody>
      </p:sp>
      <p:sp>
        <p:nvSpPr>
          <p:cNvPr id="4" name="Rectangle: Rounded Corners 3">
            <a:extLst>
              <a:ext uri="{FF2B5EF4-FFF2-40B4-BE49-F238E27FC236}">
                <a16:creationId xmlns:a16="http://schemas.microsoft.com/office/drawing/2014/main" id="{F0DE414D-6C89-2339-D0A5-D0D5B0E03815}"/>
              </a:ext>
            </a:extLst>
          </p:cNvPr>
          <p:cNvSpPr/>
          <p:nvPr/>
        </p:nvSpPr>
        <p:spPr>
          <a:xfrm>
            <a:off x="207645" y="1459684"/>
            <a:ext cx="1996580" cy="10654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projects are planned?</a:t>
            </a:r>
          </a:p>
        </p:txBody>
      </p:sp>
      <p:sp>
        <p:nvSpPr>
          <p:cNvPr id="5" name="Rectangle: Rounded Corners 4">
            <a:extLst>
              <a:ext uri="{FF2B5EF4-FFF2-40B4-BE49-F238E27FC236}">
                <a16:creationId xmlns:a16="http://schemas.microsoft.com/office/drawing/2014/main" id="{E96867EB-F01D-763C-93A0-92332ED79C0A}"/>
              </a:ext>
            </a:extLst>
          </p:cNvPr>
          <p:cNvSpPr/>
          <p:nvPr/>
        </p:nvSpPr>
        <p:spPr>
          <a:xfrm>
            <a:off x="2527900" y="1459684"/>
            <a:ext cx="1996580" cy="10654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type of project is it?</a:t>
            </a:r>
          </a:p>
        </p:txBody>
      </p:sp>
      <p:sp>
        <p:nvSpPr>
          <p:cNvPr id="6" name="Rectangle: Rounded Corners 5">
            <a:extLst>
              <a:ext uri="{FF2B5EF4-FFF2-40B4-BE49-F238E27FC236}">
                <a16:creationId xmlns:a16="http://schemas.microsoft.com/office/drawing/2014/main" id="{D11BDC6B-A945-8542-762C-AA9B099A57EB}"/>
              </a:ext>
            </a:extLst>
          </p:cNvPr>
          <p:cNvSpPr/>
          <p:nvPr/>
        </p:nvSpPr>
        <p:spPr>
          <a:xfrm>
            <a:off x="4848155" y="3326302"/>
            <a:ext cx="1996580" cy="10654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corridors are vulnerable and critical?</a:t>
            </a:r>
          </a:p>
        </p:txBody>
      </p:sp>
      <p:sp>
        <p:nvSpPr>
          <p:cNvPr id="7" name="Rectangle: Rounded Corners 6">
            <a:extLst>
              <a:ext uri="{FF2B5EF4-FFF2-40B4-BE49-F238E27FC236}">
                <a16:creationId xmlns:a16="http://schemas.microsoft.com/office/drawing/2014/main" id="{25843D55-666C-40D4-8943-7C57D8501102}"/>
              </a:ext>
            </a:extLst>
          </p:cNvPr>
          <p:cNvSpPr/>
          <p:nvPr/>
        </p:nvSpPr>
        <p:spPr>
          <a:xfrm>
            <a:off x="4848155" y="1459684"/>
            <a:ext cx="1996580" cy="10654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far are we into the project?</a:t>
            </a:r>
          </a:p>
        </p:txBody>
      </p:sp>
      <p:sp>
        <p:nvSpPr>
          <p:cNvPr id="8" name="Rectangle: Rounded Corners 7">
            <a:extLst>
              <a:ext uri="{FF2B5EF4-FFF2-40B4-BE49-F238E27FC236}">
                <a16:creationId xmlns:a16="http://schemas.microsoft.com/office/drawing/2014/main" id="{13AA433B-2A86-DE64-AC50-1794F412CE3D}"/>
              </a:ext>
            </a:extLst>
          </p:cNvPr>
          <p:cNvSpPr/>
          <p:nvPr/>
        </p:nvSpPr>
        <p:spPr>
          <a:xfrm>
            <a:off x="7668257" y="3322107"/>
            <a:ext cx="1996580" cy="1065402"/>
          </a:xfrm>
          <a:prstGeom prst="roundRect">
            <a:avLst/>
          </a:prstGeom>
          <a:solidFill>
            <a:srgbClr val="049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can resiliency be incorporated?</a:t>
            </a:r>
          </a:p>
        </p:txBody>
      </p:sp>
      <p:sp>
        <p:nvSpPr>
          <p:cNvPr id="9" name="Rectangle: Rounded Corners 8">
            <a:extLst>
              <a:ext uri="{FF2B5EF4-FFF2-40B4-BE49-F238E27FC236}">
                <a16:creationId xmlns:a16="http://schemas.microsoft.com/office/drawing/2014/main" id="{96FC0419-53DE-8BC3-152A-C655DE939256}"/>
              </a:ext>
            </a:extLst>
          </p:cNvPr>
          <p:cNvSpPr/>
          <p:nvPr/>
        </p:nvSpPr>
        <p:spPr>
          <a:xfrm>
            <a:off x="10085683" y="3322107"/>
            <a:ext cx="1996580" cy="1065402"/>
          </a:xfrm>
          <a:prstGeom prst="roundRect">
            <a:avLst/>
          </a:prstGeom>
          <a:solidFill>
            <a:srgbClr val="049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Implement the project with resiliency benefits</a:t>
            </a:r>
          </a:p>
        </p:txBody>
      </p:sp>
      <p:sp>
        <p:nvSpPr>
          <p:cNvPr id="10" name="Rectangle: Rounded Corners 9">
            <a:extLst>
              <a:ext uri="{FF2B5EF4-FFF2-40B4-BE49-F238E27FC236}">
                <a16:creationId xmlns:a16="http://schemas.microsoft.com/office/drawing/2014/main" id="{22B8600C-588B-FE6B-AE30-D689A2828BBF}"/>
              </a:ext>
            </a:extLst>
          </p:cNvPr>
          <p:cNvSpPr/>
          <p:nvPr/>
        </p:nvSpPr>
        <p:spPr>
          <a:xfrm>
            <a:off x="4855183" y="5227167"/>
            <a:ext cx="2115888" cy="10654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funding is available to improve resiliency?</a:t>
            </a:r>
          </a:p>
        </p:txBody>
      </p:sp>
      <p:cxnSp>
        <p:nvCxnSpPr>
          <p:cNvPr id="12" name="Straight Arrow Connector 11">
            <a:extLst>
              <a:ext uri="{FF2B5EF4-FFF2-40B4-BE49-F238E27FC236}">
                <a16:creationId xmlns:a16="http://schemas.microsoft.com/office/drawing/2014/main" id="{AC8C72EB-498F-BC55-FFBB-3711E3058BD2}"/>
              </a:ext>
            </a:extLst>
          </p:cNvPr>
          <p:cNvCxnSpPr>
            <a:cxnSpLocks/>
            <a:stCxn id="8" idx="3"/>
            <a:endCxn id="9" idx="1"/>
          </p:cNvCxnSpPr>
          <p:nvPr/>
        </p:nvCxnSpPr>
        <p:spPr>
          <a:xfrm>
            <a:off x="9664837" y="3854808"/>
            <a:ext cx="420846" cy="0"/>
          </a:xfrm>
          <a:prstGeom prst="straightConnector1">
            <a:avLst/>
          </a:prstGeom>
          <a:ln w="38100">
            <a:solidFill>
              <a:srgbClr val="FBB829"/>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12B454C-DF3D-317F-5907-6416C6EF30C1}"/>
              </a:ext>
            </a:extLst>
          </p:cNvPr>
          <p:cNvCxnSpPr>
            <a:cxnSpLocks/>
            <a:stCxn id="6" idx="3"/>
            <a:endCxn id="8" idx="1"/>
          </p:cNvCxnSpPr>
          <p:nvPr/>
        </p:nvCxnSpPr>
        <p:spPr>
          <a:xfrm flipV="1">
            <a:off x="6844735" y="3854808"/>
            <a:ext cx="823522" cy="4195"/>
          </a:xfrm>
          <a:prstGeom prst="straightConnector1">
            <a:avLst/>
          </a:prstGeom>
          <a:ln w="38100">
            <a:solidFill>
              <a:srgbClr val="FBB82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6D010D7-FBC4-0829-CC3D-D67A7906FCB6}"/>
              </a:ext>
            </a:extLst>
          </p:cNvPr>
          <p:cNvCxnSpPr>
            <a:cxnSpLocks/>
            <a:stCxn id="5" idx="3"/>
            <a:endCxn id="7" idx="1"/>
          </p:cNvCxnSpPr>
          <p:nvPr/>
        </p:nvCxnSpPr>
        <p:spPr>
          <a:xfrm>
            <a:off x="4524480" y="1992385"/>
            <a:ext cx="323675" cy="0"/>
          </a:xfrm>
          <a:prstGeom prst="straightConnector1">
            <a:avLst/>
          </a:prstGeom>
          <a:ln w="38100">
            <a:solidFill>
              <a:srgbClr val="FBB82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CC164B5-6E32-4548-E54D-E555FE9DEBF3}"/>
              </a:ext>
            </a:extLst>
          </p:cNvPr>
          <p:cNvCxnSpPr>
            <a:cxnSpLocks/>
          </p:cNvCxnSpPr>
          <p:nvPr/>
        </p:nvCxnSpPr>
        <p:spPr>
          <a:xfrm>
            <a:off x="2204225" y="1992385"/>
            <a:ext cx="323675" cy="0"/>
          </a:xfrm>
          <a:prstGeom prst="straightConnector1">
            <a:avLst/>
          </a:prstGeom>
          <a:ln w="38100">
            <a:solidFill>
              <a:srgbClr val="FBB829"/>
            </a:solidFill>
            <a:tailEnd type="triangle"/>
          </a:ln>
        </p:spPr>
        <p:style>
          <a:lnRef idx="1">
            <a:schemeClr val="accent1"/>
          </a:lnRef>
          <a:fillRef idx="0">
            <a:schemeClr val="accent1"/>
          </a:fillRef>
          <a:effectRef idx="0">
            <a:schemeClr val="accent1"/>
          </a:effectRef>
          <a:fontRef idx="minor">
            <a:schemeClr val="tx1"/>
          </a:fontRef>
        </p:style>
      </p:cxnSp>
      <p:sp>
        <p:nvSpPr>
          <p:cNvPr id="35" name="Plus Sign 34">
            <a:extLst>
              <a:ext uri="{FF2B5EF4-FFF2-40B4-BE49-F238E27FC236}">
                <a16:creationId xmlns:a16="http://schemas.microsoft.com/office/drawing/2014/main" id="{97402257-4A50-1798-980B-9419FCF14C05}"/>
              </a:ext>
            </a:extLst>
          </p:cNvPr>
          <p:cNvSpPr/>
          <p:nvPr/>
        </p:nvSpPr>
        <p:spPr>
          <a:xfrm>
            <a:off x="5624967" y="4391601"/>
            <a:ext cx="466271" cy="553674"/>
          </a:xfrm>
          <a:prstGeom prst="mathPlus">
            <a:avLst/>
          </a:prstGeom>
          <a:solidFill>
            <a:srgbClr val="FBB829"/>
          </a:solidFill>
          <a:ln>
            <a:solidFill>
              <a:srgbClr val="FBB8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lus Sign 35">
            <a:extLst>
              <a:ext uri="{FF2B5EF4-FFF2-40B4-BE49-F238E27FC236}">
                <a16:creationId xmlns:a16="http://schemas.microsoft.com/office/drawing/2014/main" id="{B27F259F-2CBD-EC98-F5FB-9FF9573765CF}"/>
              </a:ext>
            </a:extLst>
          </p:cNvPr>
          <p:cNvSpPr/>
          <p:nvPr/>
        </p:nvSpPr>
        <p:spPr>
          <a:xfrm>
            <a:off x="5613309" y="2772114"/>
            <a:ext cx="466271" cy="553674"/>
          </a:xfrm>
          <a:prstGeom prst="mathPlus">
            <a:avLst/>
          </a:prstGeom>
          <a:solidFill>
            <a:srgbClr val="FBB829"/>
          </a:solidFill>
          <a:ln>
            <a:solidFill>
              <a:srgbClr val="FBB8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242BBDFA-562D-904D-C016-FDC15E99ACC2}"/>
              </a:ext>
            </a:extLst>
          </p:cNvPr>
          <p:cNvSpPr/>
          <p:nvPr/>
        </p:nvSpPr>
        <p:spPr>
          <a:xfrm>
            <a:off x="14697" y="1166956"/>
            <a:ext cx="7225001" cy="1609797"/>
          </a:xfrm>
          <a:prstGeom prst="roundRect">
            <a:avLst/>
          </a:prstGeom>
          <a:noFill/>
          <a:ln w="38100">
            <a:solidFill>
              <a:srgbClr val="FBB8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275341C4-992B-651C-60B7-9807324193F6}"/>
              </a:ext>
            </a:extLst>
          </p:cNvPr>
          <p:cNvSpPr/>
          <p:nvPr/>
        </p:nvSpPr>
        <p:spPr>
          <a:xfrm>
            <a:off x="4394470" y="4954969"/>
            <a:ext cx="2910978" cy="1609797"/>
          </a:xfrm>
          <a:prstGeom prst="roundRect">
            <a:avLst/>
          </a:prstGeom>
          <a:noFill/>
          <a:ln w="38100">
            <a:solidFill>
              <a:srgbClr val="FBB8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9258CF6F-56E8-DC0A-DB2E-C95604F4389D}"/>
              </a:ext>
            </a:extLst>
          </p:cNvPr>
          <p:cNvSpPr txBox="1"/>
          <p:nvPr/>
        </p:nvSpPr>
        <p:spPr>
          <a:xfrm>
            <a:off x="1323342" y="2888849"/>
            <a:ext cx="2407641" cy="923330"/>
          </a:xfrm>
          <a:prstGeom prst="rect">
            <a:avLst/>
          </a:prstGeom>
          <a:noFill/>
        </p:spPr>
        <p:txBody>
          <a:bodyPr wrap="square" rtlCol="0">
            <a:spAutoFit/>
          </a:bodyPr>
          <a:lstStyle/>
          <a:p>
            <a:pPr algn="ctr"/>
            <a:r>
              <a:rPr lang="en-US" dirty="0"/>
              <a:t>Sometimes resiliency elements can be added to planned projects</a:t>
            </a:r>
          </a:p>
        </p:txBody>
      </p:sp>
      <p:sp>
        <p:nvSpPr>
          <p:cNvPr id="42" name="TextBox 41">
            <a:extLst>
              <a:ext uri="{FF2B5EF4-FFF2-40B4-BE49-F238E27FC236}">
                <a16:creationId xmlns:a16="http://schemas.microsoft.com/office/drawing/2014/main" id="{332E0F4B-13DF-AC15-A16A-70ACD8DCAA70}"/>
              </a:ext>
            </a:extLst>
          </p:cNvPr>
          <p:cNvSpPr txBox="1"/>
          <p:nvPr/>
        </p:nvSpPr>
        <p:spPr>
          <a:xfrm>
            <a:off x="7305448" y="5227167"/>
            <a:ext cx="3396143" cy="923330"/>
          </a:xfrm>
          <a:prstGeom prst="rect">
            <a:avLst/>
          </a:prstGeom>
          <a:noFill/>
        </p:spPr>
        <p:txBody>
          <a:bodyPr wrap="square" rtlCol="0">
            <a:spAutoFit/>
          </a:bodyPr>
          <a:lstStyle/>
          <a:p>
            <a:pPr algn="ctr"/>
            <a:r>
              <a:rPr lang="en-US" dirty="0"/>
              <a:t>Other times resiliency projects may be implemented independently</a:t>
            </a:r>
          </a:p>
        </p:txBody>
      </p:sp>
      <p:sp>
        <p:nvSpPr>
          <p:cNvPr id="2" name="Slide Number Placeholder 3">
            <a:extLst>
              <a:ext uri="{FF2B5EF4-FFF2-40B4-BE49-F238E27FC236}">
                <a16:creationId xmlns:a16="http://schemas.microsoft.com/office/drawing/2014/main" id="{81F87FCF-962F-EF96-57BE-DADDA2901C1E}"/>
              </a:ext>
            </a:extLst>
          </p:cNvPr>
          <p:cNvSpPr>
            <a:spLocks noGrp="1"/>
          </p:cNvSpPr>
          <p:nvPr>
            <p:ph type="sldNum" sz="quarter" idx="12"/>
          </p:nvPr>
        </p:nvSpPr>
        <p:spPr>
          <a:xfrm>
            <a:off x="11363696" y="6455739"/>
            <a:ext cx="294460" cy="187367"/>
          </a:xfrm>
        </p:spPr>
        <p:txBody>
          <a:bodyPr/>
          <a:lstStyle/>
          <a:p>
            <a:fld id="{9EC71654-96A5-4280-94F3-931C61A9F92C}" type="slidenum">
              <a:rPr lang="en-US" smtClean="0"/>
              <a:pPr/>
              <a:t>16</a:t>
            </a:fld>
            <a:endParaRPr lang="en-US" dirty="0"/>
          </a:p>
        </p:txBody>
      </p:sp>
    </p:spTree>
    <p:extLst>
      <p:ext uri="{BB962C8B-B14F-4D97-AF65-F5344CB8AC3E}">
        <p14:creationId xmlns:p14="http://schemas.microsoft.com/office/powerpoint/2010/main" val="2107246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EF00B0-A468-6967-8FB1-50FABCE40F8F}"/>
              </a:ext>
            </a:extLst>
          </p:cNvPr>
          <p:cNvSpPr>
            <a:spLocks noGrp="1"/>
          </p:cNvSpPr>
          <p:nvPr>
            <p:ph type="title"/>
          </p:nvPr>
        </p:nvSpPr>
        <p:spPr/>
        <p:txBody>
          <a:bodyPr/>
          <a:lstStyle/>
          <a:p>
            <a:r>
              <a:rPr lang="en-US" dirty="0"/>
              <a:t>Follow the money… </a:t>
            </a:r>
          </a:p>
        </p:txBody>
      </p:sp>
      <p:sp>
        <p:nvSpPr>
          <p:cNvPr id="2" name="Slide Number Placeholder 3">
            <a:extLst>
              <a:ext uri="{FF2B5EF4-FFF2-40B4-BE49-F238E27FC236}">
                <a16:creationId xmlns:a16="http://schemas.microsoft.com/office/drawing/2014/main" id="{E0850FA5-FAF1-AAE4-EFCA-A169F44C0CCE}"/>
              </a:ext>
            </a:extLst>
          </p:cNvPr>
          <p:cNvSpPr>
            <a:spLocks noGrp="1"/>
          </p:cNvSpPr>
          <p:nvPr>
            <p:ph type="sldNum" sz="quarter" idx="12"/>
          </p:nvPr>
        </p:nvSpPr>
        <p:spPr>
          <a:xfrm>
            <a:off x="11363696" y="6455739"/>
            <a:ext cx="294460" cy="187367"/>
          </a:xfrm>
        </p:spPr>
        <p:txBody>
          <a:bodyPr/>
          <a:lstStyle/>
          <a:p>
            <a:fld id="{9EC71654-96A5-4280-94F3-931C61A9F92C}" type="slidenum">
              <a:rPr lang="en-US" smtClean="0"/>
              <a:pPr/>
              <a:t>17</a:t>
            </a:fld>
            <a:endParaRPr lang="en-US" dirty="0"/>
          </a:p>
        </p:txBody>
      </p:sp>
      <p:sp>
        <p:nvSpPr>
          <p:cNvPr id="6" name="Content Placeholder 2">
            <a:extLst>
              <a:ext uri="{FF2B5EF4-FFF2-40B4-BE49-F238E27FC236}">
                <a16:creationId xmlns:a16="http://schemas.microsoft.com/office/drawing/2014/main" id="{3BF8F693-445B-8417-BDDE-DD8FF79B7789}"/>
              </a:ext>
            </a:extLst>
          </p:cNvPr>
          <p:cNvSpPr txBox="1">
            <a:spLocks/>
          </p:cNvSpPr>
          <p:nvPr/>
        </p:nvSpPr>
        <p:spPr>
          <a:xfrm>
            <a:off x="12192000" y="-392803"/>
            <a:ext cx="11056811" cy="1602758"/>
          </a:xfrm>
          <a:prstGeom prst="rect">
            <a:avLst/>
          </a:prstGeom>
        </p:spPr>
        <p:txBody>
          <a:bodyPr vert="horz" lIns="0" tIns="0" rIns="0" bIns="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a:r>
              <a:rPr lang="en-US" dirty="0">
                <a:solidFill>
                  <a:srgbClr val="049C99"/>
                </a:solidFill>
                <a:cs typeface="Calibri"/>
              </a:rPr>
              <a:t>Over $XXX Available for Resiliency Projects</a:t>
            </a:r>
          </a:p>
          <a:p>
            <a:pPr marL="571500" lvl="1"/>
            <a:r>
              <a:rPr lang="en-US" dirty="0">
                <a:solidFill>
                  <a:srgbClr val="049C99"/>
                </a:solidFill>
                <a:cs typeface="Calibri"/>
              </a:rPr>
              <a:t>New Programs</a:t>
            </a:r>
          </a:p>
          <a:p>
            <a:pPr marL="571500" lvl="1"/>
            <a:r>
              <a:rPr lang="en-US" dirty="0">
                <a:solidFill>
                  <a:srgbClr val="049C99"/>
                </a:solidFill>
                <a:cs typeface="Calibri"/>
              </a:rPr>
              <a:t>Existing Programs – resiliency criteria</a:t>
            </a:r>
          </a:p>
          <a:p>
            <a:pPr marL="0" indent="0">
              <a:buFont typeface="Arial" panose="020B0604020202020204" pitchFamily="34" charset="0"/>
              <a:buNone/>
            </a:pPr>
            <a:endParaRPr lang="en-US" sz="1800" i="1" dirty="0"/>
          </a:p>
          <a:p>
            <a:pPr marL="0" indent="0">
              <a:buFont typeface="Arial" panose="020B0604020202020204" pitchFamily="34" charset="0"/>
              <a:buNone/>
            </a:pPr>
            <a:endParaRPr lang="en-US" sz="1800" i="1" dirty="0"/>
          </a:p>
        </p:txBody>
      </p:sp>
      <p:sp>
        <p:nvSpPr>
          <p:cNvPr id="3" name="Rectangle: Rounded Corners 2">
            <a:extLst>
              <a:ext uri="{FF2B5EF4-FFF2-40B4-BE49-F238E27FC236}">
                <a16:creationId xmlns:a16="http://schemas.microsoft.com/office/drawing/2014/main" id="{33CC2C55-2F55-A287-C10C-8039A4659EA5}"/>
              </a:ext>
            </a:extLst>
          </p:cNvPr>
          <p:cNvSpPr/>
          <p:nvPr/>
        </p:nvSpPr>
        <p:spPr>
          <a:xfrm>
            <a:off x="1141060" y="1440331"/>
            <a:ext cx="9900356" cy="920336"/>
          </a:xfrm>
          <a:prstGeom prst="roundRect">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gn="ctr"/>
            <a:r>
              <a:rPr lang="en-US" sz="2800" dirty="0">
                <a:solidFill>
                  <a:srgbClr val="049C99"/>
                </a:solidFill>
                <a:latin typeface="Gotham Bold" pitchFamily="50" charset="0"/>
                <a:cs typeface="Calibri"/>
              </a:rPr>
              <a:t>$Billions are Available for Resiliency Projects</a:t>
            </a:r>
          </a:p>
        </p:txBody>
      </p:sp>
      <p:pic>
        <p:nvPicPr>
          <p:cNvPr id="12" name="Graphic 11">
            <a:extLst>
              <a:ext uri="{FF2B5EF4-FFF2-40B4-BE49-F238E27FC236}">
                <a16:creationId xmlns:a16="http://schemas.microsoft.com/office/drawing/2014/main" id="{EE8A45AE-9E06-A658-3EB0-AA85B50568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1931" y="3118889"/>
            <a:ext cx="2770869" cy="2401420"/>
          </a:xfrm>
          <a:prstGeom prst="rect">
            <a:avLst/>
          </a:prstGeom>
        </p:spPr>
      </p:pic>
      <p:pic>
        <p:nvPicPr>
          <p:cNvPr id="14" name="Graphic 13">
            <a:extLst>
              <a:ext uri="{FF2B5EF4-FFF2-40B4-BE49-F238E27FC236}">
                <a16:creationId xmlns:a16="http://schemas.microsoft.com/office/drawing/2014/main" id="{00C2E72B-6243-4D11-8769-B354580C84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75707" y="4583576"/>
            <a:ext cx="2155413" cy="2274424"/>
          </a:xfrm>
          <a:prstGeom prst="rect">
            <a:avLst/>
          </a:prstGeom>
        </p:spPr>
      </p:pic>
      <p:pic>
        <p:nvPicPr>
          <p:cNvPr id="18" name="Graphic 17">
            <a:extLst>
              <a:ext uri="{FF2B5EF4-FFF2-40B4-BE49-F238E27FC236}">
                <a16:creationId xmlns:a16="http://schemas.microsoft.com/office/drawing/2014/main" id="{ECD71A18-C38E-A6FB-1637-4F8B4E86A6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1430" y="3118889"/>
            <a:ext cx="2526260" cy="2189425"/>
          </a:xfrm>
          <a:prstGeom prst="rect">
            <a:avLst/>
          </a:prstGeom>
        </p:spPr>
      </p:pic>
      <p:sp>
        <p:nvSpPr>
          <p:cNvPr id="4" name="Content Placeholder 2">
            <a:extLst>
              <a:ext uri="{FF2B5EF4-FFF2-40B4-BE49-F238E27FC236}">
                <a16:creationId xmlns:a16="http://schemas.microsoft.com/office/drawing/2014/main" id="{A7294124-403B-1CE6-F257-5DF28B0E3CF5}"/>
              </a:ext>
            </a:extLst>
          </p:cNvPr>
          <p:cNvSpPr txBox="1">
            <a:spLocks/>
          </p:cNvSpPr>
          <p:nvPr/>
        </p:nvSpPr>
        <p:spPr>
          <a:xfrm>
            <a:off x="3021610" y="2999678"/>
            <a:ext cx="6724555" cy="3456061"/>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49C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New Federal and State Funding Sources</a:t>
            </a:r>
          </a:p>
          <a:p>
            <a:r>
              <a:rPr lang="en-US" dirty="0"/>
              <a:t>Resiliency Criteria for Existing Funding Sources</a:t>
            </a:r>
          </a:p>
          <a:p>
            <a:r>
              <a:rPr lang="en-US" dirty="0"/>
              <a:t>Planning, Design and Construction Phases are Eligible</a:t>
            </a:r>
          </a:p>
          <a:p>
            <a:r>
              <a:rPr lang="en-US" dirty="0"/>
              <a:t>Some Programs Do Not Require Matching Funds</a:t>
            </a:r>
          </a:p>
          <a:p>
            <a:r>
              <a:rPr lang="en-US" dirty="0"/>
              <a:t>Applicants can be States, Regions/TPO and Local Governments</a:t>
            </a:r>
          </a:p>
          <a:p>
            <a:pPr marL="0" indent="0">
              <a:buNone/>
            </a:pPr>
            <a:endParaRPr lang="en-US" sz="2000" dirty="0">
              <a:cs typeface="Calibri"/>
            </a:endParaRPr>
          </a:p>
        </p:txBody>
      </p:sp>
    </p:spTree>
    <p:extLst>
      <p:ext uri="{BB962C8B-B14F-4D97-AF65-F5344CB8AC3E}">
        <p14:creationId xmlns:p14="http://schemas.microsoft.com/office/powerpoint/2010/main" val="3880030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p">
            <a:extLst>
              <a:ext uri="{FF2B5EF4-FFF2-40B4-BE49-F238E27FC236}">
                <a16:creationId xmlns:a16="http://schemas.microsoft.com/office/drawing/2014/main" id="{86DC9A2D-D1DE-ECCE-8D06-A28FC297C210}"/>
              </a:ext>
            </a:extLst>
          </p:cNvPr>
          <p:cNvPicPr>
            <a:picLocks noChangeAspect="1"/>
          </p:cNvPicPr>
          <p:nvPr/>
        </p:nvPicPr>
        <p:blipFill>
          <a:blip r:embed="rId2">
            <a:alphaModFix amt="31000"/>
          </a:blip>
          <a:stretch>
            <a:fillRect/>
          </a:stretch>
        </p:blipFill>
        <p:spPr>
          <a:xfrm>
            <a:off x="8123360" y="-576943"/>
            <a:ext cx="6191003" cy="8011886"/>
          </a:xfrm>
          <a:prstGeom prst="rect">
            <a:avLst/>
          </a:prstGeom>
        </p:spPr>
      </p:pic>
      <p:pic>
        <p:nvPicPr>
          <p:cNvPr id="12" name="Picture 11" descr="Graphical user interface, text&#10;&#10;Description automatically generated">
            <a:extLst>
              <a:ext uri="{FF2B5EF4-FFF2-40B4-BE49-F238E27FC236}">
                <a16:creationId xmlns:a16="http://schemas.microsoft.com/office/drawing/2014/main" id="{0CE89AD6-126B-664C-9A5E-C9C91E896B61}"/>
              </a:ext>
            </a:extLst>
          </p:cNvPr>
          <p:cNvPicPr>
            <a:picLocks noChangeAspect="1"/>
          </p:cNvPicPr>
          <p:nvPr/>
        </p:nvPicPr>
        <p:blipFill>
          <a:blip r:embed="rId3"/>
          <a:stretch>
            <a:fillRect/>
          </a:stretch>
        </p:blipFill>
        <p:spPr>
          <a:xfrm>
            <a:off x="5991802" y="498832"/>
            <a:ext cx="3985321" cy="5157475"/>
          </a:xfrm>
          <a:prstGeom prst="rect">
            <a:avLst/>
          </a:prstGeom>
          <a:effectLst>
            <a:outerShdw blurRad="50800" dist="38100" dir="8100000" algn="tr" rotWithShape="0">
              <a:prstClr val="black">
                <a:alpha val="40000"/>
              </a:prstClr>
            </a:outerShdw>
          </a:effectLst>
        </p:spPr>
      </p:pic>
      <p:sp>
        <p:nvSpPr>
          <p:cNvPr id="2" name="Title 1">
            <a:extLst>
              <a:ext uri="{FF2B5EF4-FFF2-40B4-BE49-F238E27FC236}">
                <a16:creationId xmlns:a16="http://schemas.microsoft.com/office/drawing/2014/main" id="{B1DB6B48-4BF8-6733-0241-FBD4FFCA5888}"/>
              </a:ext>
            </a:extLst>
          </p:cNvPr>
          <p:cNvSpPr>
            <a:spLocks noGrp="1"/>
          </p:cNvSpPr>
          <p:nvPr>
            <p:ph type="title"/>
          </p:nvPr>
        </p:nvSpPr>
        <p:spPr/>
        <p:txBody>
          <a:bodyPr/>
          <a:lstStyle/>
          <a:p>
            <a:r>
              <a:rPr lang="en-US" dirty="0"/>
              <a:t>Resiliency resources </a:t>
            </a:r>
          </a:p>
        </p:txBody>
      </p:sp>
      <p:sp>
        <p:nvSpPr>
          <p:cNvPr id="3" name="Slide Number Placeholder 2">
            <a:extLst>
              <a:ext uri="{FF2B5EF4-FFF2-40B4-BE49-F238E27FC236}">
                <a16:creationId xmlns:a16="http://schemas.microsoft.com/office/drawing/2014/main" id="{CFAEA74F-9BFB-AFB9-3C3C-7951336E0A16}"/>
              </a:ext>
            </a:extLst>
          </p:cNvPr>
          <p:cNvSpPr>
            <a:spLocks noGrp="1"/>
          </p:cNvSpPr>
          <p:nvPr>
            <p:ph type="sldNum" sz="quarter" idx="12"/>
          </p:nvPr>
        </p:nvSpPr>
        <p:spPr/>
        <p:txBody>
          <a:bodyPr/>
          <a:lstStyle/>
          <a:p>
            <a:fld id="{9EC71654-96A5-4280-94F3-931C61A9F92C}" type="slidenum">
              <a:rPr lang="en-US" noProof="0" smtClean="0"/>
              <a:pPr/>
              <a:t>18</a:t>
            </a:fld>
            <a:endParaRPr lang="en-US" noProof="0" dirty="0"/>
          </a:p>
        </p:txBody>
      </p:sp>
      <p:sp>
        <p:nvSpPr>
          <p:cNvPr id="4" name="Content Placeholder 2">
            <a:extLst>
              <a:ext uri="{FF2B5EF4-FFF2-40B4-BE49-F238E27FC236}">
                <a16:creationId xmlns:a16="http://schemas.microsoft.com/office/drawing/2014/main" id="{ED158FEC-0084-AB25-2BA9-E8D9AE40D17B}"/>
              </a:ext>
            </a:extLst>
          </p:cNvPr>
          <p:cNvSpPr txBox="1">
            <a:spLocks/>
          </p:cNvSpPr>
          <p:nvPr/>
        </p:nvSpPr>
        <p:spPr>
          <a:xfrm>
            <a:off x="973138" y="1759316"/>
            <a:ext cx="4534357" cy="3950286"/>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49C9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Data</a:t>
            </a:r>
          </a:p>
          <a:p>
            <a:pPr algn="l"/>
            <a:r>
              <a:rPr lang="en-US" dirty="0"/>
              <a:t>Maps  - </a:t>
            </a:r>
            <a:r>
              <a:rPr lang="en-US" sz="1800" b="1" i="0" u="sng" strike="noStrike" baseline="0" dirty="0">
                <a:solidFill>
                  <a:srgbClr val="F9B728"/>
                </a:solidFill>
                <a:latin typeface="Gotham"/>
                <a:hlinkClick r:id="rId4"/>
              </a:rPr>
              <a:t>https://arcg</a:t>
            </a:r>
            <a:r>
              <a:rPr lang="en-US" sz="1800" b="0" i="0" u="sng" strike="noStrike" baseline="0" dirty="0">
                <a:solidFill>
                  <a:srgbClr val="F9B728"/>
                </a:solidFill>
                <a:latin typeface="Gotham"/>
                <a:hlinkClick r:id="rId4"/>
              </a:rPr>
              <a:t>.is/0TvOq8</a:t>
            </a:r>
            <a:endParaRPr lang="en-US" sz="1800" b="0" i="0" u="sng" strike="noStrike" baseline="0" dirty="0">
              <a:solidFill>
                <a:srgbClr val="F9B728"/>
              </a:solidFill>
              <a:latin typeface="Gotham"/>
            </a:endParaRPr>
          </a:p>
          <a:p>
            <a:r>
              <a:rPr lang="en-US" dirty="0"/>
              <a:t>Booklets</a:t>
            </a:r>
          </a:p>
          <a:p>
            <a:r>
              <a:rPr lang="en-US" dirty="0"/>
              <a:t>Videos, Oh My!</a:t>
            </a:r>
            <a:endParaRPr lang="en-US" dirty="0">
              <a:cs typeface="Calibri"/>
            </a:endParaRPr>
          </a:p>
          <a:p>
            <a:pPr marL="0" indent="0">
              <a:buNone/>
            </a:pPr>
            <a:endParaRPr lang="en-US" sz="2000" dirty="0">
              <a:cs typeface="Calibri"/>
            </a:endParaRPr>
          </a:p>
        </p:txBody>
      </p:sp>
      <p:pic>
        <p:nvPicPr>
          <p:cNvPr id="10" name="Picture 9" descr="Website&#10;&#10;Description automatically generated with medium confidence">
            <a:extLst>
              <a:ext uri="{FF2B5EF4-FFF2-40B4-BE49-F238E27FC236}">
                <a16:creationId xmlns:a16="http://schemas.microsoft.com/office/drawing/2014/main" id="{AAC6817F-E45D-D90C-B978-F5746E4BA09F}"/>
              </a:ext>
            </a:extLst>
          </p:cNvPr>
          <p:cNvPicPr>
            <a:picLocks noChangeAspect="1"/>
          </p:cNvPicPr>
          <p:nvPr/>
        </p:nvPicPr>
        <p:blipFill>
          <a:blip r:embed="rId5"/>
          <a:stretch>
            <a:fillRect/>
          </a:stretch>
        </p:blipFill>
        <p:spPr>
          <a:xfrm rot="379772">
            <a:off x="7392770" y="1011409"/>
            <a:ext cx="4046936" cy="5237211"/>
          </a:xfrm>
          <a:prstGeom prst="rect">
            <a:avLst/>
          </a:prstGeom>
          <a:effectLst>
            <a:outerShdw blurRad="50800" dist="38100" dir="8100000" algn="tr" rotWithShape="0">
              <a:prstClr val="black">
                <a:alpha val="40000"/>
              </a:prstClr>
            </a:outerShdw>
          </a:effectLst>
        </p:spPr>
      </p:pic>
      <p:sp>
        <p:nvSpPr>
          <p:cNvPr id="5" name="Oval 4">
            <a:extLst>
              <a:ext uri="{FF2B5EF4-FFF2-40B4-BE49-F238E27FC236}">
                <a16:creationId xmlns:a16="http://schemas.microsoft.com/office/drawing/2014/main" id="{C7BEAC61-464F-AA15-D70F-8D5844AA1052}"/>
              </a:ext>
            </a:extLst>
          </p:cNvPr>
          <p:cNvSpPr/>
          <p:nvPr/>
        </p:nvSpPr>
        <p:spPr>
          <a:xfrm>
            <a:off x="3240316" y="3518659"/>
            <a:ext cx="2909455" cy="2909455"/>
          </a:xfrm>
          <a:prstGeom prst="ellipse">
            <a:avLst/>
          </a:prstGeom>
          <a:solidFill>
            <a:schemeClr val="bg1"/>
          </a:solidFill>
          <a:ln w="165100">
            <a:solidFill>
              <a:srgbClr val="FBB8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FA664DB9-5583-7DDF-F307-2CFB11950B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55831" y="4134174"/>
            <a:ext cx="1678424" cy="1678424"/>
          </a:xfrm>
          <a:prstGeom prst="rect">
            <a:avLst/>
          </a:prstGeom>
        </p:spPr>
      </p:pic>
      <p:cxnSp>
        <p:nvCxnSpPr>
          <p:cNvPr id="6" name="Straight Connector 5">
            <a:extLst>
              <a:ext uri="{FF2B5EF4-FFF2-40B4-BE49-F238E27FC236}">
                <a16:creationId xmlns:a16="http://schemas.microsoft.com/office/drawing/2014/main" id="{FA343DF3-3BE1-CB92-B747-54EFFC39B056}"/>
              </a:ext>
            </a:extLst>
          </p:cNvPr>
          <p:cNvCxnSpPr>
            <a:cxnSpLocks/>
          </p:cNvCxnSpPr>
          <p:nvPr/>
        </p:nvCxnSpPr>
        <p:spPr>
          <a:xfrm>
            <a:off x="6149771" y="5407492"/>
            <a:ext cx="1287616" cy="0"/>
          </a:xfrm>
          <a:prstGeom prst="line">
            <a:avLst/>
          </a:prstGeom>
          <a:ln w="19050">
            <a:solidFill>
              <a:srgbClr val="FBB829"/>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1AE714FA-790D-4D32-C09E-6146E90EE370}"/>
              </a:ext>
            </a:extLst>
          </p:cNvPr>
          <p:cNvSpPr/>
          <p:nvPr/>
        </p:nvSpPr>
        <p:spPr>
          <a:xfrm>
            <a:off x="2501900" y="2832100"/>
            <a:ext cx="2209800" cy="723900"/>
          </a:xfrm>
          <a:custGeom>
            <a:avLst/>
            <a:gdLst>
              <a:gd name="connsiteX0" fmla="*/ 0 w 2209800"/>
              <a:gd name="connsiteY0" fmla="*/ 0 h 723900"/>
              <a:gd name="connsiteX1" fmla="*/ 2209800 w 2209800"/>
              <a:gd name="connsiteY1" fmla="*/ 0 h 723900"/>
              <a:gd name="connsiteX2" fmla="*/ 2209800 w 2209800"/>
              <a:gd name="connsiteY2" fmla="*/ 723900 h 723900"/>
            </a:gdLst>
            <a:ahLst/>
            <a:cxnLst>
              <a:cxn ang="0">
                <a:pos x="connsiteX0" y="connsiteY0"/>
              </a:cxn>
              <a:cxn ang="0">
                <a:pos x="connsiteX1" y="connsiteY1"/>
              </a:cxn>
              <a:cxn ang="0">
                <a:pos x="connsiteX2" y="connsiteY2"/>
              </a:cxn>
            </a:cxnLst>
            <a:rect l="l" t="t" r="r" b="b"/>
            <a:pathLst>
              <a:path w="2209800" h="723900">
                <a:moveTo>
                  <a:pt x="0" y="0"/>
                </a:moveTo>
                <a:lnTo>
                  <a:pt x="2209800" y="0"/>
                </a:lnTo>
                <a:lnTo>
                  <a:pt x="2209800" y="723900"/>
                </a:lnTo>
              </a:path>
            </a:pathLst>
          </a:custGeom>
          <a:noFill/>
          <a:ln w="25400">
            <a:solidFill>
              <a:srgbClr val="FBB8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58FCE97-2684-D802-B2AA-66D388358FCB}"/>
              </a:ext>
            </a:extLst>
          </p:cNvPr>
          <p:cNvSpPr/>
          <p:nvPr/>
        </p:nvSpPr>
        <p:spPr>
          <a:xfrm rot="2617540">
            <a:off x="5412908" y="7730547"/>
            <a:ext cx="1862819" cy="393797"/>
          </a:xfrm>
          <a:custGeom>
            <a:avLst/>
            <a:gdLst>
              <a:gd name="connsiteX0" fmla="*/ 0 w 2191045"/>
              <a:gd name="connsiteY0" fmla="*/ 0 h 463184"/>
              <a:gd name="connsiteX1" fmla="*/ 1930509 w 2191045"/>
              <a:gd name="connsiteY1" fmla="*/ 0 h 463184"/>
              <a:gd name="connsiteX2" fmla="*/ 1930509 w 2191045"/>
              <a:gd name="connsiteY2" fmla="*/ 2918 h 463184"/>
              <a:gd name="connsiteX3" fmla="*/ 1959453 w 2191045"/>
              <a:gd name="connsiteY3" fmla="*/ 0 h 463184"/>
              <a:gd name="connsiteX4" fmla="*/ 2191045 w 2191045"/>
              <a:gd name="connsiteY4" fmla="*/ 231592 h 463184"/>
              <a:gd name="connsiteX5" fmla="*/ 1959453 w 2191045"/>
              <a:gd name="connsiteY5" fmla="*/ 463184 h 463184"/>
              <a:gd name="connsiteX6" fmla="*/ 1930509 w 2191045"/>
              <a:gd name="connsiteY6" fmla="*/ 460266 h 463184"/>
              <a:gd name="connsiteX7" fmla="*/ 1930509 w 2191045"/>
              <a:gd name="connsiteY7" fmla="*/ 463184 h 463184"/>
              <a:gd name="connsiteX8" fmla="*/ 0 w 2191045"/>
              <a:gd name="connsiteY8" fmla="*/ 463184 h 46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1045" h="463184">
                <a:moveTo>
                  <a:pt x="0" y="0"/>
                </a:moveTo>
                <a:lnTo>
                  <a:pt x="1930509" y="0"/>
                </a:lnTo>
                <a:lnTo>
                  <a:pt x="1930509" y="2918"/>
                </a:lnTo>
                <a:lnTo>
                  <a:pt x="1959453" y="0"/>
                </a:lnTo>
                <a:cubicBezTo>
                  <a:pt x="2087358" y="0"/>
                  <a:pt x="2191045" y="103687"/>
                  <a:pt x="2191045" y="231592"/>
                </a:cubicBezTo>
                <a:cubicBezTo>
                  <a:pt x="2191045" y="359497"/>
                  <a:pt x="2087358" y="463184"/>
                  <a:pt x="1959453" y="463184"/>
                </a:cubicBezTo>
                <a:lnTo>
                  <a:pt x="1930509" y="460266"/>
                </a:lnTo>
                <a:lnTo>
                  <a:pt x="1930509" y="463184"/>
                </a:lnTo>
                <a:lnTo>
                  <a:pt x="0" y="463184"/>
                </a:lnTo>
                <a:close/>
              </a:path>
            </a:pathLst>
          </a:cu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1" name="Straight Connector 10">
            <a:extLst>
              <a:ext uri="{FF2B5EF4-FFF2-40B4-BE49-F238E27FC236}">
                <a16:creationId xmlns:a16="http://schemas.microsoft.com/office/drawing/2014/main" id="{0EDB6D84-4245-37FA-7FDB-489FD8D070AB}"/>
              </a:ext>
            </a:extLst>
          </p:cNvPr>
          <p:cNvCxnSpPr>
            <a:cxnSpLocks/>
          </p:cNvCxnSpPr>
          <p:nvPr/>
        </p:nvCxnSpPr>
        <p:spPr>
          <a:xfrm>
            <a:off x="3176396" y="3311912"/>
            <a:ext cx="1535304" cy="0"/>
          </a:xfrm>
          <a:prstGeom prst="line">
            <a:avLst/>
          </a:prstGeom>
          <a:noFill/>
          <a:ln w="25400">
            <a:solidFill>
              <a:srgbClr val="FBB829"/>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532110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3FA843-5FE8-43F3-B2D0-F994EC02F617}"/>
              </a:ext>
            </a:extLst>
          </p:cNvPr>
          <p:cNvSpPr txBox="1">
            <a:spLocks/>
          </p:cNvSpPr>
          <p:nvPr/>
        </p:nvSpPr>
        <p:spPr>
          <a:xfrm>
            <a:off x="6096000" y="469874"/>
            <a:ext cx="5722223" cy="9218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orbel"/>
                <a:ea typeface="+mj-ea"/>
                <a:cs typeface="+mj-cs"/>
              </a:rPr>
              <a:t>Thank you!</a:t>
            </a:r>
          </a:p>
        </p:txBody>
      </p:sp>
      <p:sp>
        <p:nvSpPr>
          <p:cNvPr id="15" name="Text Placeholder 13">
            <a:extLst>
              <a:ext uri="{FF2B5EF4-FFF2-40B4-BE49-F238E27FC236}">
                <a16:creationId xmlns:a16="http://schemas.microsoft.com/office/drawing/2014/main" id="{B67DC314-04C9-45AE-8021-E27B008EB3C4}"/>
              </a:ext>
            </a:extLst>
          </p:cNvPr>
          <p:cNvSpPr txBox="1">
            <a:spLocks/>
          </p:cNvSpPr>
          <p:nvPr/>
        </p:nvSpPr>
        <p:spPr>
          <a:xfrm>
            <a:off x="6822928" y="4505565"/>
            <a:ext cx="4658259" cy="288000"/>
          </a:xfrm>
          <a:prstGeom prst="rect">
            <a:avLst/>
          </a:prstGeom>
        </p:spPr>
        <p:txBody>
          <a:bodyPr/>
          <a:lstStyle>
            <a:lvl1pPr marL="0" indent="0" algn="l" defTabSz="914400" rtl="0" eaLnBrk="1" latinLnBrk="0" hangingPunct="1">
              <a:lnSpc>
                <a:spcPct val="90000"/>
              </a:lnSpc>
              <a:spcBef>
                <a:spcPts val="1000"/>
              </a:spcBef>
              <a:buClr>
                <a:srgbClr val="2E7A40"/>
              </a:buClr>
              <a:buFont typeface="Arial" panose="020B0604020202020204" pitchFamily="34" charset="0"/>
              <a:buNone/>
              <a:defRPr lang="en-US" sz="180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r>
              <a:rPr kumimoji="0" lang="en-IN" sz="1800" b="0" i="0" u="none" strike="noStrike" kern="1200" cap="none" spc="0" normalizeH="0" baseline="0" noProof="0" dirty="0">
                <a:ln>
                  <a:noFill/>
                </a:ln>
                <a:solidFill>
                  <a:srgbClr val="3F3F3F"/>
                </a:solidFill>
                <a:effectLst/>
                <a:uLnTx/>
                <a:uFillTx/>
                <a:latin typeface="Calibri" panose="020F0502020204030204"/>
                <a:ea typeface="+mn-ea"/>
                <a:cs typeface="Calibri Light" panose="020F0302020204030204" pitchFamily="34" charset="0"/>
              </a:rPr>
              <a:t>Mary Taylor Raulerson, Senior Principal Planner </a:t>
            </a:r>
          </a:p>
        </p:txBody>
      </p:sp>
      <p:sp>
        <p:nvSpPr>
          <p:cNvPr id="19" name="Text Placeholder 14">
            <a:extLst>
              <a:ext uri="{FF2B5EF4-FFF2-40B4-BE49-F238E27FC236}">
                <a16:creationId xmlns:a16="http://schemas.microsoft.com/office/drawing/2014/main" id="{924BF411-82D1-4558-8CAC-EFF9C646DEA5}"/>
              </a:ext>
            </a:extLst>
          </p:cNvPr>
          <p:cNvSpPr txBox="1">
            <a:spLocks/>
          </p:cNvSpPr>
          <p:nvPr/>
        </p:nvSpPr>
        <p:spPr>
          <a:xfrm>
            <a:off x="6822929" y="4883853"/>
            <a:ext cx="3445782" cy="288000"/>
          </a:xfrm>
          <a:prstGeom prst="rect">
            <a:avLst/>
          </a:prstGeom>
        </p:spPr>
        <p:txBody>
          <a:bodyPr/>
          <a:lstStyle>
            <a:lvl1pPr marL="0" indent="0" algn="l" defTabSz="914400" rtl="0" eaLnBrk="1" latinLnBrk="0" hangingPunct="1">
              <a:lnSpc>
                <a:spcPct val="90000"/>
              </a:lnSpc>
              <a:spcBef>
                <a:spcPts val="1000"/>
              </a:spcBef>
              <a:buClr>
                <a:srgbClr val="2E7A40"/>
              </a:buClr>
              <a:buFont typeface="Arial" panose="020B0604020202020204" pitchFamily="34" charset="0"/>
              <a:buNone/>
              <a:defRPr lang="en-US" sz="180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r>
              <a:rPr kumimoji="0" lang="en-ZA" sz="1800" b="0" i="0" u="none" strike="noStrike" kern="1200" cap="none" spc="0" normalizeH="0" baseline="0" noProof="0" dirty="0">
                <a:ln>
                  <a:noFill/>
                </a:ln>
                <a:solidFill>
                  <a:srgbClr val="3F3F3F"/>
                </a:solidFill>
                <a:effectLst/>
                <a:uLnTx/>
                <a:uFillTx/>
                <a:latin typeface="Calibri" panose="020F0502020204030204"/>
                <a:ea typeface="+mn-ea"/>
                <a:cs typeface="Calibri Light" panose="020F0302020204030204" pitchFamily="34" charset="0"/>
              </a:rPr>
              <a:t>(321)230-3860</a:t>
            </a:r>
          </a:p>
        </p:txBody>
      </p:sp>
      <p:sp>
        <p:nvSpPr>
          <p:cNvPr id="20" name="Text Placeholder 22">
            <a:extLst>
              <a:ext uri="{FF2B5EF4-FFF2-40B4-BE49-F238E27FC236}">
                <a16:creationId xmlns:a16="http://schemas.microsoft.com/office/drawing/2014/main" id="{DF3F87B6-E6D0-4F55-9314-0F233335CE18}"/>
              </a:ext>
            </a:extLst>
          </p:cNvPr>
          <p:cNvSpPr txBox="1">
            <a:spLocks/>
          </p:cNvSpPr>
          <p:nvPr/>
        </p:nvSpPr>
        <p:spPr>
          <a:xfrm>
            <a:off x="6822928" y="5261071"/>
            <a:ext cx="3445783" cy="289070"/>
          </a:xfrm>
          <a:prstGeom prst="rect">
            <a:avLst/>
          </a:prstGeom>
        </p:spPr>
        <p:txBody>
          <a:bodyPr/>
          <a:lstStyle>
            <a:lvl1pPr marL="0" indent="0" algn="l" defTabSz="914400" rtl="0" eaLnBrk="1" latinLnBrk="0" hangingPunct="1">
              <a:lnSpc>
                <a:spcPct val="90000"/>
              </a:lnSpc>
              <a:spcBef>
                <a:spcPts val="1000"/>
              </a:spcBef>
              <a:buClr>
                <a:srgbClr val="2E7A40"/>
              </a:buClr>
              <a:buFont typeface="Arial" panose="020B0604020202020204" pitchFamily="34" charset="0"/>
              <a:buNone/>
              <a:defRPr lang="en-US" sz="180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r>
              <a:rPr kumimoji="0" lang="en-IN" sz="1800" b="0" i="0" u="none" strike="noStrike" kern="1200" cap="none" spc="0" normalizeH="0" baseline="0" noProof="0" dirty="0" err="1">
                <a:ln>
                  <a:noFill/>
                </a:ln>
                <a:solidFill>
                  <a:srgbClr val="3F3F3F"/>
                </a:solidFill>
                <a:effectLst/>
                <a:uLnTx/>
                <a:uFillTx/>
                <a:latin typeface="Calibri" panose="020F0502020204030204"/>
                <a:ea typeface="+mn-ea"/>
                <a:cs typeface="Calibri Light" panose="020F0302020204030204" pitchFamily="34" charset="0"/>
              </a:rPr>
              <a:t>mraulerson@kittelson</a:t>
            </a:r>
            <a:r>
              <a:rPr lang="en-IN" dirty="0">
                <a:solidFill>
                  <a:srgbClr val="3F3F3F"/>
                </a:solidFill>
                <a:latin typeface="Calibri" panose="020F0502020204030204"/>
              </a:rPr>
              <a:t>.com</a:t>
            </a:r>
            <a:endParaRPr kumimoji="0" lang="en-IN" sz="1800" b="0" i="0" u="none" strike="noStrike" kern="1200" cap="none" spc="0" normalizeH="0" baseline="0" noProof="0" dirty="0">
              <a:ln>
                <a:noFill/>
              </a:ln>
              <a:solidFill>
                <a:srgbClr val="3F3F3F"/>
              </a:solidFill>
              <a:effectLst/>
              <a:uLnTx/>
              <a:uFillTx/>
              <a:latin typeface="Calibri" panose="020F0502020204030204"/>
              <a:ea typeface="+mn-ea"/>
              <a:cs typeface="Calibri Light" panose="020F0302020204030204" pitchFamily="34" charset="0"/>
            </a:endParaRPr>
          </a:p>
        </p:txBody>
      </p:sp>
      <p:sp>
        <p:nvSpPr>
          <p:cNvPr id="21" name="Text Placeholder 23">
            <a:extLst>
              <a:ext uri="{FF2B5EF4-FFF2-40B4-BE49-F238E27FC236}">
                <a16:creationId xmlns:a16="http://schemas.microsoft.com/office/drawing/2014/main" id="{D46D9469-E632-4CE9-949B-ACC5F0D9413C}"/>
              </a:ext>
            </a:extLst>
          </p:cNvPr>
          <p:cNvSpPr txBox="1">
            <a:spLocks/>
          </p:cNvSpPr>
          <p:nvPr/>
        </p:nvSpPr>
        <p:spPr>
          <a:xfrm>
            <a:off x="6822929" y="5639359"/>
            <a:ext cx="3445782" cy="288000"/>
          </a:xfrm>
          <a:prstGeom prst="rect">
            <a:avLst/>
          </a:prstGeom>
        </p:spPr>
        <p:txBody>
          <a:bodyPr/>
          <a:lstStyle>
            <a:lvl1pPr marL="0" indent="0" algn="l" defTabSz="914400" rtl="0" eaLnBrk="1" latinLnBrk="0" hangingPunct="1">
              <a:lnSpc>
                <a:spcPct val="90000"/>
              </a:lnSpc>
              <a:spcBef>
                <a:spcPts val="1000"/>
              </a:spcBef>
              <a:buClr>
                <a:srgbClr val="2E7A40"/>
              </a:buClr>
              <a:buFont typeface="Arial" panose="020B0604020202020204" pitchFamily="34" charset="0"/>
              <a:buNone/>
              <a:defRPr lang="en-US" sz="180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r>
              <a:rPr kumimoji="0" lang="en-IN" sz="1800" b="0" i="0" u="none" strike="noStrike" kern="1200" cap="none" spc="0" normalizeH="0" baseline="0" noProof="0" dirty="0">
                <a:ln>
                  <a:noFill/>
                </a:ln>
                <a:solidFill>
                  <a:srgbClr val="3F3F3F"/>
                </a:solidFill>
                <a:effectLst/>
                <a:uLnTx/>
                <a:uFillTx/>
                <a:latin typeface="Calibri" panose="020F0502020204030204"/>
                <a:ea typeface="+mn-ea"/>
                <a:cs typeface="Calibri Light" panose="020F0302020204030204" pitchFamily="34" charset="0"/>
              </a:rPr>
              <a:t>http://kittelson.com</a:t>
            </a:r>
          </a:p>
        </p:txBody>
      </p:sp>
      <p:pic>
        <p:nvPicPr>
          <p:cNvPr id="23" name="Picture Placeholder 22">
            <a:extLst>
              <a:ext uri="{FF2B5EF4-FFF2-40B4-BE49-F238E27FC236}">
                <a16:creationId xmlns:a16="http://schemas.microsoft.com/office/drawing/2014/main" id="{64F0ABBA-3A30-4908-958A-0D94FDF380B0}"/>
              </a:ext>
            </a:extLst>
          </p:cNvPr>
          <p:cNvPicPr>
            <a:picLocks noGrp="1" noChangeAspect="1"/>
          </p:cNvPicPr>
          <p:nvPr>
            <p:ph type="pic" sz="quarter" idx="10"/>
          </p:nvPr>
        </p:nvPicPr>
        <p:blipFill>
          <a:blip r:embed="rId3"/>
          <a:srcRect l="16684" r="16684"/>
          <a:stretch/>
        </p:blipFill>
        <p:spPr>
          <a:xfrm>
            <a:off x="710812" y="728545"/>
            <a:ext cx="5305661" cy="5305661"/>
          </a:xfrm>
        </p:spPr>
      </p:pic>
      <p:sp>
        <p:nvSpPr>
          <p:cNvPr id="5" name="Slide Number Placeholder 3">
            <a:extLst>
              <a:ext uri="{FF2B5EF4-FFF2-40B4-BE49-F238E27FC236}">
                <a16:creationId xmlns:a16="http://schemas.microsoft.com/office/drawing/2014/main" id="{BE3D21E2-8DCC-0E08-86A5-99DA8C5BA2BC}"/>
              </a:ext>
            </a:extLst>
          </p:cNvPr>
          <p:cNvSpPr>
            <a:spLocks noGrp="1"/>
          </p:cNvSpPr>
          <p:nvPr>
            <p:ph type="sldNum" sz="quarter" idx="12"/>
          </p:nvPr>
        </p:nvSpPr>
        <p:spPr>
          <a:xfrm>
            <a:off x="11363696" y="6455739"/>
            <a:ext cx="294460" cy="187367"/>
          </a:xfrm>
        </p:spPr>
        <p:txBody>
          <a:bodyPr/>
          <a:lstStyle/>
          <a:p>
            <a:fld id="{9EC71654-96A5-4280-94F3-931C61A9F92C}" type="slidenum">
              <a:rPr lang="en-US" noProof="0" smtClean="0"/>
              <a:pPr/>
              <a:t>19</a:t>
            </a:fld>
            <a:endParaRPr lang="en-US" noProof="0" dirty="0"/>
          </a:p>
        </p:txBody>
      </p:sp>
      <p:sp>
        <p:nvSpPr>
          <p:cNvPr id="2" name="Text Placeholder 13">
            <a:extLst>
              <a:ext uri="{FF2B5EF4-FFF2-40B4-BE49-F238E27FC236}">
                <a16:creationId xmlns:a16="http://schemas.microsoft.com/office/drawing/2014/main" id="{89F53BDB-065B-7ECE-3447-E604171550BD}"/>
              </a:ext>
            </a:extLst>
          </p:cNvPr>
          <p:cNvSpPr txBox="1">
            <a:spLocks/>
          </p:cNvSpPr>
          <p:nvPr/>
        </p:nvSpPr>
        <p:spPr>
          <a:xfrm>
            <a:off x="6822929" y="2601071"/>
            <a:ext cx="4658259" cy="288000"/>
          </a:xfrm>
          <a:prstGeom prst="rect">
            <a:avLst/>
          </a:prstGeom>
        </p:spPr>
        <p:txBody>
          <a:bodyPr/>
          <a:lstStyle>
            <a:lvl1pPr marL="0" indent="0" algn="l" defTabSz="914400" rtl="0" eaLnBrk="1" latinLnBrk="0" hangingPunct="1">
              <a:lnSpc>
                <a:spcPct val="90000"/>
              </a:lnSpc>
              <a:spcBef>
                <a:spcPts val="1000"/>
              </a:spcBef>
              <a:buClr>
                <a:srgbClr val="2E7A40"/>
              </a:buClr>
              <a:buFont typeface="Arial" panose="020B0604020202020204" pitchFamily="34" charset="0"/>
              <a:buNone/>
              <a:defRPr lang="en-US" sz="180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r>
              <a:rPr kumimoji="0" lang="en-IN" sz="1800" b="0" i="0" u="none" strike="noStrike" kern="1200" cap="none" spc="0" normalizeH="0" baseline="0" noProof="0" dirty="0">
                <a:ln>
                  <a:noFill/>
                </a:ln>
                <a:solidFill>
                  <a:srgbClr val="3F3F3F"/>
                </a:solidFill>
                <a:effectLst/>
                <a:uLnTx/>
                <a:uFillTx/>
                <a:latin typeface="Calibri" panose="020F0502020204030204"/>
                <a:ea typeface="+mn-ea"/>
                <a:cs typeface="Calibri Light" panose="020F0302020204030204" pitchFamily="34" charset="0"/>
              </a:rPr>
              <a:t>Sarah Kraum, Senior Transportation Planner </a:t>
            </a:r>
          </a:p>
        </p:txBody>
      </p:sp>
      <p:sp>
        <p:nvSpPr>
          <p:cNvPr id="3" name="Text Placeholder 14">
            <a:extLst>
              <a:ext uri="{FF2B5EF4-FFF2-40B4-BE49-F238E27FC236}">
                <a16:creationId xmlns:a16="http://schemas.microsoft.com/office/drawing/2014/main" id="{2BDD264C-D2A2-1487-9198-CB274E9B10F9}"/>
              </a:ext>
            </a:extLst>
          </p:cNvPr>
          <p:cNvSpPr txBox="1">
            <a:spLocks/>
          </p:cNvSpPr>
          <p:nvPr/>
        </p:nvSpPr>
        <p:spPr>
          <a:xfrm>
            <a:off x="6822930" y="2979359"/>
            <a:ext cx="3445782" cy="288000"/>
          </a:xfrm>
          <a:prstGeom prst="rect">
            <a:avLst/>
          </a:prstGeom>
        </p:spPr>
        <p:txBody>
          <a:bodyPr/>
          <a:lstStyle>
            <a:lvl1pPr marL="0" indent="0" algn="l" defTabSz="914400" rtl="0" eaLnBrk="1" latinLnBrk="0" hangingPunct="1">
              <a:lnSpc>
                <a:spcPct val="90000"/>
              </a:lnSpc>
              <a:spcBef>
                <a:spcPts val="1000"/>
              </a:spcBef>
              <a:buClr>
                <a:srgbClr val="2E7A40"/>
              </a:buClr>
              <a:buFont typeface="Arial" panose="020B0604020202020204" pitchFamily="34" charset="0"/>
              <a:buNone/>
              <a:defRPr lang="en-US" sz="180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r>
              <a:rPr kumimoji="0" lang="en-ZA" sz="1800" b="0" i="0" u="none" strike="noStrike" kern="1200" cap="none" spc="0" normalizeH="0" baseline="0" noProof="0" dirty="0">
                <a:ln>
                  <a:noFill/>
                </a:ln>
                <a:solidFill>
                  <a:srgbClr val="3F3F3F"/>
                </a:solidFill>
                <a:effectLst/>
                <a:uLnTx/>
                <a:uFillTx/>
                <a:latin typeface="Calibri" panose="020F0502020204030204"/>
                <a:ea typeface="+mn-ea"/>
                <a:cs typeface="Calibri Light" panose="020F0302020204030204" pitchFamily="34" charset="0"/>
              </a:rPr>
              <a:t>(321) 350-9263</a:t>
            </a:r>
          </a:p>
        </p:txBody>
      </p:sp>
      <p:sp>
        <p:nvSpPr>
          <p:cNvPr id="4" name="Text Placeholder 22">
            <a:extLst>
              <a:ext uri="{FF2B5EF4-FFF2-40B4-BE49-F238E27FC236}">
                <a16:creationId xmlns:a16="http://schemas.microsoft.com/office/drawing/2014/main" id="{5BCFEA06-CA56-B95C-5BE5-C1A3512484C9}"/>
              </a:ext>
            </a:extLst>
          </p:cNvPr>
          <p:cNvSpPr txBox="1">
            <a:spLocks/>
          </p:cNvSpPr>
          <p:nvPr/>
        </p:nvSpPr>
        <p:spPr>
          <a:xfrm>
            <a:off x="6822929" y="3356577"/>
            <a:ext cx="3445783" cy="289070"/>
          </a:xfrm>
          <a:prstGeom prst="rect">
            <a:avLst/>
          </a:prstGeom>
        </p:spPr>
        <p:txBody>
          <a:bodyPr/>
          <a:lstStyle>
            <a:lvl1pPr marL="0" indent="0" algn="l" defTabSz="914400" rtl="0" eaLnBrk="1" latinLnBrk="0" hangingPunct="1">
              <a:lnSpc>
                <a:spcPct val="90000"/>
              </a:lnSpc>
              <a:spcBef>
                <a:spcPts val="1000"/>
              </a:spcBef>
              <a:buClr>
                <a:srgbClr val="2E7A40"/>
              </a:buClr>
              <a:buFont typeface="Arial" panose="020B0604020202020204" pitchFamily="34" charset="0"/>
              <a:buNone/>
              <a:defRPr lang="en-US" sz="180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r>
              <a:rPr kumimoji="0" lang="en-IN" sz="1800" b="0" i="0" u="none" strike="noStrike" kern="1200" cap="none" spc="0" normalizeH="0" baseline="0" noProof="0" dirty="0">
                <a:ln>
                  <a:noFill/>
                </a:ln>
                <a:solidFill>
                  <a:srgbClr val="3F3F3F"/>
                </a:solidFill>
                <a:effectLst/>
                <a:uLnTx/>
                <a:uFillTx/>
                <a:latin typeface="Calibri" panose="020F0502020204030204"/>
                <a:ea typeface="+mn-ea"/>
                <a:cs typeface="Calibri Light" panose="020F0302020204030204" pitchFamily="34" charset="0"/>
              </a:rPr>
              <a:t>sarah.kraum@sctpo.com</a:t>
            </a:r>
          </a:p>
        </p:txBody>
      </p:sp>
      <p:sp>
        <p:nvSpPr>
          <p:cNvPr id="7" name="Text Placeholder 23">
            <a:extLst>
              <a:ext uri="{FF2B5EF4-FFF2-40B4-BE49-F238E27FC236}">
                <a16:creationId xmlns:a16="http://schemas.microsoft.com/office/drawing/2014/main" id="{FAF552C0-32EA-93A1-FA04-99D80018F386}"/>
              </a:ext>
            </a:extLst>
          </p:cNvPr>
          <p:cNvSpPr txBox="1">
            <a:spLocks/>
          </p:cNvSpPr>
          <p:nvPr/>
        </p:nvSpPr>
        <p:spPr>
          <a:xfrm>
            <a:off x="6822930" y="3734865"/>
            <a:ext cx="3445782" cy="288000"/>
          </a:xfrm>
          <a:prstGeom prst="rect">
            <a:avLst/>
          </a:prstGeom>
        </p:spPr>
        <p:txBody>
          <a:bodyPr/>
          <a:lstStyle>
            <a:lvl1pPr marL="0" indent="0" algn="l" defTabSz="914400" rtl="0" eaLnBrk="1" latinLnBrk="0" hangingPunct="1">
              <a:lnSpc>
                <a:spcPct val="90000"/>
              </a:lnSpc>
              <a:spcBef>
                <a:spcPts val="1000"/>
              </a:spcBef>
              <a:buClr>
                <a:srgbClr val="2E7A40"/>
              </a:buClr>
              <a:buFont typeface="Arial" panose="020B0604020202020204" pitchFamily="34" charset="0"/>
              <a:buNone/>
              <a:defRPr lang="en-US" sz="1800" kern="1200">
                <a:solidFill>
                  <a:schemeClr val="tx1"/>
                </a:solidFill>
                <a:latin typeface="+mn-lt"/>
                <a:ea typeface="+mn-ea"/>
                <a:cs typeface="Calibri Light" panose="020F0302020204030204" pitchFamily="34" charset="0"/>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None/>
              <a:tabLst/>
              <a:defRPr/>
            </a:pPr>
            <a:r>
              <a:rPr kumimoji="0" lang="en-IN" sz="1800" b="0" i="0" u="none" strike="noStrike" kern="1200" cap="none" spc="0" normalizeH="0" baseline="0" noProof="0" dirty="0">
                <a:ln>
                  <a:noFill/>
                </a:ln>
                <a:solidFill>
                  <a:srgbClr val="3F3F3F"/>
                </a:solidFill>
                <a:effectLst/>
                <a:uLnTx/>
                <a:uFillTx/>
                <a:latin typeface="Calibri" panose="020F0502020204030204"/>
                <a:ea typeface="+mn-ea"/>
                <a:cs typeface="Calibri Light" panose="020F0302020204030204" pitchFamily="34" charset="0"/>
              </a:rPr>
              <a:t>http://spacecoasttpo.com</a:t>
            </a:r>
          </a:p>
        </p:txBody>
      </p:sp>
    </p:spTree>
    <p:extLst>
      <p:ext uri="{BB962C8B-B14F-4D97-AF65-F5344CB8AC3E}">
        <p14:creationId xmlns:p14="http://schemas.microsoft.com/office/powerpoint/2010/main" val="150003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182835" y="18255"/>
            <a:ext cx="10685462" cy="966361"/>
          </a:xfrm>
        </p:spPr>
        <p:txBody>
          <a:bodyPr/>
          <a:lstStyle/>
          <a:p>
            <a:r>
              <a:rPr lang="en-US" dirty="0"/>
              <a:t> Transportation resiliency master plan (RMP)</a:t>
            </a:r>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182835" y="1721931"/>
            <a:ext cx="4657061" cy="1550184"/>
          </a:xfrm>
        </p:spPr>
        <p:txBody>
          <a:bodyPr vert="horz" lIns="0" tIns="0" rIns="0" bIns="0" rtlCol="0" anchor="t">
            <a:noAutofit/>
          </a:bodyPr>
          <a:lstStyle/>
          <a:p>
            <a:pPr marL="0" indent="0">
              <a:buNone/>
            </a:pPr>
            <a:r>
              <a:rPr lang="en-US" b="1" dirty="0"/>
              <a:t>Transportation Resiliency</a:t>
            </a:r>
            <a:r>
              <a:rPr lang="en-US" dirty="0"/>
              <a:t> is the ability of the transportation system to recover and regain functionality after a major disruption or disaster.</a:t>
            </a:r>
          </a:p>
          <a:p>
            <a:pPr marL="0" indent="0">
              <a:buNone/>
            </a:pPr>
            <a:endParaRPr lang="en-US" sz="1800" i="1" dirty="0"/>
          </a:p>
          <a:p>
            <a:pPr marL="0" indent="0" algn="l">
              <a:buNone/>
            </a:pPr>
            <a:endParaRPr lang="en-US" sz="1800" i="1" dirty="0">
              <a:solidFill>
                <a:srgbClr val="049C99"/>
              </a:solidFill>
              <a:cs typeface="Calibri"/>
            </a:endParaRPr>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2</a:t>
            </a:fld>
            <a:endParaRPr lang="en-US" dirty="0"/>
          </a:p>
        </p:txBody>
      </p:sp>
      <p:pic>
        <p:nvPicPr>
          <p:cNvPr id="9" name="Picture Placeholder 8">
            <a:extLst>
              <a:ext uri="{FF2B5EF4-FFF2-40B4-BE49-F238E27FC236}">
                <a16:creationId xmlns:a16="http://schemas.microsoft.com/office/drawing/2014/main" id="{1AD9355A-3A5F-4CFB-B6D3-18F546D594A4}"/>
              </a:ext>
            </a:extLst>
          </p:cNvPr>
          <p:cNvPicPr>
            <a:picLocks noGrp="1" noChangeAspect="1"/>
          </p:cNvPicPr>
          <p:nvPr>
            <p:ph type="pic" sz="quarter" idx="13"/>
          </p:nvPr>
        </p:nvPicPr>
        <p:blipFill>
          <a:blip r:embed="rId3"/>
          <a:srcRect l="21875" r="21875"/>
          <a:stretch/>
        </p:blipFill>
        <p:spPr>
          <a:xfrm>
            <a:off x="5455212" y="988536"/>
            <a:ext cx="4884848" cy="4884848"/>
          </a:xfrm>
        </p:spPr>
      </p:pic>
      <p:sp>
        <p:nvSpPr>
          <p:cNvPr id="6" name="TextBox 5">
            <a:extLst>
              <a:ext uri="{FF2B5EF4-FFF2-40B4-BE49-F238E27FC236}">
                <a16:creationId xmlns:a16="http://schemas.microsoft.com/office/drawing/2014/main" id="{A945798A-FE13-44A2-8A95-326499CEE222}"/>
              </a:ext>
            </a:extLst>
          </p:cNvPr>
          <p:cNvSpPr txBox="1"/>
          <p:nvPr/>
        </p:nvSpPr>
        <p:spPr>
          <a:xfrm>
            <a:off x="7162879" y="5869464"/>
            <a:ext cx="1619479" cy="215444"/>
          </a:xfrm>
          <a:prstGeom prst="rect">
            <a:avLst/>
          </a:prstGeom>
          <a:noFill/>
        </p:spPr>
        <p:txBody>
          <a:bodyPr wrap="square" rtlCol="0">
            <a:spAutoFit/>
          </a:bodyPr>
          <a:lstStyle/>
          <a:p>
            <a:r>
              <a:rPr lang="en-US" sz="800" dirty="0">
                <a:solidFill>
                  <a:schemeClr val="bg1">
                    <a:lumMod val="85000"/>
                  </a:schemeClr>
                </a:solidFill>
              </a:rPr>
              <a:t>Source: visitspacecoast.com/</a:t>
            </a:r>
          </a:p>
        </p:txBody>
      </p:sp>
    </p:spTree>
    <p:extLst>
      <p:ext uri="{BB962C8B-B14F-4D97-AF65-F5344CB8AC3E}">
        <p14:creationId xmlns:p14="http://schemas.microsoft.com/office/powerpoint/2010/main" val="82182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CD4924-8515-1565-105C-E911746AC520}"/>
              </a:ext>
            </a:extLst>
          </p:cNvPr>
          <p:cNvSpPr>
            <a:spLocks noGrp="1"/>
          </p:cNvSpPr>
          <p:nvPr>
            <p:ph idx="1"/>
          </p:nvPr>
        </p:nvSpPr>
        <p:spPr>
          <a:xfrm>
            <a:off x="538960" y="1750498"/>
            <a:ext cx="4914189" cy="4351338"/>
          </a:xfrm>
        </p:spPr>
        <p:txBody>
          <a:bodyPr vert="horz" lIns="0" tIns="0" rIns="0" bIns="0" rtlCol="0" anchor="t">
            <a:noAutofit/>
          </a:bodyPr>
          <a:lstStyle/>
          <a:p>
            <a:pPr marL="0" indent="0">
              <a:buNone/>
            </a:pPr>
            <a:endParaRPr lang="en-US" sz="2000" dirty="0">
              <a:cs typeface="Calibri"/>
            </a:endParaRPr>
          </a:p>
          <a:p>
            <a:pPr marL="571500" lvl="1">
              <a:buFont typeface="Arial,Sans-Serif" panose="020B0604020202020204" pitchFamily="34" charset="0"/>
            </a:pPr>
            <a:r>
              <a:rPr lang="en-US" sz="2200" dirty="0">
                <a:solidFill>
                  <a:srgbClr val="049C99"/>
                </a:solidFill>
                <a:ea typeface="+mn-lt"/>
                <a:cs typeface="+mn-lt"/>
              </a:rPr>
              <a:t>What are the current conditions?</a:t>
            </a:r>
          </a:p>
          <a:p>
            <a:pPr marL="571500" lvl="1">
              <a:buFont typeface="Arial,Sans-Serif" panose="020B0604020202020204" pitchFamily="34" charset="0"/>
            </a:pPr>
            <a:endParaRPr lang="en-US" sz="2200" dirty="0">
              <a:solidFill>
                <a:srgbClr val="049C99"/>
              </a:solidFill>
              <a:ea typeface="+mn-lt"/>
              <a:cs typeface="+mn-lt"/>
            </a:endParaRPr>
          </a:p>
          <a:p>
            <a:pPr marL="571500" lvl="1">
              <a:buFont typeface="Arial,Sans-Serif" panose="020B0604020202020204" pitchFamily="34" charset="0"/>
            </a:pPr>
            <a:r>
              <a:rPr lang="en-US" sz="2200" dirty="0">
                <a:solidFill>
                  <a:srgbClr val="049C99"/>
                </a:solidFill>
                <a:ea typeface="+mn-lt"/>
                <a:cs typeface="+mn-lt"/>
              </a:rPr>
              <a:t>What puts people and infrastructure at risk?</a:t>
            </a:r>
          </a:p>
          <a:p>
            <a:pPr marL="571500" lvl="1">
              <a:buFont typeface="Arial,Sans-Serif" panose="020B0604020202020204" pitchFamily="34" charset="0"/>
            </a:pPr>
            <a:endParaRPr lang="en-US" sz="2200" dirty="0">
              <a:solidFill>
                <a:srgbClr val="049C99"/>
              </a:solidFill>
              <a:ea typeface="+mn-lt"/>
              <a:cs typeface="+mn-lt"/>
            </a:endParaRPr>
          </a:p>
          <a:p>
            <a:pPr marL="571500" lvl="1">
              <a:buFont typeface="Arial,Sans-Serif" panose="020B0604020202020204" pitchFamily="34" charset="0"/>
            </a:pPr>
            <a:r>
              <a:rPr lang="en-US" sz="2200" dirty="0">
                <a:solidFill>
                  <a:srgbClr val="049C99"/>
                </a:solidFill>
                <a:ea typeface="+mn-lt"/>
                <a:cs typeface="+mn-lt"/>
              </a:rPr>
              <a:t>What infrastructure is most important to protect?</a:t>
            </a:r>
          </a:p>
          <a:p>
            <a:pPr marL="571500" lvl="1">
              <a:buFont typeface="Arial,Sans-Serif" panose="020B0604020202020204" pitchFamily="34" charset="0"/>
            </a:pPr>
            <a:endParaRPr lang="en-US" sz="2200" dirty="0">
              <a:solidFill>
                <a:srgbClr val="049C99"/>
              </a:solidFill>
              <a:ea typeface="+mn-lt"/>
              <a:cs typeface="+mn-lt"/>
            </a:endParaRPr>
          </a:p>
          <a:p>
            <a:pPr marL="571500" lvl="1">
              <a:buFont typeface="Arial,Sans-Serif" panose="020B0604020202020204" pitchFamily="34" charset="0"/>
            </a:pPr>
            <a:r>
              <a:rPr lang="en-US" sz="2200" dirty="0">
                <a:solidFill>
                  <a:srgbClr val="049C99"/>
                </a:solidFill>
                <a:ea typeface="+mn-lt"/>
                <a:cs typeface="+mn-lt"/>
              </a:rPr>
              <a:t>What actions should we take to protect our critical and vulnerable infrastructure?</a:t>
            </a:r>
          </a:p>
        </p:txBody>
      </p:sp>
      <p:sp>
        <p:nvSpPr>
          <p:cNvPr id="4" name="Slide Number Placeholder 3">
            <a:extLst>
              <a:ext uri="{FF2B5EF4-FFF2-40B4-BE49-F238E27FC236}">
                <a16:creationId xmlns:a16="http://schemas.microsoft.com/office/drawing/2014/main" id="{45FF8320-7E12-1B4A-6B91-B1F4B7C19836}"/>
              </a:ext>
            </a:extLst>
          </p:cNvPr>
          <p:cNvSpPr>
            <a:spLocks noGrp="1"/>
          </p:cNvSpPr>
          <p:nvPr>
            <p:ph type="sldNum" sz="quarter" idx="12"/>
          </p:nvPr>
        </p:nvSpPr>
        <p:spPr/>
        <p:txBody>
          <a:bodyPr/>
          <a:lstStyle/>
          <a:p>
            <a:fld id="{9EC71654-96A5-4280-94F3-931C61A9F92C}" type="slidenum">
              <a:rPr lang="en-US" noProof="0" smtClean="0"/>
              <a:pPr/>
              <a:t>3</a:t>
            </a:fld>
            <a:endParaRPr lang="en-US" noProof="0" dirty="0"/>
          </a:p>
        </p:txBody>
      </p:sp>
      <p:pic>
        <p:nvPicPr>
          <p:cNvPr id="6" name="Picture 6" descr="A picture containing grass, outdoor, sky, shore&#10;&#10;Description automatically generated">
            <a:extLst>
              <a:ext uri="{FF2B5EF4-FFF2-40B4-BE49-F238E27FC236}">
                <a16:creationId xmlns:a16="http://schemas.microsoft.com/office/drawing/2014/main" id="{B6FEEA2D-8F9F-2DDA-C443-B95EE3A88A81}"/>
              </a:ext>
            </a:extLst>
          </p:cNvPr>
          <p:cNvPicPr>
            <a:picLocks noGrp="1" noChangeAspect="1"/>
          </p:cNvPicPr>
          <p:nvPr>
            <p:ph type="pic" sz="quarter" idx="13"/>
          </p:nvPr>
        </p:nvPicPr>
        <p:blipFill rotWithShape="1">
          <a:blip r:embed="rId2"/>
          <a:srcRect l="9081" r="9081"/>
          <a:stretch/>
        </p:blipFill>
        <p:spPr/>
      </p:pic>
      <p:sp>
        <p:nvSpPr>
          <p:cNvPr id="2" name="Title 1">
            <a:extLst>
              <a:ext uri="{FF2B5EF4-FFF2-40B4-BE49-F238E27FC236}">
                <a16:creationId xmlns:a16="http://schemas.microsoft.com/office/drawing/2014/main" id="{B57B8E55-5EEE-745A-6700-3BF69899E3B2}"/>
              </a:ext>
            </a:extLst>
          </p:cNvPr>
          <p:cNvSpPr>
            <a:spLocks noGrp="1"/>
          </p:cNvSpPr>
          <p:nvPr>
            <p:ph type="title"/>
          </p:nvPr>
        </p:nvSpPr>
        <p:spPr/>
        <p:txBody>
          <a:bodyPr/>
          <a:lstStyle/>
          <a:p>
            <a:r>
              <a:rPr lang="en-US" dirty="0"/>
              <a:t>The Transportation RMP answered:</a:t>
            </a:r>
          </a:p>
        </p:txBody>
      </p:sp>
    </p:spTree>
    <p:extLst>
      <p:ext uri="{BB962C8B-B14F-4D97-AF65-F5344CB8AC3E}">
        <p14:creationId xmlns:p14="http://schemas.microsoft.com/office/powerpoint/2010/main" val="3111670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62AF718-E8AD-3526-E130-B7F63B5593CF}"/>
              </a:ext>
            </a:extLst>
          </p:cNvPr>
          <p:cNvPicPr>
            <a:picLocks noChangeAspect="1"/>
          </p:cNvPicPr>
          <p:nvPr/>
        </p:nvPicPr>
        <p:blipFill>
          <a:blip r:embed="rId3"/>
          <a:stretch>
            <a:fillRect/>
          </a:stretch>
        </p:blipFill>
        <p:spPr>
          <a:xfrm>
            <a:off x="801601" y="4054398"/>
            <a:ext cx="945582" cy="1022549"/>
          </a:xfrm>
          <a:prstGeom prst="rect">
            <a:avLst/>
          </a:prstGeom>
        </p:spPr>
      </p:pic>
      <p:pic>
        <p:nvPicPr>
          <p:cNvPr id="17" name="Picture 16">
            <a:extLst>
              <a:ext uri="{FF2B5EF4-FFF2-40B4-BE49-F238E27FC236}">
                <a16:creationId xmlns:a16="http://schemas.microsoft.com/office/drawing/2014/main" id="{11740EDA-0320-2ACC-28FA-7AC994D661CA}"/>
              </a:ext>
            </a:extLst>
          </p:cNvPr>
          <p:cNvPicPr>
            <a:picLocks noChangeAspect="1"/>
          </p:cNvPicPr>
          <p:nvPr/>
        </p:nvPicPr>
        <p:blipFill>
          <a:blip r:embed="rId4"/>
          <a:stretch>
            <a:fillRect/>
          </a:stretch>
        </p:blipFill>
        <p:spPr>
          <a:xfrm>
            <a:off x="756444" y="4988254"/>
            <a:ext cx="990738" cy="924054"/>
          </a:xfrm>
          <a:prstGeom prst="rect">
            <a:avLst/>
          </a:prstGeom>
        </p:spPr>
      </p:pic>
      <p:pic>
        <p:nvPicPr>
          <p:cNvPr id="15" name="Picture 14">
            <a:extLst>
              <a:ext uri="{FF2B5EF4-FFF2-40B4-BE49-F238E27FC236}">
                <a16:creationId xmlns:a16="http://schemas.microsoft.com/office/drawing/2014/main" id="{6E3FB7F8-4679-52F3-7117-E07A4CDE7E28}"/>
              </a:ext>
            </a:extLst>
          </p:cNvPr>
          <p:cNvPicPr>
            <a:picLocks noChangeAspect="1"/>
          </p:cNvPicPr>
          <p:nvPr/>
        </p:nvPicPr>
        <p:blipFill>
          <a:blip r:embed="rId5"/>
          <a:srcRect/>
          <a:stretch/>
        </p:blipFill>
        <p:spPr>
          <a:xfrm>
            <a:off x="746779" y="3204473"/>
            <a:ext cx="1055224" cy="924034"/>
          </a:xfrm>
          <a:prstGeom prst="rect">
            <a:avLst/>
          </a:prstGeom>
        </p:spPr>
      </p:pic>
      <p:sp>
        <p:nvSpPr>
          <p:cNvPr id="3" name="Content Placeholder 2">
            <a:extLst>
              <a:ext uri="{FF2B5EF4-FFF2-40B4-BE49-F238E27FC236}">
                <a16:creationId xmlns:a16="http://schemas.microsoft.com/office/drawing/2014/main" id="{A578C3DD-F613-A7B0-F3DD-37DC667B31F2}"/>
              </a:ext>
            </a:extLst>
          </p:cNvPr>
          <p:cNvSpPr>
            <a:spLocks noGrp="1"/>
          </p:cNvSpPr>
          <p:nvPr>
            <p:ph idx="1"/>
          </p:nvPr>
        </p:nvSpPr>
        <p:spPr>
          <a:xfrm>
            <a:off x="1895203" y="1523460"/>
            <a:ext cx="10093597" cy="4651561"/>
          </a:xfrm>
        </p:spPr>
        <p:txBody>
          <a:bodyPr vert="horz" lIns="0" tIns="0" rIns="0" bIns="0" rtlCol="0" anchor="t">
            <a:normAutofit fontScale="92500" lnSpcReduction="20000"/>
          </a:bodyPr>
          <a:lstStyle/>
          <a:p>
            <a:pPr marL="0" indent="0">
              <a:lnSpc>
                <a:spcPct val="150000"/>
              </a:lnSpc>
              <a:spcBef>
                <a:spcPts val="1200"/>
              </a:spcBef>
              <a:spcAft>
                <a:spcPts val="1800"/>
              </a:spcAft>
              <a:buNone/>
            </a:pPr>
            <a:r>
              <a:rPr lang="en-US" sz="2800" dirty="0"/>
              <a:t>Storm Surge/Wind: Hurricane Category 3</a:t>
            </a:r>
          </a:p>
          <a:p>
            <a:pPr marL="0" indent="0">
              <a:lnSpc>
                <a:spcPct val="150000"/>
              </a:lnSpc>
              <a:spcBef>
                <a:spcPts val="1200"/>
              </a:spcBef>
              <a:spcAft>
                <a:spcPts val="1800"/>
              </a:spcAft>
              <a:buNone/>
            </a:pPr>
            <a:r>
              <a:rPr lang="en-US" sz="2800" dirty="0"/>
              <a:t>Flooding: FEMA 100-Year Flood Inundation </a:t>
            </a:r>
          </a:p>
          <a:p>
            <a:pPr marL="0" indent="0">
              <a:lnSpc>
                <a:spcPct val="150000"/>
              </a:lnSpc>
              <a:spcBef>
                <a:spcPts val="1200"/>
              </a:spcBef>
              <a:spcAft>
                <a:spcPts val="1800"/>
              </a:spcAft>
              <a:buNone/>
            </a:pPr>
            <a:r>
              <a:rPr lang="en-US" sz="2800" dirty="0"/>
              <a:t>Sea Level Rise: 2100 NOAA High Curve</a:t>
            </a:r>
          </a:p>
          <a:p>
            <a:pPr marL="0" indent="0">
              <a:lnSpc>
                <a:spcPct val="150000"/>
              </a:lnSpc>
              <a:spcBef>
                <a:spcPts val="1200"/>
              </a:spcBef>
              <a:spcAft>
                <a:spcPts val="1800"/>
              </a:spcAft>
              <a:buNone/>
            </a:pPr>
            <a:r>
              <a:rPr lang="en-US" sz="2800" dirty="0"/>
              <a:t>Fire: Wildfire Hazard Potential and Smoke Buffers</a:t>
            </a:r>
          </a:p>
          <a:p>
            <a:pPr marL="0" indent="0">
              <a:lnSpc>
                <a:spcPct val="150000"/>
              </a:lnSpc>
              <a:spcBef>
                <a:spcPts val="1200"/>
              </a:spcBef>
              <a:spcAft>
                <a:spcPts val="1800"/>
              </a:spcAft>
              <a:buNone/>
            </a:pPr>
            <a:r>
              <a:rPr lang="en-US" sz="2800" dirty="0"/>
              <a:t>Shoreline Erosion: 200’ from Indian River Lagoon, Banana River, </a:t>
            </a:r>
            <a:br>
              <a:rPr lang="en-US" sz="2800" dirty="0"/>
            </a:br>
            <a:r>
              <a:rPr lang="en-US" sz="2800" dirty="0"/>
              <a:t>and Atlantic Ocean</a:t>
            </a:r>
          </a:p>
        </p:txBody>
      </p:sp>
      <p:sp>
        <p:nvSpPr>
          <p:cNvPr id="4" name="Slide Number Placeholder 3">
            <a:extLst>
              <a:ext uri="{FF2B5EF4-FFF2-40B4-BE49-F238E27FC236}">
                <a16:creationId xmlns:a16="http://schemas.microsoft.com/office/drawing/2014/main" id="{D0BE18B2-D351-9617-D10E-1C7A32557326}"/>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4</a:t>
            </a:fld>
            <a:endParaRPr lang="en-US" noProof="0" dirty="0"/>
          </a:p>
        </p:txBody>
      </p:sp>
      <p:pic>
        <p:nvPicPr>
          <p:cNvPr id="6" name="Picture 5">
            <a:extLst>
              <a:ext uri="{FF2B5EF4-FFF2-40B4-BE49-F238E27FC236}">
                <a16:creationId xmlns:a16="http://schemas.microsoft.com/office/drawing/2014/main" id="{DCF8EB2A-C983-A5D2-AB4F-BA71BC4AED31}"/>
              </a:ext>
            </a:extLst>
          </p:cNvPr>
          <p:cNvPicPr>
            <a:picLocks noChangeAspect="1"/>
          </p:cNvPicPr>
          <p:nvPr/>
        </p:nvPicPr>
        <p:blipFill>
          <a:blip r:embed="rId6"/>
          <a:srcRect/>
          <a:stretch/>
        </p:blipFill>
        <p:spPr>
          <a:xfrm>
            <a:off x="765101" y="1362631"/>
            <a:ext cx="1018581" cy="959703"/>
          </a:xfrm>
          <a:prstGeom prst="rect">
            <a:avLst/>
          </a:prstGeom>
        </p:spPr>
      </p:pic>
      <p:pic>
        <p:nvPicPr>
          <p:cNvPr id="9" name="Picture 8">
            <a:extLst>
              <a:ext uri="{FF2B5EF4-FFF2-40B4-BE49-F238E27FC236}">
                <a16:creationId xmlns:a16="http://schemas.microsoft.com/office/drawing/2014/main" id="{30C1C387-5A37-285D-B008-523052DD127B}"/>
              </a:ext>
            </a:extLst>
          </p:cNvPr>
          <p:cNvPicPr>
            <a:picLocks noChangeAspect="1"/>
          </p:cNvPicPr>
          <p:nvPr/>
        </p:nvPicPr>
        <p:blipFill>
          <a:blip r:embed="rId7"/>
          <a:srcRect/>
          <a:stretch/>
        </p:blipFill>
        <p:spPr>
          <a:xfrm>
            <a:off x="785367" y="2267322"/>
            <a:ext cx="1024608" cy="982418"/>
          </a:xfrm>
          <a:prstGeom prst="rect">
            <a:avLst/>
          </a:prstGeom>
        </p:spPr>
      </p:pic>
      <p:sp>
        <p:nvSpPr>
          <p:cNvPr id="18" name="Title 1">
            <a:extLst>
              <a:ext uri="{FF2B5EF4-FFF2-40B4-BE49-F238E27FC236}">
                <a16:creationId xmlns:a16="http://schemas.microsoft.com/office/drawing/2014/main" id="{93BAC17D-4A4F-BB6B-02A7-A8166377D397}"/>
              </a:ext>
            </a:extLst>
          </p:cNvPr>
          <p:cNvSpPr txBox="1">
            <a:spLocks/>
          </p:cNvSpPr>
          <p:nvPr/>
        </p:nvSpPr>
        <p:spPr>
          <a:xfrm>
            <a:off x="167149" y="160375"/>
            <a:ext cx="11574118" cy="8692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cap="all" dirty="0">
                <a:solidFill>
                  <a:srgbClr val="0F5F80"/>
                </a:solidFill>
              </a:rPr>
              <a:t>Shocks/Stressors</a:t>
            </a:r>
          </a:p>
        </p:txBody>
      </p:sp>
    </p:spTree>
    <p:extLst>
      <p:ext uri="{BB962C8B-B14F-4D97-AF65-F5344CB8AC3E}">
        <p14:creationId xmlns:p14="http://schemas.microsoft.com/office/powerpoint/2010/main" val="125603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87913-CABD-49F2-8F72-FE97103E0B14}"/>
              </a:ext>
            </a:extLst>
          </p:cNvPr>
          <p:cNvSpPr>
            <a:spLocks noGrp="1"/>
          </p:cNvSpPr>
          <p:nvPr>
            <p:ph type="title"/>
          </p:nvPr>
        </p:nvSpPr>
        <p:spPr/>
        <p:txBody>
          <a:bodyPr/>
          <a:lstStyle/>
          <a:p>
            <a:r>
              <a:rPr lang="en-US" dirty="0">
                <a:solidFill>
                  <a:srgbClr val="0F5F80"/>
                </a:solidFill>
              </a:rPr>
              <a:t>Who we Engaged</a:t>
            </a:r>
          </a:p>
        </p:txBody>
      </p:sp>
      <p:sp>
        <p:nvSpPr>
          <p:cNvPr id="3" name="Slide Number Placeholder 2">
            <a:extLst>
              <a:ext uri="{FF2B5EF4-FFF2-40B4-BE49-F238E27FC236}">
                <a16:creationId xmlns:a16="http://schemas.microsoft.com/office/drawing/2014/main" id="{4D46F4E5-AF19-44E9-8BD9-2F1C509082C1}"/>
              </a:ext>
            </a:extLst>
          </p:cNvPr>
          <p:cNvSpPr>
            <a:spLocks noGrp="1"/>
          </p:cNvSpPr>
          <p:nvPr>
            <p:ph type="sldNum" sz="quarter" idx="12"/>
          </p:nvPr>
        </p:nvSpPr>
        <p:spPr/>
        <p:txBody>
          <a:bodyPr/>
          <a:lstStyle/>
          <a:p>
            <a:fld id="{9EC71654-96A5-4280-94F3-931C61A9F92C}" type="slidenum">
              <a:rPr lang="en-US" noProof="0" smtClean="0"/>
              <a:pPr/>
              <a:t>5</a:t>
            </a:fld>
            <a:endParaRPr lang="en-US" noProof="0" dirty="0"/>
          </a:p>
        </p:txBody>
      </p:sp>
      <p:sp>
        <p:nvSpPr>
          <p:cNvPr id="70" name="Slide Number Placeholder 3">
            <a:extLst>
              <a:ext uri="{FF2B5EF4-FFF2-40B4-BE49-F238E27FC236}">
                <a16:creationId xmlns:a16="http://schemas.microsoft.com/office/drawing/2014/main" id="{17CD79FA-280E-4EC7-BB02-A8C179BB584A}"/>
              </a:ext>
            </a:extLst>
          </p:cNvPr>
          <p:cNvSpPr txBox="1">
            <a:spLocks/>
          </p:cNvSpPr>
          <p:nvPr/>
        </p:nvSpPr>
        <p:spPr>
          <a:xfrm>
            <a:off x="4724400" y="6311900"/>
            <a:ext cx="2743200" cy="365125"/>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5</a:t>
            </a:fld>
            <a:endParaRPr lang="en-US" dirty="0"/>
          </a:p>
        </p:txBody>
      </p:sp>
      <p:sp>
        <p:nvSpPr>
          <p:cNvPr id="98" name="Equals 97">
            <a:extLst>
              <a:ext uri="{FF2B5EF4-FFF2-40B4-BE49-F238E27FC236}">
                <a16:creationId xmlns:a16="http://schemas.microsoft.com/office/drawing/2014/main" id="{5B870D0A-8E6A-4106-BDC6-7A0106ED0382}"/>
              </a:ext>
            </a:extLst>
          </p:cNvPr>
          <p:cNvSpPr/>
          <p:nvPr/>
        </p:nvSpPr>
        <p:spPr>
          <a:xfrm>
            <a:off x="7962070" y="3088155"/>
            <a:ext cx="998257" cy="822960"/>
          </a:xfrm>
          <a:prstGeom prst="mathEqual">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
        <p:nvSpPr>
          <p:cNvPr id="99" name="Title 1">
            <a:extLst>
              <a:ext uri="{FF2B5EF4-FFF2-40B4-BE49-F238E27FC236}">
                <a16:creationId xmlns:a16="http://schemas.microsoft.com/office/drawing/2014/main" id="{D042A564-8DE4-4846-A00C-C94A883EB508}"/>
              </a:ext>
            </a:extLst>
          </p:cNvPr>
          <p:cNvSpPr txBox="1">
            <a:spLocks/>
          </p:cNvSpPr>
          <p:nvPr/>
        </p:nvSpPr>
        <p:spPr>
          <a:xfrm>
            <a:off x="8871902" y="2887869"/>
            <a:ext cx="3320098" cy="14576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a:solidFill>
                  <a:srgbClr val="0D1D51"/>
                </a:solidFill>
              </a:rPr>
              <a:t>A Resilient Brevard</a:t>
            </a:r>
          </a:p>
        </p:txBody>
      </p:sp>
      <p:sp>
        <p:nvSpPr>
          <p:cNvPr id="119" name="Rectangle: Rounded Corners 118">
            <a:extLst>
              <a:ext uri="{FF2B5EF4-FFF2-40B4-BE49-F238E27FC236}">
                <a16:creationId xmlns:a16="http://schemas.microsoft.com/office/drawing/2014/main" id="{DE86D241-82FF-4BC4-A82A-CB09C29271EA}"/>
              </a:ext>
            </a:extLst>
          </p:cNvPr>
          <p:cNvSpPr/>
          <p:nvPr/>
        </p:nvSpPr>
        <p:spPr>
          <a:xfrm>
            <a:off x="7140" y="1406971"/>
            <a:ext cx="8016755" cy="4234882"/>
          </a:xfrm>
          <a:prstGeom prst="round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5" name="Group 104">
            <a:extLst>
              <a:ext uri="{FF2B5EF4-FFF2-40B4-BE49-F238E27FC236}">
                <a16:creationId xmlns:a16="http://schemas.microsoft.com/office/drawing/2014/main" id="{ECB1E3E6-19F5-47AD-9E70-BAEF36F8ACC8}"/>
              </a:ext>
            </a:extLst>
          </p:cNvPr>
          <p:cNvGrpSpPr/>
          <p:nvPr/>
        </p:nvGrpSpPr>
        <p:grpSpPr>
          <a:xfrm>
            <a:off x="4081492" y="3438536"/>
            <a:ext cx="1882850" cy="1909882"/>
            <a:chOff x="6654268" y="3727987"/>
            <a:chExt cx="2214615" cy="2217859"/>
          </a:xfrm>
        </p:grpSpPr>
        <p:sp>
          <p:nvSpPr>
            <p:cNvPr id="81" name="Oval 80">
              <a:extLst>
                <a:ext uri="{FF2B5EF4-FFF2-40B4-BE49-F238E27FC236}">
                  <a16:creationId xmlns:a16="http://schemas.microsoft.com/office/drawing/2014/main" id="{D10DC71B-28F1-450D-8FD8-B82361AB5A8B}"/>
                </a:ext>
              </a:extLst>
            </p:cNvPr>
            <p:cNvSpPr/>
            <p:nvPr/>
          </p:nvSpPr>
          <p:spPr>
            <a:xfrm>
              <a:off x="6654268" y="3806854"/>
              <a:ext cx="2214615" cy="2138992"/>
            </a:xfrm>
            <a:prstGeom prst="ellipse">
              <a:avLst/>
            </a:prstGeom>
            <a:solidFill>
              <a:schemeClr val="bg1">
                <a:lumMod val="95000"/>
              </a:schemeClr>
            </a:solidFill>
            <a:ln w="28575">
              <a:solidFill>
                <a:srgbClr val="049C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30" name="Graphic 29" descr="Woman with baby">
              <a:extLst>
                <a:ext uri="{FF2B5EF4-FFF2-40B4-BE49-F238E27FC236}">
                  <a16:creationId xmlns:a16="http://schemas.microsoft.com/office/drawing/2014/main" id="{BE784BBF-FA85-49B9-9241-EB4EF4517E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4094" y="4326469"/>
              <a:ext cx="550066" cy="550066"/>
            </a:xfrm>
            <a:prstGeom prst="rect">
              <a:avLst/>
            </a:prstGeom>
          </p:spPr>
        </p:pic>
        <p:pic>
          <p:nvPicPr>
            <p:cNvPr id="32" name="Graphic 31" descr="Man with cane">
              <a:extLst>
                <a:ext uri="{FF2B5EF4-FFF2-40B4-BE49-F238E27FC236}">
                  <a16:creationId xmlns:a16="http://schemas.microsoft.com/office/drawing/2014/main" id="{7FCC4A90-256C-4482-86F8-F5E0AE0838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010372" y="3984435"/>
              <a:ext cx="528834" cy="528834"/>
            </a:xfrm>
            <a:prstGeom prst="rect">
              <a:avLst/>
            </a:prstGeom>
          </p:spPr>
        </p:pic>
        <p:pic>
          <p:nvPicPr>
            <p:cNvPr id="34" name="Graphic 33" descr="Family with two children">
              <a:extLst>
                <a:ext uri="{FF2B5EF4-FFF2-40B4-BE49-F238E27FC236}">
                  <a16:creationId xmlns:a16="http://schemas.microsoft.com/office/drawing/2014/main" id="{8DD1C53C-8BB8-4A94-A927-77C92DC537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15431" y="3727987"/>
              <a:ext cx="917460" cy="917460"/>
            </a:xfrm>
            <a:prstGeom prst="rect">
              <a:avLst/>
            </a:prstGeom>
          </p:spPr>
        </p:pic>
        <p:pic>
          <p:nvPicPr>
            <p:cNvPr id="36" name="Graphic 35" descr="Man">
              <a:extLst>
                <a:ext uri="{FF2B5EF4-FFF2-40B4-BE49-F238E27FC236}">
                  <a16:creationId xmlns:a16="http://schemas.microsoft.com/office/drawing/2014/main" id="{C8A869BA-CF56-41EC-A64A-0692071147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38380" y="4436105"/>
              <a:ext cx="528834" cy="528834"/>
            </a:xfrm>
            <a:prstGeom prst="rect">
              <a:avLst/>
            </a:prstGeom>
          </p:spPr>
        </p:pic>
        <p:pic>
          <p:nvPicPr>
            <p:cNvPr id="38" name="Graphic 37" descr="Universal access">
              <a:extLst>
                <a:ext uri="{FF2B5EF4-FFF2-40B4-BE49-F238E27FC236}">
                  <a16:creationId xmlns:a16="http://schemas.microsoft.com/office/drawing/2014/main" id="{61FC43A2-B0B1-4301-95FD-324E95553640}"/>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56165" t="19609" r="-3053" b="13331"/>
            <a:stretch/>
          </p:blipFill>
          <p:spPr>
            <a:xfrm>
              <a:off x="7085472" y="4468139"/>
              <a:ext cx="375951" cy="537696"/>
            </a:xfrm>
            <a:prstGeom prst="rect">
              <a:avLst/>
            </a:prstGeom>
          </p:spPr>
        </p:pic>
      </p:grpSp>
      <p:pic>
        <p:nvPicPr>
          <p:cNvPr id="96" name="Graphic 95" descr="Add with solid fill">
            <a:extLst>
              <a:ext uri="{FF2B5EF4-FFF2-40B4-BE49-F238E27FC236}">
                <a16:creationId xmlns:a16="http://schemas.microsoft.com/office/drawing/2014/main" id="{04E84B64-89BD-4395-BA7F-90922C9894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09574" y="3141736"/>
            <a:ext cx="551609" cy="560115"/>
          </a:xfrm>
          <a:prstGeom prst="rect">
            <a:avLst/>
          </a:prstGeom>
        </p:spPr>
      </p:pic>
      <p:pic>
        <p:nvPicPr>
          <p:cNvPr id="97" name="Graphic 96" descr="Add with solid fill">
            <a:extLst>
              <a:ext uri="{FF2B5EF4-FFF2-40B4-BE49-F238E27FC236}">
                <a16:creationId xmlns:a16="http://schemas.microsoft.com/office/drawing/2014/main" id="{6A27202E-1D2E-44C3-99AE-B07E600DDC7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39714" y="3107789"/>
            <a:ext cx="551609" cy="560115"/>
          </a:xfrm>
          <a:prstGeom prst="rect">
            <a:avLst/>
          </a:prstGeom>
        </p:spPr>
      </p:pic>
      <p:sp>
        <p:nvSpPr>
          <p:cNvPr id="118" name="Title 1">
            <a:extLst>
              <a:ext uri="{FF2B5EF4-FFF2-40B4-BE49-F238E27FC236}">
                <a16:creationId xmlns:a16="http://schemas.microsoft.com/office/drawing/2014/main" id="{D64ED535-92C4-4C59-84D5-13794C503D2F}"/>
              </a:ext>
            </a:extLst>
          </p:cNvPr>
          <p:cNvSpPr txBox="1">
            <a:spLocks/>
          </p:cNvSpPr>
          <p:nvPr/>
        </p:nvSpPr>
        <p:spPr>
          <a:xfrm>
            <a:off x="4129186" y="4461552"/>
            <a:ext cx="1816179" cy="4575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cap="all" dirty="0">
                <a:solidFill>
                  <a:srgbClr val="FFC000"/>
                </a:solidFill>
              </a:rPr>
              <a:t>Underserved Communities</a:t>
            </a:r>
          </a:p>
        </p:txBody>
      </p:sp>
      <p:sp>
        <p:nvSpPr>
          <p:cNvPr id="53" name="Oval 52">
            <a:extLst>
              <a:ext uri="{FF2B5EF4-FFF2-40B4-BE49-F238E27FC236}">
                <a16:creationId xmlns:a16="http://schemas.microsoft.com/office/drawing/2014/main" id="{FFC33D15-1E5F-49D5-BB3A-EAB759A25BB0}"/>
              </a:ext>
            </a:extLst>
          </p:cNvPr>
          <p:cNvSpPr/>
          <p:nvPr/>
        </p:nvSpPr>
        <p:spPr>
          <a:xfrm>
            <a:off x="2064001" y="3514393"/>
            <a:ext cx="1882850" cy="1841967"/>
          </a:xfrm>
          <a:prstGeom prst="ellipse">
            <a:avLst/>
          </a:prstGeom>
          <a:solidFill>
            <a:schemeClr val="bg1">
              <a:lumMod val="95000"/>
            </a:schemeClr>
          </a:solidFill>
          <a:ln w="28575">
            <a:solidFill>
              <a:srgbClr val="049C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50" name="Graphic 49" descr="Add with solid fill">
            <a:extLst>
              <a:ext uri="{FF2B5EF4-FFF2-40B4-BE49-F238E27FC236}">
                <a16:creationId xmlns:a16="http://schemas.microsoft.com/office/drawing/2014/main" id="{7DEFADBF-2D0E-411F-A0F6-A7F82C1562E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40849" y="3141499"/>
            <a:ext cx="551609" cy="560115"/>
          </a:xfrm>
          <a:prstGeom prst="rect">
            <a:avLst/>
          </a:prstGeom>
        </p:spPr>
      </p:pic>
      <p:grpSp>
        <p:nvGrpSpPr>
          <p:cNvPr id="104" name="Group 103">
            <a:extLst>
              <a:ext uri="{FF2B5EF4-FFF2-40B4-BE49-F238E27FC236}">
                <a16:creationId xmlns:a16="http://schemas.microsoft.com/office/drawing/2014/main" id="{D20F75A9-5BB2-4EE9-A48E-3CE8EC19C8F0}"/>
              </a:ext>
            </a:extLst>
          </p:cNvPr>
          <p:cNvGrpSpPr/>
          <p:nvPr/>
        </p:nvGrpSpPr>
        <p:grpSpPr>
          <a:xfrm>
            <a:off x="2346851" y="3461354"/>
            <a:ext cx="1345948" cy="994053"/>
            <a:chOff x="4357230" y="3801382"/>
            <a:chExt cx="1601515" cy="1195532"/>
          </a:xfrm>
        </p:grpSpPr>
        <p:pic>
          <p:nvPicPr>
            <p:cNvPr id="85" name="Graphic 84" descr="School boy with solid fill">
              <a:extLst>
                <a:ext uri="{FF2B5EF4-FFF2-40B4-BE49-F238E27FC236}">
                  <a16:creationId xmlns:a16="http://schemas.microsoft.com/office/drawing/2014/main" id="{24FC65CB-AAF1-46AA-9F9F-2EFC0C32A73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57230" y="3801382"/>
              <a:ext cx="1195533" cy="1195532"/>
            </a:xfrm>
            <a:prstGeom prst="rect">
              <a:avLst/>
            </a:prstGeom>
          </p:spPr>
        </p:pic>
        <p:pic>
          <p:nvPicPr>
            <p:cNvPr id="94" name="Graphic 93" descr="Female Profile with solid fill">
              <a:extLst>
                <a:ext uri="{FF2B5EF4-FFF2-40B4-BE49-F238E27FC236}">
                  <a16:creationId xmlns:a16="http://schemas.microsoft.com/office/drawing/2014/main" id="{5A81A53F-AA0A-490A-9B9F-800599FB531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28324" y="4049796"/>
              <a:ext cx="930421" cy="930421"/>
            </a:xfrm>
            <a:prstGeom prst="rect">
              <a:avLst/>
            </a:prstGeom>
          </p:spPr>
        </p:pic>
      </p:grpSp>
      <p:sp>
        <p:nvSpPr>
          <p:cNvPr id="113" name="Title 1">
            <a:extLst>
              <a:ext uri="{FF2B5EF4-FFF2-40B4-BE49-F238E27FC236}">
                <a16:creationId xmlns:a16="http://schemas.microsoft.com/office/drawing/2014/main" id="{178CC4F7-DFED-4C33-A83C-0A15B7D4FA2D}"/>
              </a:ext>
            </a:extLst>
          </p:cNvPr>
          <p:cNvSpPr txBox="1">
            <a:spLocks/>
          </p:cNvSpPr>
          <p:nvPr/>
        </p:nvSpPr>
        <p:spPr>
          <a:xfrm>
            <a:off x="2079205" y="4351827"/>
            <a:ext cx="1886460" cy="489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cap="all" dirty="0">
                <a:solidFill>
                  <a:srgbClr val="FFC000"/>
                </a:solidFill>
              </a:rPr>
              <a:t>Key </a:t>
            </a:r>
          </a:p>
          <a:p>
            <a:pPr algn="ctr"/>
            <a:r>
              <a:rPr lang="en-US" sz="1800" b="1" cap="all" dirty="0">
                <a:solidFill>
                  <a:srgbClr val="FFC000"/>
                </a:solidFill>
              </a:rPr>
              <a:t>Stakeholders</a:t>
            </a:r>
          </a:p>
        </p:txBody>
      </p:sp>
      <p:sp>
        <p:nvSpPr>
          <p:cNvPr id="59" name="Oval 58">
            <a:extLst>
              <a:ext uri="{FF2B5EF4-FFF2-40B4-BE49-F238E27FC236}">
                <a16:creationId xmlns:a16="http://schemas.microsoft.com/office/drawing/2014/main" id="{C6FBF857-2100-44A9-950D-932FB7B57C35}"/>
              </a:ext>
            </a:extLst>
          </p:cNvPr>
          <p:cNvSpPr/>
          <p:nvPr/>
        </p:nvSpPr>
        <p:spPr>
          <a:xfrm>
            <a:off x="118250" y="3541853"/>
            <a:ext cx="1882850" cy="1841967"/>
          </a:xfrm>
          <a:prstGeom prst="ellipse">
            <a:avLst/>
          </a:prstGeom>
          <a:solidFill>
            <a:schemeClr val="bg1">
              <a:lumMod val="95000"/>
            </a:schemeClr>
          </a:solidFill>
          <a:ln w="28575">
            <a:solidFill>
              <a:srgbClr val="049C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87" name="Graphic 86" descr="Group brainstorm with solid fill">
            <a:extLst>
              <a:ext uri="{FF2B5EF4-FFF2-40B4-BE49-F238E27FC236}">
                <a16:creationId xmlns:a16="http://schemas.microsoft.com/office/drawing/2014/main" id="{4C9531F1-E2F9-49B4-933F-321642B6424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9305" y="3513928"/>
            <a:ext cx="1219755" cy="1205778"/>
          </a:xfrm>
          <a:prstGeom prst="rect">
            <a:avLst/>
          </a:prstGeom>
        </p:spPr>
      </p:pic>
      <p:sp>
        <p:nvSpPr>
          <p:cNvPr id="112" name="Title 1">
            <a:extLst>
              <a:ext uri="{FF2B5EF4-FFF2-40B4-BE49-F238E27FC236}">
                <a16:creationId xmlns:a16="http://schemas.microsoft.com/office/drawing/2014/main" id="{D16C3A51-AA5F-4218-8C46-BF7222251B71}"/>
              </a:ext>
            </a:extLst>
          </p:cNvPr>
          <p:cNvSpPr txBox="1">
            <a:spLocks/>
          </p:cNvSpPr>
          <p:nvPr/>
        </p:nvSpPr>
        <p:spPr>
          <a:xfrm>
            <a:off x="169050" y="4630738"/>
            <a:ext cx="1823800" cy="330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cap="all" dirty="0">
                <a:solidFill>
                  <a:srgbClr val="FFC000"/>
                </a:solidFill>
              </a:rPr>
              <a:t>Focus </a:t>
            </a:r>
          </a:p>
          <a:p>
            <a:pPr algn="ctr"/>
            <a:r>
              <a:rPr lang="en-US" sz="1800" b="1" cap="all" dirty="0">
                <a:solidFill>
                  <a:srgbClr val="FFC000"/>
                </a:solidFill>
              </a:rPr>
              <a:t>Groups</a:t>
            </a:r>
          </a:p>
        </p:txBody>
      </p:sp>
      <p:sp>
        <p:nvSpPr>
          <p:cNvPr id="67" name="Oval 66">
            <a:extLst>
              <a:ext uri="{FF2B5EF4-FFF2-40B4-BE49-F238E27FC236}">
                <a16:creationId xmlns:a16="http://schemas.microsoft.com/office/drawing/2014/main" id="{8DC30D90-3A6E-4675-8909-E30898032E3C}"/>
              </a:ext>
            </a:extLst>
          </p:cNvPr>
          <p:cNvSpPr/>
          <p:nvPr/>
        </p:nvSpPr>
        <p:spPr>
          <a:xfrm>
            <a:off x="6099175" y="2428717"/>
            <a:ext cx="1882850" cy="1841967"/>
          </a:xfrm>
          <a:prstGeom prst="ellipse">
            <a:avLst/>
          </a:prstGeom>
          <a:solidFill>
            <a:schemeClr val="bg1">
              <a:lumMod val="95000"/>
            </a:schemeClr>
          </a:solidFill>
          <a:ln w="28575">
            <a:solidFill>
              <a:srgbClr val="049C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grpSp>
        <p:nvGrpSpPr>
          <p:cNvPr id="40" name="Group 39">
            <a:extLst>
              <a:ext uri="{FF2B5EF4-FFF2-40B4-BE49-F238E27FC236}">
                <a16:creationId xmlns:a16="http://schemas.microsoft.com/office/drawing/2014/main" id="{E707AA32-9290-44CE-9B2F-8429AC7BD670}"/>
              </a:ext>
            </a:extLst>
          </p:cNvPr>
          <p:cNvGrpSpPr/>
          <p:nvPr/>
        </p:nvGrpSpPr>
        <p:grpSpPr>
          <a:xfrm>
            <a:off x="6366681" y="2532183"/>
            <a:ext cx="1168172" cy="1035727"/>
            <a:chOff x="6893860" y="3775797"/>
            <a:chExt cx="1540384" cy="1350263"/>
          </a:xfrm>
        </p:grpSpPr>
        <p:pic>
          <p:nvPicPr>
            <p:cNvPr id="42" name="Graphic 41" descr="Woman with baby">
              <a:extLst>
                <a:ext uri="{FF2B5EF4-FFF2-40B4-BE49-F238E27FC236}">
                  <a16:creationId xmlns:a16="http://schemas.microsoft.com/office/drawing/2014/main" id="{87A988EC-5774-4D45-9383-88A2113017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0074" y="4517679"/>
              <a:ext cx="550066" cy="550066"/>
            </a:xfrm>
            <a:prstGeom prst="rect">
              <a:avLst/>
            </a:prstGeom>
          </p:spPr>
        </p:pic>
        <p:pic>
          <p:nvPicPr>
            <p:cNvPr id="43" name="Graphic 42" descr="Man with cane">
              <a:extLst>
                <a:ext uri="{FF2B5EF4-FFF2-40B4-BE49-F238E27FC236}">
                  <a16:creationId xmlns:a16="http://schemas.microsoft.com/office/drawing/2014/main" id="{E2377CAC-9521-4197-87E1-CF13A30A5D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995312" y="4096545"/>
              <a:ext cx="528834" cy="528834"/>
            </a:xfrm>
            <a:prstGeom prst="rect">
              <a:avLst/>
            </a:prstGeom>
          </p:spPr>
        </p:pic>
        <p:pic>
          <p:nvPicPr>
            <p:cNvPr id="44" name="Graphic 43" descr="Family with two children">
              <a:extLst>
                <a:ext uri="{FF2B5EF4-FFF2-40B4-BE49-F238E27FC236}">
                  <a16:creationId xmlns:a16="http://schemas.microsoft.com/office/drawing/2014/main" id="{28548F2B-26D0-40E9-92DC-A7EE79F3B1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16784" y="3775797"/>
              <a:ext cx="917460" cy="917460"/>
            </a:xfrm>
            <a:prstGeom prst="rect">
              <a:avLst/>
            </a:prstGeom>
          </p:spPr>
        </p:pic>
        <p:pic>
          <p:nvPicPr>
            <p:cNvPr id="45" name="Graphic 44" descr="Man">
              <a:extLst>
                <a:ext uri="{FF2B5EF4-FFF2-40B4-BE49-F238E27FC236}">
                  <a16:creationId xmlns:a16="http://schemas.microsoft.com/office/drawing/2014/main" id="{3618E742-0D66-4BE0-8E7C-8435021E31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81389" y="4597226"/>
              <a:ext cx="528834" cy="528834"/>
            </a:xfrm>
            <a:prstGeom prst="rect">
              <a:avLst/>
            </a:prstGeom>
          </p:spPr>
        </p:pic>
        <p:pic>
          <p:nvPicPr>
            <p:cNvPr id="46" name="Graphic 45" descr="Universal access">
              <a:extLst>
                <a:ext uri="{FF2B5EF4-FFF2-40B4-BE49-F238E27FC236}">
                  <a16:creationId xmlns:a16="http://schemas.microsoft.com/office/drawing/2014/main" id="{83425996-AC0C-440F-AE19-55CB56DA2FA1}"/>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56165" t="19609" r="-3053" b="13331"/>
            <a:stretch/>
          </p:blipFill>
          <p:spPr>
            <a:xfrm>
              <a:off x="6893860" y="4517679"/>
              <a:ext cx="375951" cy="537696"/>
            </a:xfrm>
            <a:prstGeom prst="rect">
              <a:avLst/>
            </a:prstGeom>
          </p:spPr>
        </p:pic>
      </p:grpSp>
      <p:sp>
        <p:nvSpPr>
          <p:cNvPr id="51" name="Title 1">
            <a:extLst>
              <a:ext uri="{FF2B5EF4-FFF2-40B4-BE49-F238E27FC236}">
                <a16:creationId xmlns:a16="http://schemas.microsoft.com/office/drawing/2014/main" id="{54EBACA5-F08F-491A-89B0-03EEED9F33C4}"/>
              </a:ext>
            </a:extLst>
          </p:cNvPr>
          <p:cNvSpPr txBox="1">
            <a:spLocks/>
          </p:cNvSpPr>
          <p:nvPr/>
        </p:nvSpPr>
        <p:spPr>
          <a:xfrm>
            <a:off x="6119296" y="3535118"/>
            <a:ext cx="1852154" cy="4575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cap="all" dirty="0">
                <a:solidFill>
                  <a:srgbClr val="FFC000"/>
                </a:solidFill>
              </a:rPr>
              <a:t>General </a:t>
            </a:r>
          </a:p>
          <a:p>
            <a:pPr algn="ctr"/>
            <a:r>
              <a:rPr lang="en-US" sz="1800" b="1" cap="all" dirty="0">
                <a:solidFill>
                  <a:srgbClr val="FFC000"/>
                </a:solidFill>
              </a:rPr>
              <a:t>Public</a:t>
            </a:r>
          </a:p>
        </p:txBody>
      </p:sp>
      <p:sp>
        <p:nvSpPr>
          <p:cNvPr id="68" name="Oval 67">
            <a:extLst>
              <a:ext uri="{FF2B5EF4-FFF2-40B4-BE49-F238E27FC236}">
                <a16:creationId xmlns:a16="http://schemas.microsoft.com/office/drawing/2014/main" id="{D0EC0250-0303-47AE-AE87-7468DC895D0C}"/>
              </a:ext>
            </a:extLst>
          </p:cNvPr>
          <p:cNvSpPr/>
          <p:nvPr/>
        </p:nvSpPr>
        <p:spPr>
          <a:xfrm>
            <a:off x="4109166" y="1596361"/>
            <a:ext cx="1882850" cy="1841967"/>
          </a:xfrm>
          <a:prstGeom prst="ellipse">
            <a:avLst/>
          </a:prstGeom>
          <a:solidFill>
            <a:schemeClr val="bg1">
              <a:lumMod val="95000"/>
            </a:schemeClr>
          </a:solidFill>
          <a:ln w="28575">
            <a:solidFill>
              <a:srgbClr val="049C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92" name="Graphic 91" descr="Meeting outline">
            <a:extLst>
              <a:ext uri="{FF2B5EF4-FFF2-40B4-BE49-F238E27FC236}">
                <a16:creationId xmlns:a16="http://schemas.microsoft.com/office/drawing/2014/main" id="{62DBCD0A-27A8-4038-BE76-2031F3293D8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52928" y="1745263"/>
            <a:ext cx="967565" cy="990657"/>
          </a:xfrm>
          <a:prstGeom prst="rect">
            <a:avLst/>
          </a:prstGeom>
        </p:spPr>
      </p:pic>
      <p:sp>
        <p:nvSpPr>
          <p:cNvPr id="111" name="Title 1">
            <a:extLst>
              <a:ext uri="{FF2B5EF4-FFF2-40B4-BE49-F238E27FC236}">
                <a16:creationId xmlns:a16="http://schemas.microsoft.com/office/drawing/2014/main" id="{5C664F89-8580-4EAE-B8BA-722B5005ABE5}"/>
              </a:ext>
            </a:extLst>
          </p:cNvPr>
          <p:cNvSpPr txBox="1">
            <a:spLocks/>
          </p:cNvSpPr>
          <p:nvPr/>
        </p:nvSpPr>
        <p:spPr>
          <a:xfrm>
            <a:off x="4287212" y="2686394"/>
            <a:ext cx="1523046" cy="3563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cap="all" dirty="0">
                <a:solidFill>
                  <a:srgbClr val="FFC000"/>
                </a:solidFill>
              </a:rPr>
              <a:t>Task Force</a:t>
            </a:r>
          </a:p>
        </p:txBody>
      </p:sp>
      <p:sp>
        <p:nvSpPr>
          <p:cNvPr id="69" name="Oval 68">
            <a:extLst>
              <a:ext uri="{FF2B5EF4-FFF2-40B4-BE49-F238E27FC236}">
                <a16:creationId xmlns:a16="http://schemas.microsoft.com/office/drawing/2014/main" id="{D5711661-BE82-4D17-817E-CFF8DD575353}"/>
              </a:ext>
            </a:extLst>
          </p:cNvPr>
          <p:cNvSpPr/>
          <p:nvPr/>
        </p:nvSpPr>
        <p:spPr>
          <a:xfrm>
            <a:off x="2061509" y="1617524"/>
            <a:ext cx="1882850" cy="1841967"/>
          </a:xfrm>
          <a:prstGeom prst="ellipse">
            <a:avLst/>
          </a:prstGeom>
          <a:solidFill>
            <a:schemeClr val="bg1">
              <a:lumMod val="95000"/>
            </a:schemeClr>
          </a:solidFill>
          <a:ln w="28575">
            <a:solidFill>
              <a:srgbClr val="049C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91" name="Graphic 90" descr="Social network with solid fill">
            <a:extLst>
              <a:ext uri="{FF2B5EF4-FFF2-40B4-BE49-F238E27FC236}">
                <a16:creationId xmlns:a16="http://schemas.microsoft.com/office/drawing/2014/main" id="{06B5F157-ED2F-4CED-BBC4-A20BFA4B873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463079" y="1755416"/>
            <a:ext cx="1062023" cy="1087370"/>
          </a:xfrm>
          <a:prstGeom prst="rect">
            <a:avLst/>
          </a:prstGeom>
        </p:spPr>
      </p:pic>
      <p:sp>
        <p:nvSpPr>
          <p:cNvPr id="107" name="Title 1">
            <a:extLst>
              <a:ext uri="{FF2B5EF4-FFF2-40B4-BE49-F238E27FC236}">
                <a16:creationId xmlns:a16="http://schemas.microsoft.com/office/drawing/2014/main" id="{F10D3DAA-D2C6-4F3D-A6C0-7E003DEE9585}"/>
              </a:ext>
            </a:extLst>
          </p:cNvPr>
          <p:cNvSpPr txBox="1">
            <a:spLocks/>
          </p:cNvSpPr>
          <p:nvPr/>
        </p:nvSpPr>
        <p:spPr>
          <a:xfrm>
            <a:off x="2136868" y="2745470"/>
            <a:ext cx="1714447" cy="3608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cap="all" dirty="0">
                <a:solidFill>
                  <a:srgbClr val="FFC000"/>
                </a:solidFill>
              </a:rPr>
              <a:t>Committees</a:t>
            </a:r>
          </a:p>
        </p:txBody>
      </p:sp>
      <p:sp>
        <p:nvSpPr>
          <p:cNvPr id="73" name="Oval 72">
            <a:extLst>
              <a:ext uri="{FF2B5EF4-FFF2-40B4-BE49-F238E27FC236}">
                <a16:creationId xmlns:a16="http://schemas.microsoft.com/office/drawing/2014/main" id="{8679F2F2-A41A-4B91-B12B-64B1661E009F}"/>
              </a:ext>
            </a:extLst>
          </p:cNvPr>
          <p:cNvSpPr/>
          <p:nvPr/>
        </p:nvSpPr>
        <p:spPr>
          <a:xfrm>
            <a:off x="108706" y="1642830"/>
            <a:ext cx="1882850" cy="1841967"/>
          </a:xfrm>
          <a:prstGeom prst="ellipse">
            <a:avLst/>
          </a:prstGeom>
          <a:solidFill>
            <a:schemeClr val="bg1">
              <a:lumMod val="95000"/>
            </a:schemeClr>
          </a:solidFill>
          <a:ln w="28575">
            <a:solidFill>
              <a:srgbClr val="049C9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83" name="Graphic 82" descr="Board Of Directors with solid fill">
            <a:extLst>
              <a:ext uri="{FF2B5EF4-FFF2-40B4-BE49-F238E27FC236}">
                <a16:creationId xmlns:a16="http://schemas.microsoft.com/office/drawing/2014/main" id="{110AAB9C-8A9B-4B84-A1C0-4382DC09109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51489" y="1862267"/>
            <a:ext cx="944092" cy="958117"/>
          </a:xfrm>
          <a:prstGeom prst="rect">
            <a:avLst/>
          </a:prstGeom>
        </p:spPr>
      </p:pic>
      <p:sp>
        <p:nvSpPr>
          <p:cNvPr id="106" name="Title 1">
            <a:extLst>
              <a:ext uri="{FF2B5EF4-FFF2-40B4-BE49-F238E27FC236}">
                <a16:creationId xmlns:a16="http://schemas.microsoft.com/office/drawing/2014/main" id="{F03E5057-22E8-4CB4-B62A-299BB8E500E6}"/>
              </a:ext>
            </a:extLst>
          </p:cNvPr>
          <p:cNvSpPr txBox="1">
            <a:spLocks/>
          </p:cNvSpPr>
          <p:nvPr/>
        </p:nvSpPr>
        <p:spPr>
          <a:xfrm>
            <a:off x="456817" y="2792968"/>
            <a:ext cx="1036015" cy="3308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cap="all" dirty="0">
                <a:solidFill>
                  <a:srgbClr val="FFC000"/>
                </a:solidFill>
              </a:rPr>
              <a:t>Board</a:t>
            </a:r>
            <a:endParaRPr lang="en-US" sz="2000" b="1" cap="all" dirty="0">
              <a:solidFill>
                <a:srgbClr val="FFC000"/>
              </a:solidFill>
            </a:endParaRPr>
          </a:p>
        </p:txBody>
      </p:sp>
    </p:spTree>
    <p:extLst>
      <p:ext uri="{BB962C8B-B14F-4D97-AF65-F5344CB8AC3E}">
        <p14:creationId xmlns:p14="http://schemas.microsoft.com/office/powerpoint/2010/main" val="4094823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669B-5A94-4A38-84F8-08AC8861D196}"/>
              </a:ext>
            </a:extLst>
          </p:cNvPr>
          <p:cNvSpPr>
            <a:spLocks noGrp="1"/>
          </p:cNvSpPr>
          <p:nvPr>
            <p:ph type="title"/>
          </p:nvPr>
        </p:nvSpPr>
        <p:spPr/>
        <p:txBody>
          <a:bodyPr/>
          <a:lstStyle/>
          <a:p>
            <a:r>
              <a:rPr lang="en-US" dirty="0">
                <a:solidFill>
                  <a:srgbClr val="0F5F80"/>
                </a:solidFill>
              </a:rPr>
              <a:t>Key Transportation RMP </a:t>
            </a:r>
            <a:r>
              <a:rPr lang="en-US" dirty="0"/>
              <a:t>Stakeholders</a:t>
            </a:r>
            <a:endParaRPr lang="en-US" dirty="0">
              <a:solidFill>
                <a:srgbClr val="0F5F80"/>
              </a:solidFill>
            </a:endParaRPr>
          </a:p>
        </p:txBody>
      </p:sp>
      <p:sp>
        <p:nvSpPr>
          <p:cNvPr id="3" name="Slide Number Placeholder 2">
            <a:extLst>
              <a:ext uri="{FF2B5EF4-FFF2-40B4-BE49-F238E27FC236}">
                <a16:creationId xmlns:a16="http://schemas.microsoft.com/office/drawing/2014/main" id="{293D0E98-00AC-453A-ADDB-1946F8EAD8D3}"/>
              </a:ext>
            </a:extLst>
          </p:cNvPr>
          <p:cNvSpPr>
            <a:spLocks noGrp="1"/>
          </p:cNvSpPr>
          <p:nvPr>
            <p:ph type="sldNum" sz="quarter" idx="12"/>
          </p:nvPr>
        </p:nvSpPr>
        <p:spPr/>
        <p:txBody>
          <a:bodyPr/>
          <a:lstStyle/>
          <a:p>
            <a:fld id="{9EC71654-96A5-4280-94F3-931C61A9F92C}" type="slidenum">
              <a:rPr lang="en-US" noProof="0" smtClean="0"/>
              <a:pPr/>
              <a:t>6</a:t>
            </a:fld>
            <a:endParaRPr lang="en-US" noProof="0" dirty="0"/>
          </a:p>
        </p:txBody>
      </p:sp>
      <p:sp>
        <p:nvSpPr>
          <p:cNvPr id="25" name="Title 1">
            <a:extLst>
              <a:ext uri="{FF2B5EF4-FFF2-40B4-BE49-F238E27FC236}">
                <a16:creationId xmlns:a16="http://schemas.microsoft.com/office/drawing/2014/main" id="{EAD84EFC-116F-44C7-B03D-D5B3B0122F55}"/>
              </a:ext>
            </a:extLst>
          </p:cNvPr>
          <p:cNvSpPr txBox="1">
            <a:spLocks/>
          </p:cNvSpPr>
          <p:nvPr/>
        </p:nvSpPr>
        <p:spPr>
          <a:xfrm>
            <a:off x="7803715" y="1439687"/>
            <a:ext cx="2778331" cy="23685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3900" b="1" cap="all" dirty="0">
              <a:solidFill>
                <a:srgbClr val="FFC000"/>
              </a:solidFill>
            </a:endParaRPr>
          </a:p>
        </p:txBody>
      </p:sp>
      <p:pic>
        <p:nvPicPr>
          <p:cNvPr id="5" name="Graphic 4">
            <a:extLst>
              <a:ext uri="{FF2B5EF4-FFF2-40B4-BE49-F238E27FC236}">
                <a16:creationId xmlns:a16="http://schemas.microsoft.com/office/drawing/2014/main" id="{EEE67F2A-04FA-44D4-8ED9-1E49CE699B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5204" y="2615735"/>
            <a:ext cx="1287943" cy="1287943"/>
          </a:xfrm>
          <a:prstGeom prst="rect">
            <a:avLst/>
          </a:prstGeom>
        </p:spPr>
      </p:pic>
      <p:pic>
        <p:nvPicPr>
          <p:cNvPr id="11" name="Picture 10" descr="Logo, company name&#10;&#10;Description automatically generated">
            <a:extLst>
              <a:ext uri="{FF2B5EF4-FFF2-40B4-BE49-F238E27FC236}">
                <a16:creationId xmlns:a16="http://schemas.microsoft.com/office/drawing/2014/main" id="{3671123B-2BCF-4D1E-A147-6220621F43F3}"/>
              </a:ext>
            </a:extLst>
          </p:cNvPr>
          <p:cNvPicPr>
            <a:picLocks noChangeAspect="1"/>
          </p:cNvPicPr>
          <p:nvPr/>
        </p:nvPicPr>
        <p:blipFill>
          <a:blip r:embed="rId5"/>
          <a:stretch>
            <a:fillRect/>
          </a:stretch>
        </p:blipFill>
        <p:spPr>
          <a:xfrm>
            <a:off x="6260564" y="4552947"/>
            <a:ext cx="1401055" cy="1341856"/>
          </a:xfrm>
          <a:prstGeom prst="rect">
            <a:avLst/>
          </a:prstGeom>
        </p:spPr>
      </p:pic>
      <p:pic>
        <p:nvPicPr>
          <p:cNvPr id="14" name="Picture 13" descr="Logo, company name&#10;&#10;Description automatically generated">
            <a:extLst>
              <a:ext uri="{FF2B5EF4-FFF2-40B4-BE49-F238E27FC236}">
                <a16:creationId xmlns:a16="http://schemas.microsoft.com/office/drawing/2014/main" id="{B57AF92E-5E09-4DBF-A35C-8BFBBBE08B5D}"/>
              </a:ext>
            </a:extLst>
          </p:cNvPr>
          <p:cNvPicPr>
            <a:picLocks noChangeAspect="1"/>
          </p:cNvPicPr>
          <p:nvPr/>
        </p:nvPicPr>
        <p:blipFill>
          <a:blip r:embed="rId6"/>
          <a:stretch>
            <a:fillRect/>
          </a:stretch>
        </p:blipFill>
        <p:spPr>
          <a:xfrm>
            <a:off x="444408" y="1130641"/>
            <a:ext cx="2371725" cy="1466850"/>
          </a:xfrm>
          <a:prstGeom prst="rect">
            <a:avLst/>
          </a:prstGeom>
        </p:spPr>
      </p:pic>
      <p:pic>
        <p:nvPicPr>
          <p:cNvPr id="18" name="Picture 17" descr="Logo&#10;&#10;Description automatically generated">
            <a:extLst>
              <a:ext uri="{FF2B5EF4-FFF2-40B4-BE49-F238E27FC236}">
                <a16:creationId xmlns:a16="http://schemas.microsoft.com/office/drawing/2014/main" id="{EF8E1277-BCA5-4C1E-BE59-CCC6B3C10048}"/>
              </a:ext>
            </a:extLst>
          </p:cNvPr>
          <p:cNvPicPr>
            <a:picLocks noChangeAspect="1"/>
          </p:cNvPicPr>
          <p:nvPr/>
        </p:nvPicPr>
        <p:blipFill>
          <a:blip r:embed="rId7"/>
          <a:stretch>
            <a:fillRect/>
          </a:stretch>
        </p:blipFill>
        <p:spPr>
          <a:xfrm>
            <a:off x="3490047" y="4141718"/>
            <a:ext cx="1525514" cy="1525514"/>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44106491-431C-4DBE-B862-D1527B7602B3}"/>
              </a:ext>
            </a:extLst>
          </p:cNvPr>
          <p:cNvPicPr>
            <a:picLocks noChangeAspect="1"/>
          </p:cNvPicPr>
          <p:nvPr/>
        </p:nvPicPr>
        <p:blipFill>
          <a:blip r:embed="rId8"/>
          <a:stretch>
            <a:fillRect/>
          </a:stretch>
        </p:blipFill>
        <p:spPr>
          <a:xfrm>
            <a:off x="2325822" y="2635204"/>
            <a:ext cx="1525514" cy="1519158"/>
          </a:xfrm>
          <a:prstGeom prst="rect">
            <a:avLst/>
          </a:prstGeom>
        </p:spPr>
      </p:pic>
      <p:pic>
        <p:nvPicPr>
          <p:cNvPr id="24" name="Picture 23" descr="A picture containing graphical user interface&#10;&#10;Description automatically generated">
            <a:extLst>
              <a:ext uri="{FF2B5EF4-FFF2-40B4-BE49-F238E27FC236}">
                <a16:creationId xmlns:a16="http://schemas.microsoft.com/office/drawing/2014/main" id="{3BD49C12-6C65-49DC-AAE3-650102700343}"/>
              </a:ext>
            </a:extLst>
          </p:cNvPr>
          <p:cNvPicPr>
            <a:picLocks noChangeAspect="1"/>
          </p:cNvPicPr>
          <p:nvPr/>
        </p:nvPicPr>
        <p:blipFill>
          <a:blip r:embed="rId9"/>
          <a:stretch>
            <a:fillRect/>
          </a:stretch>
        </p:blipFill>
        <p:spPr>
          <a:xfrm>
            <a:off x="2873069" y="1857240"/>
            <a:ext cx="2052831" cy="855346"/>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DD5C1137-9A22-433E-B8BB-B1F68630BB26}"/>
              </a:ext>
            </a:extLst>
          </p:cNvPr>
          <p:cNvPicPr>
            <a:picLocks noChangeAspect="1"/>
          </p:cNvPicPr>
          <p:nvPr/>
        </p:nvPicPr>
        <p:blipFill>
          <a:blip r:embed="rId10"/>
          <a:stretch>
            <a:fillRect/>
          </a:stretch>
        </p:blipFill>
        <p:spPr>
          <a:xfrm>
            <a:off x="3268011" y="1520452"/>
            <a:ext cx="2761137" cy="414170"/>
          </a:xfrm>
          <a:prstGeom prst="rect">
            <a:avLst/>
          </a:prstGeom>
        </p:spPr>
      </p:pic>
      <p:pic>
        <p:nvPicPr>
          <p:cNvPr id="29" name="Picture 28" descr="Map&#10;&#10;Description automatically generated">
            <a:extLst>
              <a:ext uri="{FF2B5EF4-FFF2-40B4-BE49-F238E27FC236}">
                <a16:creationId xmlns:a16="http://schemas.microsoft.com/office/drawing/2014/main" id="{6872AA0A-71CE-4A91-83B2-D99F5502AD4C}"/>
              </a:ext>
            </a:extLst>
          </p:cNvPr>
          <p:cNvPicPr>
            <a:picLocks noChangeAspect="1"/>
          </p:cNvPicPr>
          <p:nvPr/>
        </p:nvPicPr>
        <p:blipFill>
          <a:blip r:embed="rId11"/>
          <a:stretch>
            <a:fillRect/>
          </a:stretch>
        </p:blipFill>
        <p:spPr>
          <a:xfrm>
            <a:off x="464269" y="4154362"/>
            <a:ext cx="1238713" cy="1612391"/>
          </a:xfrm>
          <a:prstGeom prst="rect">
            <a:avLst/>
          </a:prstGeom>
        </p:spPr>
      </p:pic>
      <p:pic>
        <p:nvPicPr>
          <p:cNvPr id="31" name="Picture 30" descr="Logo&#10;&#10;Description automatically generated with low confidence">
            <a:extLst>
              <a:ext uri="{FF2B5EF4-FFF2-40B4-BE49-F238E27FC236}">
                <a16:creationId xmlns:a16="http://schemas.microsoft.com/office/drawing/2014/main" id="{E291BEDD-EE02-4854-BAE1-9535FFF59534}"/>
              </a:ext>
            </a:extLst>
          </p:cNvPr>
          <p:cNvPicPr>
            <a:picLocks noChangeAspect="1"/>
          </p:cNvPicPr>
          <p:nvPr/>
        </p:nvPicPr>
        <p:blipFill>
          <a:blip r:embed="rId12"/>
          <a:stretch>
            <a:fillRect/>
          </a:stretch>
        </p:blipFill>
        <p:spPr>
          <a:xfrm>
            <a:off x="214460" y="2689723"/>
            <a:ext cx="1076966" cy="1286077"/>
          </a:xfrm>
          <a:prstGeom prst="rect">
            <a:avLst/>
          </a:prstGeom>
        </p:spPr>
      </p:pic>
      <p:pic>
        <p:nvPicPr>
          <p:cNvPr id="33" name="Picture 32" descr="Logo&#10;&#10;Description automatically generated with medium confidence">
            <a:extLst>
              <a:ext uri="{FF2B5EF4-FFF2-40B4-BE49-F238E27FC236}">
                <a16:creationId xmlns:a16="http://schemas.microsoft.com/office/drawing/2014/main" id="{CD8375E9-54A9-4FB0-ABE4-D226FAA59664}"/>
              </a:ext>
            </a:extLst>
          </p:cNvPr>
          <p:cNvPicPr>
            <a:picLocks noChangeAspect="1"/>
          </p:cNvPicPr>
          <p:nvPr/>
        </p:nvPicPr>
        <p:blipFill>
          <a:blip r:embed="rId13"/>
          <a:stretch>
            <a:fillRect/>
          </a:stretch>
        </p:blipFill>
        <p:spPr>
          <a:xfrm>
            <a:off x="7899287" y="4141718"/>
            <a:ext cx="1597516" cy="1254050"/>
          </a:xfrm>
          <a:prstGeom prst="rect">
            <a:avLst/>
          </a:prstGeom>
        </p:spPr>
      </p:pic>
      <p:pic>
        <p:nvPicPr>
          <p:cNvPr id="35" name="Picture 34" descr="Logo, company name&#10;&#10;Description automatically generated">
            <a:extLst>
              <a:ext uri="{FF2B5EF4-FFF2-40B4-BE49-F238E27FC236}">
                <a16:creationId xmlns:a16="http://schemas.microsoft.com/office/drawing/2014/main" id="{F489C5FD-0290-4F5F-B759-D15D146F38FB}"/>
              </a:ext>
            </a:extLst>
          </p:cNvPr>
          <p:cNvPicPr>
            <a:picLocks noChangeAspect="1"/>
          </p:cNvPicPr>
          <p:nvPr/>
        </p:nvPicPr>
        <p:blipFill>
          <a:blip r:embed="rId14"/>
          <a:stretch>
            <a:fillRect/>
          </a:stretch>
        </p:blipFill>
        <p:spPr>
          <a:xfrm>
            <a:off x="1891569" y="4709888"/>
            <a:ext cx="1538571" cy="1259395"/>
          </a:xfrm>
          <a:prstGeom prst="rect">
            <a:avLst/>
          </a:prstGeom>
        </p:spPr>
      </p:pic>
      <p:pic>
        <p:nvPicPr>
          <p:cNvPr id="37" name="Picture 36" descr="Graphical user interface&#10;&#10;Description automatically generated with low confidence">
            <a:extLst>
              <a:ext uri="{FF2B5EF4-FFF2-40B4-BE49-F238E27FC236}">
                <a16:creationId xmlns:a16="http://schemas.microsoft.com/office/drawing/2014/main" id="{64FA4AC4-5B65-4B3C-8F95-8EC0DCE17D20}"/>
              </a:ext>
            </a:extLst>
          </p:cNvPr>
          <p:cNvPicPr>
            <a:picLocks noChangeAspect="1"/>
          </p:cNvPicPr>
          <p:nvPr/>
        </p:nvPicPr>
        <p:blipFill>
          <a:blip r:embed="rId15"/>
          <a:stretch>
            <a:fillRect/>
          </a:stretch>
        </p:blipFill>
        <p:spPr>
          <a:xfrm>
            <a:off x="9070685" y="937129"/>
            <a:ext cx="2674649" cy="844626"/>
          </a:xfrm>
          <a:prstGeom prst="rect">
            <a:avLst/>
          </a:prstGeom>
        </p:spPr>
      </p:pic>
      <p:pic>
        <p:nvPicPr>
          <p:cNvPr id="39" name="Picture 38">
            <a:extLst>
              <a:ext uri="{FF2B5EF4-FFF2-40B4-BE49-F238E27FC236}">
                <a16:creationId xmlns:a16="http://schemas.microsoft.com/office/drawing/2014/main" id="{58C274B0-9A2C-4AD3-91EC-57700920B0C8}"/>
              </a:ext>
            </a:extLst>
          </p:cNvPr>
          <p:cNvPicPr>
            <a:picLocks noChangeAspect="1"/>
          </p:cNvPicPr>
          <p:nvPr/>
        </p:nvPicPr>
        <p:blipFill>
          <a:blip r:embed="rId16"/>
          <a:stretch>
            <a:fillRect/>
          </a:stretch>
        </p:blipFill>
        <p:spPr>
          <a:xfrm>
            <a:off x="6233489" y="3241180"/>
            <a:ext cx="5744051" cy="610588"/>
          </a:xfrm>
          <a:prstGeom prst="rect">
            <a:avLst/>
          </a:prstGeom>
        </p:spPr>
      </p:pic>
      <p:pic>
        <p:nvPicPr>
          <p:cNvPr id="41" name="Picture 40" descr="Logo&#10;&#10;Description automatically generated">
            <a:extLst>
              <a:ext uri="{FF2B5EF4-FFF2-40B4-BE49-F238E27FC236}">
                <a16:creationId xmlns:a16="http://schemas.microsoft.com/office/drawing/2014/main" id="{D3783CE5-4029-4B9A-8C7F-0F348D234F05}"/>
              </a:ext>
            </a:extLst>
          </p:cNvPr>
          <p:cNvPicPr>
            <a:picLocks noChangeAspect="1"/>
          </p:cNvPicPr>
          <p:nvPr/>
        </p:nvPicPr>
        <p:blipFill>
          <a:blip r:embed="rId17"/>
          <a:stretch>
            <a:fillRect/>
          </a:stretch>
        </p:blipFill>
        <p:spPr>
          <a:xfrm>
            <a:off x="9745163" y="3975800"/>
            <a:ext cx="1982568" cy="1328319"/>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4832B292-8BC9-47F7-8FC3-94DA53D46637}"/>
              </a:ext>
            </a:extLst>
          </p:cNvPr>
          <p:cNvPicPr>
            <a:picLocks noChangeAspect="1"/>
          </p:cNvPicPr>
          <p:nvPr/>
        </p:nvPicPr>
        <p:blipFill>
          <a:blip r:embed="rId18"/>
          <a:stretch>
            <a:fillRect/>
          </a:stretch>
        </p:blipFill>
        <p:spPr>
          <a:xfrm>
            <a:off x="5714967" y="1990953"/>
            <a:ext cx="1671568" cy="1092948"/>
          </a:xfrm>
          <a:prstGeom prst="rect">
            <a:avLst/>
          </a:prstGeom>
        </p:spPr>
      </p:pic>
      <p:pic>
        <p:nvPicPr>
          <p:cNvPr id="45" name="Picture 44" descr="A picture containing calendar&#10;&#10;Description automatically generated">
            <a:extLst>
              <a:ext uri="{FF2B5EF4-FFF2-40B4-BE49-F238E27FC236}">
                <a16:creationId xmlns:a16="http://schemas.microsoft.com/office/drawing/2014/main" id="{CA78E372-DAC0-4E29-BE62-A35F1BAAEE6D}"/>
              </a:ext>
            </a:extLst>
          </p:cNvPr>
          <p:cNvPicPr>
            <a:picLocks noChangeAspect="1"/>
          </p:cNvPicPr>
          <p:nvPr/>
        </p:nvPicPr>
        <p:blipFill>
          <a:blip r:embed="rId19"/>
          <a:stretch>
            <a:fillRect/>
          </a:stretch>
        </p:blipFill>
        <p:spPr>
          <a:xfrm>
            <a:off x="7888200" y="5612071"/>
            <a:ext cx="2693846" cy="1107844"/>
          </a:xfrm>
          <a:prstGeom prst="rect">
            <a:avLst/>
          </a:prstGeom>
        </p:spPr>
      </p:pic>
      <p:pic>
        <p:nvPicPr>
          <p:cNvPr id="47" name="Picture 46" descr="Icon&#10;&#10;Description automatically generated">
            <a:extLst>
              <a:ext uri="{FF2B5EF4-FFF2-40B4-BE49-F238E27FC236}">
                <a16:creationId xmlns:a16="http://schemas.microsoft.com/office/drawing/2014/main" id="{B7B00487-D350-42A3-8771-F320866F8EEB}"/>
              </a:ext>
            </a:extLst>
          </p:cNvPr>
          <p:cNvPicPr>
            <a:picLocks noChangeAspect="1"/>
          </p:cNvPicPr>
          <p:nvPr/>
        </p:nvPicPr>
        <p:blipFill>
          <a:blip r:embed="rId20"/>
          <a:stretch>
            <a:fillRect/>
          </a:stretch>
        </p:blipFill>
        <p:spPr>
          <a:xfrm>
            <a:off x="4346825" y="3747264"/>
            <a:ext cx="2827766" cy="1413883"/>
          </a:xfrm>
          <a:prstGeom prst="rect">
            <a:avLst/>
          </a:prstGeom>
        </p:spPr>
      </p:pic>
      <p:pic>
        <p:nvPicPr>
          <p:cNvPr id="1026" name="Picture 2" descr="Early Learning Coalition - Launching a Child's Future">
            <a:extLst>
              <a:ext uri="{FF2B5EF4-FFF2-40B4-BE49-F238E27FC236}">
                <a16:creationId xmlns:a16="http://schemas.microsoft.com/office/drawing/2014/main" id="{80B97D10-D202-0D8F-87DC-AD9B0AEBB84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24919" y="1933533"/>
            <a:ext cx="1937901" cy="10913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evard Achievement Center (BAC) | Employment Services - Palm Bay Chamber">
            <a:extLst>
              <a:ext uri="{FF2B5EF4-FFF2-40B4-BE49-F238E27FC236}">
                <a16:creationId xmlns:a16="http://schemas.microsoft.com/office/drawing/2014/main" id="{90A11A53-2B29-DB7D-B203-4D3D7CC27A4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735012" y="1990953"/>
            <a:ext cx="2388792" cy="8411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PA logo for header">
            <a:extLst>
              <a:ext uri="{FF2B5EF4-FFF2-40B4-BE49-F238E27FC236}">
                <a16:creationId xmlns:a16="http://schemas.microsoft.com/office/drawing/2014/main" id="{2491C205-BA28-6FBF-38FB-1F55C075C4F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46024" y="6057254"/>
            <a:ext cx="1896641" cy="5858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lorida Department of Environmental Protection Logos | Florida Department  of Environmental Protection">
            <a:extLst>
              <a:ext uri="{FF2B5EF4-FFF2-40B4-BE49-F238E27FC236}">
                <a16:creationId xmlns:a16="http://schemas.microsoft.com/office/drawing/2014/main" id="{AB85288C-08E9-7303-0301-8C882A31D1E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782606" y="5211565"/>
            <a:ext cx="1477958" cy="133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179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1157E-C603-3DF1-5059-013EDDF64851}"/>
              </a:ext>
            </a:extLst>
          </p:cNvPr>
          <p:cNvSpPr>
            <a:spLocks noGrp="1"/>
          </p:cNvSpPr>
          <p:nvPr>
            <p:ph type="title"/>
          </p:nvPr>
        </p:nvSpPr>
        <p:spPr/>
        <p:txBody>
          <a:bodyPr/>
          <a:lstStyle/>
          <a:p>
            <a:r>
              <a:rPr lang="en-US" dirty="0"/>
              <a:t>what we analyzed – Vulnerability</a:t>
            </a:r>
          </a:p>
        </p:txBody>
      </p:sp>
      <p:sp>
        <p:nvSpPr>
          <p:cNvPr id="3" name="Slide Number Placeholder 2">
            <a:extLst>
              <a:ext uri="{FF2B5EF4-FFF2-40B4-BE49-F238E27FC236}">
                <a16:creationId xmlns:a16="http://schemas.microsoft.com/office/drawing/2014/main" id="{8924DE1D-D45B-2EC4-CC40-E0EDFAA4DD06}"/>
              </a:ext>
            </a:extLst>
          </p:cNvPr>
          <p:cNvSpPr>
            <a:spLocks noGrp="1"/>
          </p:cNvSpPr>
          <p:nvPr>
            <p:ph type="sldNum" sz="quarter" idx="12"/>
          </p:nvPr>
        </p:nvSpPr>
        <p:spPr/>
        <p:txBody>
          <a:bodyPr/>
          <a:lstStyle/>
          <a:p>
            <a:fld id="{9EC71654-96A5-4280-94F3-931C61A9F92C}" type="slidenum">
              <a:rPr lang="en-US" noProof="0" smtClean="0"/>
              <a:pPr/>
              <a:t>7</a:t>
            </a:fld>
            <a:endParaRPr lang="en-US" noProof="0" dirty="0"/>
          </a:p>
        </p:txBody>
      </p:sp>
      <p:sp>
        <p:nvSpPr>
          <p:cNvPr id="4" name="Rectangle: Rounded Corners 3">
            <a:extLst>
              <a:ext uri="{FF2B5EF4-FFF2-40B4-BE49-F238E27FC236}">
                <a16:creationId xmlns:a16="http://schemas.microsoft.com/office/drawing/2014/main" id="{1566FA53-B323-AF79-4D13-E2811482FE47}"/>
              </a:ext>
            </a:extLst>
          </p:cNvPr>
          <p:cNvSpPr/>
          <p:nvPr/>
        </p:nvSpPr>
        <p:spPr>
          <a:xfrm>
            <a:off x="515938" y="1749229"/>
            <a:ext cx="1996580" cy="805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Impact Area of Shock/Stressor</a:t>
            </a:r>
          </a:p>
        </p:txBody>
      </p:sp>
      <p:sp>
        <p:nvSpPr>
          <p:cNvPr id="5" name="Rectangle: Rounded Corners 4">
            <a:extLst>
              <a:ext uri="{FF2B5EF4-FFF2-40B4-BE49-F238E27FC236}">
                <a16:creationId xmlns:a16="http://schemas.microsoft.com/office/drawing/2014/main" id="{DC9BAA8B-252E-4B27-49E9-414BF610535D}"/>
              </a:ext>
            </a:extLst>
          </p:cNvPr>
          <p:cNvSpPr/>
          <p:nvPr/>
        </p:nvSpPr>
        <p:spPr>
          <a:xfrm>
            <a:off x="3490508" y="1749227"/>
            <a:ext cx="1996580" cy="8059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Transportation Infrastructure</a:t>
            </a:r>
          </a:p>
        </p:txBody>
      </p:sp>
      <p:sp>
        <p:nvSpPr>
          <p:cNvPr id="6" name="Rectangle: Rounded Corners 5">
            <a:extLst>
              <a:ext uri="{FF2B5EF4-FFF2-40B4-BE49-F238E27FC236}">
                <a16:creationId xmlns:a16="http://schemas.microsoft.com/office/drawing/2014/main" id="{DC5C4579-7C3B-0A61-BF81-45C3D5449CEA}"/>
              </a:ext>
            </a:extLst>
          </p:cNvPr>
          <p:cNvSpPr/>
          <p:nvPr/>
        </p:nvSpPr>
        <p:spPr>
          <a:xfrm>
            <a:off x="6651519" y="1749227"/>
            <a:ext cx="1996580" cy="8059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Vulnerable Transportation Infrastructure</a:t>
            </a:r>
          </a:p>
        </p:txBody>
      </p:sp>
      <p:pic>
        <p:nvPicPr>
          <p:cNvPr id="7" name="Picture 6" descr="Diagram&#10;&#10;Description automatically generated with low confidence">
            <a:extLst>
              <a:ext uri="{FF2B5EF4-FFF2-40B4-BE49-F238E27FC236}">
                <a16:creationId xmlns:a16="http://schemas.microsoft.com/office/drawing/2014/main" id="{46484EF7-D188-0B1A-46F2-8D9A0300DF36}"/>
              </a:ext>
            </a:extLst>
          </p:cNvPr>
          <p:cNvPicPr>
            <a:picLocks noChangeAspect="1"/>
          </p:cNvPicPr>
          <p:nvPr/>
        </p:nvPicPr>
        <p:blipFill>
          <a:blip r:embed="rId3"/>
          <a:stretch>
            <a:fillRect/>
          </a:stretch>
        </p:blipFill>
        <p:spPr>
          <a:xfrm>
            <a:off x="6651518" y="2661776"/>
            <a:ext cx="1996581" cy="1996581"/>
          </a:xfrm>
          <a:prstGeom prst="rect">
            <a:avLst/>
          </a:prstGeom>
        </p:spPr>
      </p:pic>
      <p:pic>
        <p:nvPicPr>
          <p:cNvPr id="8" name="Picture 7" descr="Diagram&#10;&#10;Description automatically generated">
            <a:extLst>
              <a:ext uri="{FF2B5EF4-FFF2-40B4-BE49-F238E27FC236}">
                <a16:creationId xmlns:a16="http://schemas.microsoft.com/office/drawing/2014/main" id="{BEBA1FFC-63B7-3704-AFB4-A09CD54B762B}"/>
              </a:ext>
            </a:extLst>
          </p:cNvPr>
          <p:cNvPicPr>
            <a:picLocks noChangeAspect="1"/>
          </p:cNvPicPr>
          <p:nvPr/>
        </p:nvPicPr>
        <p:blipFill>
          <a:blip r:embed="rId4"/>
          <a:stretch>
            <a:fillRect/>
          </a:stretch>
        </p:blipFill>
        <p:spPr>
          <a:xfrm>
            <a:off x="3505304" y="2661777"/>
            <a:ext cx="1996580" cy="199658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E4B51EF9-30B3-C6BB-583B-796C3DAF0F3C}"/>
              </a:ext>
            </a:extLst>
          </p:cNvPr>
          <p:cNvPicPr>
            <a:picLocks noChangeAspect="1"/>
          </p:cNvPicPr>
          <p:nvPr/>
        </p:nvPicPr>
        <p:blipFill>
          <a:blip r:embed="rId5"/>
          <a:stretch>
            <a:fillRect/>
          </a:stretch>
        </p:blipFill>
        <p:spPr>
          <a:xfrm>
            <a:off x="515938" y="2661777"/>
            <a:ext cx="1996580" cy="1996580"/>
          </a:xfrm>
          <a:prstGeom prst="rect">
            <a:avLst/>
          </a:prstGeom>
        </p:spPr>
      </p:pic>
      <p:cxnSp>
        <p:nvCxnSpPr>
          <p:cNvPr id="10" name="Straight Arrow Connector 9">
            <a:extLst>
              <a:ext uri="{FF2B5EF4-FFF2-40B4-BE49-F238E27FC236}">
                <a16:creationId xmlns:a16="http://schemas.microsoft.com/office/drawing/2014/main" id="{6B1EF54A-9660-AACA-3450-60BD3B8CAB9A}"/>
              </a:ext>
            </a:extLst>
          </p:cNvPr>
          <p:cNvCxnSpPr>
            <a:cxnSpLocks/>
          </p:cNvCxnSpPr>
          <p:nvPr/>
        </p:nvCxnSpPr>
        <p:spPr>
          <a:xfrm>
            <a:off x="5654955" y="3551966"/>
            <a:ext cx="74662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Cross 10">
            <a:extLst>
              <a:ext uri="{FF2B5EF4-FFF2-40B4-BE49-F238E27FC236}">
                <a16:creationId xmlns:a16="http://schemas.microsoft.com/office/drawing/2014/main" id="{C3209F91-2694-E83D-8C07-2BFB214BE49A}"/>
              </a:ext>
            </a:extLst>
          </p:cNvPr>
          <p:cNvSpPr/>
          <p:nvPr/>
        </p:nvSpPr>
        <p:spPr>
          <a:xfrm>
            <a:off x="2785059" y="3304412"/>
            <a:ext cx="478173" cy="478173"/>
          </a:xfrm>
          <a:prstGeom prst="plus">
            <a:avLst>
              <a:gd name="adj" fmla="val 418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a:extLst>
              <a:ext uri="{FF2B5EF4-FFF2-40B4-BE49-F238E27FC236}">
                <a16:creationId xmlns:a16="http://schemas.microsoft.com/office/drawing/2014/main" id="{8C20EC4B-C595-67F4-5D62-ACB45878CD16}"/>
              </a:ext>
            </a:extLst>
          </p:cNvPr>
          <p:cNvCxnSpPr>
            <a:cxnSpLocks/>
          </p:cNvCxnSpPr>
          <p:nvPr/>
        </p:nvCxnSpPr>
        <p:spPr>
          <a:xfrm>
            <a:off x="5688822" y="2069355"/>
            <a:ext cx="74662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Cross 12">
            <a:extLst>
              <a:ext uri="{FF2B5EF4-FFF2-40B4-BE49-F238E27FC236}">
                <a16:creationId xmlns:a16="http://schemas.microsoft.com/office/drawing/2014/main" id="{10174B4A-57F2-F653-E5EA-0987D728A61C}"/>
              </a:ext>
            </a:extLst>
          </p:cNvPr>
          <p:cNvSpPr/>
          <p:nvPr/>
        </p:nvSpPr>
        <p:spPr>
          <a:xfrm>
            <a:off x="2754590" y="1984159"/>
            <a:ext cx="478173" cy="478173"/>
          </a:xfrm>
          <a:prstGeom prst="plus">
            <a:avLst>
              <a:gd name="adj" fmla="val 418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4EAE7527-0780-2871-8E6A-F156B7B775D9}"/>
              </a:ext>
            </a:extLst>
          </p:cNvPr>
          <p:cNvGrpSpPr/>
          <p:nvPr/>
        </p:nvGrpSpPr>
        <p:grpSpPr>
          <a:xfrm>
            <a:off x="9098844" y="387586"/>
            <a:ext cx="3093156" cy="6328759"/>
            <a:chOff x="9098844" y="387586"/>
            <a:chExt cx="3093156" cy="6328759"/>
          </a:xfrm>
        </p:grpSpPr>
        <p:pic>
          <p:nvPicPr>
            <p:cNvPr id="14" name="Picture 13">
              <a:extLst>
                <a:ext uri="{FF2B5EF4-FFF2-40B4-BE49-F238E27FC236}">
                  <a16:creationId xmlns:a16="http://schemas.microsoft.com/office/drawing/2014/main" id="{0CC81B7C-601A-DF67-F254-78DBDFFDABC0}"/>
                </a:ext>
              </a:extLst>
            </p:cNvPr>
            <p:cNvPicPr>
              <a:picLocks noChangeAspect="1"/>
            </p:cNvPicPr>
            <p:nvPr/>
          </p:nvPicPr>
          <p:blipFill rotWithShape="1">
            <a:blip r:embed="rId6"/>
            <a:srcRect l="7861" t="6831" r="28273" b="5386"/>
            <a:stretch/>
          </p:blipFill>
          <p:spPr>
            <a:xfrm>
              <a:off x="9098844" y="387586"/>
              <a:ext cx="3054295" cy="6328759"/>
            </a:xfrm>
            <a:prstGeom prst="rect">
              <a:avLst/>
            </a:prstGeom>
          </p:spPr>
        </p:pic>
        <p:sp>
          <p:nvSpPr>
            <p:cNvPr id="15" name="Rectangle 14">
              <a:extLst>
                <a:ext uri="{FF2B5EF4-FFF2-40B4-BE49-F238E27FC236}">
                  <a16:creationId xmlns:a16="http://schemas.microsoft.com/office/drawing/2014/main" id="{D076A4CF-D8BD-E853-68A5-BE788DD10DDF}"/>
                </a:ext>
              </a:extLst>
            </p:cNvPr>
            <p:cNvSpPr/>
            <p:nvPr/>
          </p:nvSpPr>
          <p:spPr>
            <a:xfrm>
              <a:off x="11676062" y="462844"/>
              <a:ext cx="515938" cy="1606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8D3A93D2-5238-DA8D-58BE-6527432E5123}"/>
              </a:ext>
            </a:extLst>
          </p:cNvPr>
          <p:cNvPicPr>
            <a:picLocks noChangeAspect="1"/>
          </p:cNvPicPr>
          <p:nvPr/>
        </p:nvPicPr>
        <p:blipFill>
          <a:blip r:embed="rId7"/>
          <a:stretch>
            <a:fillRect/>
          </a:stretch>
        </p:blipFill>
        <p:spPr>
          <a:xfrm>
            <a:off x="7355198" y="5162796"/>
            <a:ext cx="1743646" cy="1553549"/>
          </a:xfrm>
          <a:prstGeom prst="rect">
            <a:avLst/>
          </a:prstGeom>
        </p:spPr>
      </p:pic>
      <p:sp>
        <p:nvSpPr>
          <p:cNvPr id="20" name="Rectangle: Rounded Corners 19">
            <a:extLst>
              <a:ext uri="{FF2B5EF4-FFF2-40B4-BE49-F238E27FC236}">
                <a16:creationId xmlns:a16="http://schemas.microsoft.com/office/drawing/2014/main" id="{C8A153E8-1263-3CDF-0D99-86BBE70EA4FF}"/>
              </a:ext>
            </a:extLst>
          </p:cNvPr>
          <p:cNvSpPr/>
          <p:nvPr/>
        </p:nvSpPr>
        <p:spPr>
          <a:xfrm>
            <a:off x="2857014" y="5459872"/>
            <a:ext cx="4272812" cy="920336"/>
          </a:xfrm>
          <a:prstGeom prst="roundRect">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IF</a:t>
            </a:r>
            <a:r>
              <a:rPr lang="en-US" dirty="0"/>
              <a:t> Vulnerability Score &gt; 0, consider if the corridor serves vulnerable populations</a:t>
            </a:r>
          </a:p>
        </p:txBody>
      </p:sp>
    </p:spTree>
    <p:extLst>
      <p:ext uri="{BB962C8B-B14F-4D97-AF65-F5344CB8AC3E}">
        <p14:creationId xmlns:p14="http://schemas.microsoft.com/office/powerpoint/2010/main" val="2416658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1157E-C603-3DF1-5059-013EDDF64851}"/>
              </a:ext>
            </a:extLst>
          </p:cNvPr>
          <p:cNvSpPr>
            <a:spLocks noGrp="1"/>
          </p:cNvSpPr>
          <p:nvPr>
            <p:ph type="title"/>
          </p:nvPr>
        </p:nvSpPr>
        <p:spPr/>
        <p:txBody>
          <a:bodyPr/>
          <a:lstStyle/>
          <a:p>
            <a:r>
              <a:rPr lang="en-US" dirty="0"/>
              <a:t>what we analyzed – Criticality</a:t>
            </a:r>
          </a:p>
        </p:txBody>
      </p:sp>
      <p:sp>
        <p:nvSpPr>
          <p:cNvPr id="3" name="Slide Number Placeholder 2">
            <a:extLst>
              <a:ext uri="{FF2B5EF4-FFF2-40B4-BE49-F238E27FC236}">
                <a16:creationId xmlns:a16="http://schemas.microsoft.com/office/drawing/2014/main" id="{8924DE1D-D45B-2EC4-CC40-E0EDFAA4DD06}"/>
              </a:ext>
            </a:extLst>
          </p:cNvPr>
          <p:cNvSpPr>
            <a:spLocks noGrp="1"/>
          </p:cNvSpPr>
          <p:nvPr>
            <p:ph type="sldNum" sz="quarter" idx="12"/>
          </p:nvPr>
        </p:nvSpPr>
        <p:spPr/>
        <p:txBody>
          <a:bodyPr/>
          <a:lstStyle/>
          <a:p>
            <a:fld id="{9EC71654-96A5-4280-94F3-931C61A9F92C}" type="slidenum">
              <a:rPr lang="en-US" noProof="0" smtClean="0"/>
              <a:pPr/>
              <a:t>8</a:t>
            </a:fld>
            <a:endParaRPr lang="en-US" noProof="0" dirty="0"/>
          </a:p>
        </p:txBody>
      </p:sp>
      <p:pic>
        <p:nvPicPr>
          <p:cNvPr id="14" name="Picture 13">
            <a:extLst>
              <a:ext uri="{FF2B5EF4-FFF2-40B4-BE49-F238E27FC236}">
                <a16:creationId xmlns:a16="http://schemas.microsoft.com/office/drawing/2014/main" id="{7238451B-FF0A-D1D2-7564-B7035184FC52}"/>
              </a:ext>
            </a:extLst>
          </p:cNvPr>
          <p:cNvPicPr>
            <a:picLocks noChangeAspect="1"/>
          </p:cNvPicPr>
          <p:nvPr/>
        </p:nvPicPr>
        <p:blipFill>
          <a:blip r:embed="rId3"/>
          <a:srcRect/>
          <a:stretch/>
        </p:blipFill>
        <p:spPr>
          <a:xfrm>
            <a:off x="91663" y="1283408"/>
            <a:ext cx="2925636" cy="2925636"/>
          </a:xfrm>
          <a:prstGeom prst="rect">
            <a:avLst/>
          </a:prstGeom>
        </p:spPr>
      </p:pic>
      <p:sp>
        <p:nvSpPr>
          <p:cNvPr id="15" name="TextBox 14">
            <a:extLst>
              <a:ext uri="{FF2B5EF4-FFF2-40B4-BE49-F238E27FC236}">
                <a16:creationId xmlns:a16="http://schemas.microsoft.com/office/drawing/2014/main" id="{66E689FA-960A-B340-6A55-47ABD15BEEBC}"/>
              </a:ext>
            </a:extLst>
          </p:cNvPr>
          <p:cNvSpPr txBox="1"/>
          <p:nvPr/>
        </p:nvSpPr>
        <p:spPr>
          <a:xfrm>
            <a:off x="3079305" y="2551909"/>
            <a:ext cx="1771324" cy="1200329"/>
          </a:xfrm>
          <a:prstGeom prst="rect">
            <a:avLst/>
          </a:prstGeom>
          <a:noFill/>
        </p:spPr>
        <p:txBody>
          <a:bodyPr wrap="square" rtlCol="0">
            <a:spAutoFit/>
          </a:bodyPr>
          <a:lstStyle/>
          <a:p>
            <a:r>
              <a:rPr lang="en-US" b="1" dirty="0">
                <a:solidFill>
                  <a:srgbClr val="049C99"/>
                </a:solidFill>
              </a:rPr>
              <a:t>1 critical local asset </a:t>
            </a:r>
            <a:r>
              <a:rPr lang="en-US" dirty="0">
                <a:solidFill>
                  <a:srgbClr val="049C99"/>
                </a:solidFill>
              </a:rPr>
              <a:t>is within 1/2 mile of the corridor</a:t>
            </a:r>
          </a:p>
        </p:txBody>
      </p:sp>
      <p:sp>
        <p:nvSpPr>
          <p:cNvPr id="16" name="Freeform: Shape 15">
            <a:extLst>
              <a:ext uri="{FF2B5EF4-FFF2-40B4-BE49-F238E27FC236}">
                <a16:creationId xmlns:a16="http://schemas.microsoft.com/office/drawing/2014/main" id="{821CCE6B-67F5-8000-9A95-93022CD2DF38}"/>
              </a:ext>
            </a:extLst>
          </p:cNvPr>
          <p:cNvSpPr/>
          <p:nvPr/>
        </p:nvSpPr>
        <p:spPr>
          <a:xfrm>
            <a:off x="2257961" y="2103415"/>
            <a:ext cx="1604033" cy="600164"/>
          </a:xfrm>
          <a:custGeom>
            <a:avLst/>
            <a:gdLst>
              <a:gd name="connsiteX0" fmla="*/ 3038679 w 3038679"/>
              <a:gd name="connsiteY0" fmla="*/ 508313 h 640897"/>
              <a:gd name="connsiteX1" fmla="*/ 1590879 w 3038679"/>
              <a:gd name="connsiteY1" fmla="*/ 313 h 640897"/>
              <a:gd name="connsiteX2" fmla="*/ 155779 w 3038679"/>
              <a:gd name="connsiteY2" fmla="*/ 571813 h 640897"/>
              <a:gd name="connsiteX3" fmla="*/ 104979 w 3038679"/>
              <a:gd name="connsiteY3" fmla="*/ 609913 h 640897"/>
              <a:gd name="connsiteX0" fmla="*/ 2882900 w 2882900"/>
              <a:gd name="connsiteY0" fmla="*/ 508313 h 571813"/>
              <a:gd name="connsiteX1" fmla="*/ 1435100 w 2882900"/>
              <a:gd name="connsiteY1" fmla="*/ 313 h 571813"/>
              <a:gd name="connsiteX2" fmla="*/ 0 w 2882900"/>
              <a:gd name="connsiteY2" fmla="*/ 571813 h 571813"/>
            </a:gdLst>
            <a:ahLst/>
            <a:cxnLst>
              <a:cxn ang="0">
                <a:pos x="connsiteX0" y="connsiteY0"/>
              </a:cxn>
              <a:cxn ang="0">
                <a:pos x="connsiteX1" y="connsiteY1"/>
              </a:cxn>
              <a:cxn ang="0">
                <a:pos x="connsiteX2" y="connsiteY2"/>
              </a:cxn>
            </a:cxnLst>
            <a:rect l="l" t="t" r="r" b="b"/>
            <a:pathLst>
              <a:path w="2882900" h="571813">
                <a:moveTo>
                  <a:pt x="2882900" y="508313"/>
                </a:moveTo>
                <a:cubicBezTo>
                  <a:pt x="2399241" y="249021"/>
                  <a:pt x="1915583" y="-10270"/>
                  <a:pt x="1435100" y="313"/>
                </a:cubicBezTo>
                <a:cubicBezTo>
                  <a:pt x="954617" y="10896"/>
                  <a:pt x="247650" y="470213"/>
                  <a:pt x="0" y="571813"/>
                </a:cubicBezTo>
              </a:path>
            </a:pathLst>
          </a:custGeom>
          <a:ln w="76200">
            <a:solidFill>
              <a:srgbClr val="049C99"/>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pic>
        <p:nvPicPr>
          <p:cNvPr id="20" name="Picture 19">
            <a:extLst>
              <a:ext uri="{FF2B5EF4-FFF2-40B4-BE49-F238E27FC236}">
                <a16:creationId xmlns:a16="http://schemas.microsoft.com/office/drawing/2014/main" id="{8383C221-CF02-132A-C757-1CD26FCC65C7}"/>
              </a:ext>
            </a:extLst>
          </p:cNvPr>
          <p:cNvPicPr>
            <a:picLocks noChangeAspect="1"/>
          </p:cNvPicPr>
          <p:nvPr/>
        </p:nvPicPr>
        <p:blipFill rotWithShape="1">
          <a:blip r:embed="rId4"/>
          <a:srcRect l="16245" r="15765" b="12328"/>
          <a:stretch/>
        </p:blipFill>
        <p:spPr>
          <a:xfrm>
            <a:off x="8851990" y="56922"/>
            <a:ext cx="2511706" cy="4858280"/>
          </a:xfrm>
          <a:prstGeom prst="rect">
            <a:avLst/>
          </a:prstGeom>
          <a:ln w="6350">
            <a:noFill/>
          </a:ln>
        </p:spPr>
      </p:pic>
      <p:sp>
        <p:nvSpPr>
          <p:cNvPr id="22" name="TextBox 21">
            <a:extLst>
              <a:ext uri="{FF2B5EF4-FFF2-40B4-BE49-F238E27FC236}">
                <a16:creationId xmlns:a16="http://schemas.microsoft.com/office/drawing/2014/main" id="{468027C6-0E59-1595-1705-6AB092C55F07}"/>
              </a:ext>
            </a:extLst>
          </p:cNvPr>
          <p:cNvSpPr txBox="1"/>
          <p:nvPr/>
        </p:nvSpPr>
        <p:spPr>
          <a:xfrm>
            <a:off x="4963945" y="1626556"/>
            <a:ext cx="3465952" cy="2693045"/>
          </a:xfrm>
          <a:prstGeom prst="rect">
            <a:avLst/>
          </a:prstGeom>
          <a:noFill/>
        </p:spPr>
        <p:txBody>
          <a:bodyPr wrap="square" lIns="91440" tIns="45720" rIns="91440" bIns="45720" anchor="t">
            <a:spAutoFit/>
          </a:bodyPr>
          <a:lstStyle/>
          <a:p>
            <a:pPr indent="-114300">
              <a:lnSpc>
                <a:spcPct val="90000"/>
              </a:lnSpc>
              <a:spcBef>
                <a:spcPts val="500"/>
              </a:spcBef>
            </a:pPr>
            <a:r>
              <a:rPr lang="en-US" sz="2000" b="1" dirty="0">
                <a:solidFill>
                  <a:srgbClr val="049C99"/>
                </a:solidFill>
                <a:cs typeface="Calibri"/>
              </a:rPr>
              <a:t>Critical Regional Assets</a:t>
            </a:r>
          </a:p>
          <a:p>
            <a:pPr marL="114300" indent="-228600">
              <a:lnSpc>
                <a:spcPct val="90000"/>
              </a:lnSpc>
              <a:spcBef>
                <a:spcPts val="500"/>
              </a:spcBef>
              <a:buFont typeface="Arial" panose="020B0604020202020204" pitchFamily="34" charset="0"/>
              <a:buChar char="•"/>
            </a:pPr>
            <a:r>
              <a:rPr lang="en-US" sz="2000" dirty="0">
                <a:solidFill>
                  <a:srgbClr val="049C99"/>
                </a:solidFill>
                <a:cs typeface="Calibri"/>
              </a:rPr>
              <a:t>Port Canaveral</a:t>
            </a:r>
          </a:p>
          <a:p>
            <a:pPr marL="114300" indent="-228600">
              <a:lnSpc>
                <a:spcPct val="90000"/>
              </a:lnSpc>
              <a:spcBef>
                <a:spcPts val="500"/>
              </a:spcBef>
              <a:buFont typeface="Arial" panose="020B0604020202020204" pitchFamily="34" charset="0"/>
              <a:buChar char="•"/>
            </a:pPr>
            <a:r>
              <a:rPr lang="en-US" sz="2000" dirty="0">
                <a:solidFill>
                  <a:srgbClr val="049C99"/>
                </a:solidFill>
                <a:cs typeface="Calibri"/>
              </a:rPr>
              <a:t>Patrick Space Force Base</a:t>
            </a:r>
          </a:p>
          <a:p>
            <a:pPr marL="114300" indent="-228600">
              <a:lnSpc>
                <a:spcPct val="90000"/>
              </a:lnSpc>
              <a:spcBef>
                <a:spcPts val="500"/>
              </a:spcBef>
              <a:buFont typeface="Arial" panose="020B0604020202020204" pitchFamily="34" charset="0"/>
              <a:buChar char="•"/>
            </a:pPr>
            <a:r>
              <a:rPr lang="en-US" sz="2000" dirty="0">
                <a:solidFill>
                  <a:srgbClr val="049C99"/>
                </a:solidFill>
                <a:cs typeface="Calibri"/>
              </a:rPr>
              <a:t>Kennedy Space Center</a:t>
            </a:r>
          </a:p>
          <a:p>
            <a:pPr marL="114300" indent="-228600">
              <a:lnSpc>
                <a:spcPct val="90000"/>
              </a:lnSpc>
              <a:spcBef>
                <a:spcPts val="500"/>
              </a:spcBef>
              <a:buFont typeface="Arial" panose="020B0604020202020204" pitchFamily="34" charset="0"/>
              <a:buChar char="•"/>
            </a:pPr>
            <a:r>
              <a:rPr lang="en-US" sz="2000" dirty="0">
                <a:solidFill>
                  <a:srgbClr val="049C99"/>
                </a:solidFill>
                <a:cs typeface="Calibri"/>
              </a:rPr>
              <a:t>Melbourne Orlando International Airport</a:t>
            </a:r>
          </a:p>
          <a:p>
            <a:pPr marL="114300" indent="-228600">
              <a:lnSpc>
                <a:spcPct val="90000"/>
              </a:lnSpc>
              <a:spcBef>
                <a:spcPts val="500"/>
              </a:spcBef>
              <a:buFont typeface="Arial" panose="020B0604020202020204" pitchFamily="34" charset="0"/>
              <a:buChar char="•"/>
            </a:pPr>
            <a:r>
              <a:rPr lang="en-US" sz="2000" dirty="0">
                <a:solidFill>
                  <a:srgbClr val="049C99"/>
                </a:solidFill>
                <a:cs typeface="Calibri"/>
              </a:rPr>
              <a:t>Space Coast Regional Airport</a:t>
            </a:r>
          </a:p>
          <a:p>
            <a:pPr marL="114300" indent="-228600">
              <a:lnSpc>
                <a:spcPct val="90000"/>
              </a:lnSpc>
              <a:spcBef>
                <a:spcPts val="500"/>
              </a:spcBef>
              <a:buFont typeface="Arial" panose="020B0604020202020204" pitchFamily="34" charset="0"/>
              <a:buChar char="•"/>
            </a:pPr>
            <a:r>
              <a:rPr lang="en-US" sz="2000" dirty="0">
                <a:solidFill>
                  <a:srgbClr val="049C99"/>
                </a:solidFill>
                <a:cs typeface="Calibri"/>
              </a:rPr>
              <a:t>Causeways</a:t>
            </a:r>
          </a:p>
        </p:txBody>
      </p:sp>
      <p:pic>
        <p:nvPicPr>
          <p:cNvPr id="19" name="Picture 18">
            <a:extLst>
              <a:ext uri="{FF2B5EF4-FFF2-40B4-BE49-F238E27FC236}">
                <a16:creationId xmlns:a16="http://schemas.microsoft.com/office/drawing/2014/main" id="{929364EC-ECFA-75CC-C0B7-97DE1BB43E72}"/>
              </a:ext>
            </a:extLst>
          </p:cNvPr>
          <p:cNvPicPr>
            <a:picLocks noChangeAspect="1"/>
          </p:cNvPicPr>
          <p:nvPr/>
        </p:nvPicPr>
        <p:blipFill>
          <a:blip r:embed="rId5"/>
          <a:stretch>
            <a:fillRect/>
          </a:stretch>
        </p:blipFill>
        <p:spPr>
          <a:xfrm>
            <a:off x="0" y="4798488"/>
            <a:ext cx="12192000" cy="2059511"/>
          </a:xfrm>
          <a:prstGeom prst="rect">
            <a:avLst/>
          </a:prstGeom>
        </p:spPr>
      </p:pic>
    </p:spTree>
    <p:extLst>
      <p:ext uri="{BB962C8B-B14F-4D97-AF65-F5344CB8AC3E}">
        <p14:creationId xmlns:p14="http://schemas.microsoft.com/office/powerpoint/2010/main" val="3801141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E3418-1770-F5FA-AA0B-242B69BFEF44}"/>
              </a:ext>
            </a:extLst>
          </p:cNvPr>
          <p:cNvSpPr>
            <a:spLocks noGrp="1"/>
          </p:cNvSpPr>
          <p:nvPr>
            <p:ph type="title"/>
          </p:nvPr>
        </p:nvSpPr>
        <p:spPr/>
        <p:txBody>
          <a:bodyPr/>
          <a:lstStyle/>
          <a:p>
            <a:r>
              <a:rPr lang="en-US" dirty="0"/>
              <a:t>What we found – Storm Surge/Wind</a:t>
            </a:r>
          </a:p>
        </p:txBody>
      </p:sp>
      <p:sp>
        <p:nvSpPr>
          <p:cNvPr id="3" name="Slide Number Placeholder 2">
            <a:extLst>
              <a:ext uri="{FF2B5EF4-FFF2-40B4-BE49-F238E27FC236}">
                <a16:creationId xmlns:a16="http://schemas.microsoft.com/office/drawing/2014/main" id="{284494FF-F6C8-3EF7-9D21-1835EE8E819D}"/>
              </a:ext>
            </a:extLst>
          </p:cNvPr>
          <p:cNvSpPr>
            <a:spLocks noGrp="1"/>
          </p:cNvSpPr>
          <p:nvPr>
            <p:ph type="sldNum" sz="quarter" idx="12"/>
          </p:nvPr>
        </p:nvSpPr>
        <p:spPr/>
        <p:txBody>
          <a:bodyPr/>
          <a:lstStyle/>
          <a:p>
            <a:fld id="{9EC71654-96A5-4280-94F3-931C61A9F92C}" type="slidenum">
              <a:rPr lang="en-US" noProof="0" smtClean="0"/>
              <a:pPr/>
              <a:t>9</a:t>
            </a:fld>
            <a:endParaRPr lang="en-US" noProof="0" dirty="0"/>
          </a:p>
        </p:txBody>
      </p:sp>
      <p:pic>
        <p:nvPicPr>
          <p:cNvPr id="5" name="Picture 4">
            <a:extLst>
              <a:ext uri="{FF2B5EF4-FFF2-40B4-BE49-F238E27FC236}">
                <a16:creationId xmlns:a16="http://schemas.microsoft.com/office/drawing/2014/main" id="{1ECB43B4-5722-0552-B462-69F066C40F24}"/>
              </a:ext>
            </a:extLst>
          </p:cNvPr>
          <p:cNvPicPr>
            <a:picLocks noChangeAspect="1"/>
          </p:cNvPicPr>
          <p:nvPr/>
        </p:nvPicPr>
        <p:blipFill>
          <a:blip r:embed="rId3"/>
          <a:srcRect/>
          <a:stretch/>
        </p:blipFill>
        <p:spPr>
          <a:xfrm>
            <a:off x="10468853" y="3752166"/>
            <a:ext cx="1197685" cy="1197685"/>
          </a:xfrm>
          <a:prstGeom prst="rect">
            <a:avLst/>
          </a:prstGeom>
        </p:spPr>
      </p:pic>
      <p:sp>
        <p:nvSpPr>
          <p:cNvPr id="6" name="TextBox 5">
            <a:extLst>
              <a:ext uri="{FF2B5EF4-FFF2-40B4-BE49-F238E27FC236}">
                <a16:creationId xmlns:a16="http://schemas.microsoft.com/office/drawing/2014/main" id="{062605EE-6030-D29C-6E8D-D50FDD1E8905}"/>
              </a:ext>
            </a:extLst>
          </p:cNvPr>
          <p:cNvSpPr txBox="1"/>
          <p:nvPr/>
        </p:nvSpPr>
        <p:spPr>
          <a:xfrm>
            <a:off x="10041890" y="3105835"/>
            <a:ext cx="2034846" cy="646331"/>
          </a:xfrm>
          <a:prstGeom prst="rect">
            <a:avLst/>
          </a:prstGeom>
          <a:noFill/>
        </p:spPr>
        <p:txBody>
          <a:bodyPr wrap="square" rtlCol="0">
            <a:spAutoFit/>
          </a:bodyPr>
          <a:lstStyle/>
          <a:p>
            <a:pPr algn="ctr"/>
            <a:r>
              <a:rPr lang="en-US" dirty="0"/>
              <a:t>Scan here to review all five booklets:</a:t>
            </a:r>
          </a:p>
        </p:txBody>
      </p:sp>
      <p:sp>
        <p:nvSpPr>
          <p:cNvPr id="16" name="Oval 15">
            <a:extLst>
              <a:ext uri="{FF2B5EF4-FFF2-40B4-BE49-F238E27FC236}">
                <a16:creationId xmlns:a16="http://schemas.microsoft.com/office/drawing/2014/main" id="{F2297A82-6799-E1ED-5548-A0A319B25786}"/>
              </a:ext>
            </a:extLst>
          </p:cNvPr>
          <p:cNvSpPr/>
          <p:nvPr/>
        </p:nvSpPr>
        <p:spPr>
          <a:xfrm>
            <a:off x="9674578" y="303356"/>
            <a:ext cx="2402157" cy="2369489"/>
          </a:xfrm>
          <a:prstGeom prst="ellipse">
            <a:avLst/>
          </a:prstGeom>
          <a:solidFill>
            <a:srgbClr val="FB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27% (235 miles) of Roads in Brevard are Impacted</a:t>
            </a:r>
          </a:p>
        </p:txBody>
      </p:sp>
      <p:pic>
        <p:nvPicPr>
          <p:cNvPr id="9" name="Picture 8">
            <a:extLst>
              <a:ext uri="{FF2B5EF4-FFF2-40B4-BE49-F238E27FC236}">
                <a16:creationId xmlns:a16="http://schemas.microsoft.com/office/drawing/2014/main" id="{7B8A6B90-EF49-AF5E-B2FF-523AB965E1F5}"/>
              </a:ext>
            </a:extLst>
          </p:cNvPr>
          <p:cNvPicPr>
            <a:picLocks noChangeAspect="1"/>
          </p:cNvPicPr>
          <p:nvPr/>
        </p:nvPicPr>
        <p:blipFill>
          <a:blip r:embed="rId4"/>
          <a:stretch>
            <a:fillRect/>
          </a:stretch>
        </p:blipFill>
        <p:spPr>
          <a:xfrm>
            <a:off x="79442" y="1340711"/>
            <a:ext cx="5002039" cy="5405542"/>
          </a:xfrm>
          <a:prstGeom prst="rect">
            <a:avLst/>
          </a:prstGeom>
        </p:spPr>
      </p:pic>
      <p:pic>
        <p:nvPicPr>
          <p:cNvPr id="17" name="Picture 16">
            <a:extLst>
              <a:ext uri="{FF2B5EF4-FFF2-40B4-BE49-F238E27FC236}">
                <a16:creationId xmlns:a16="http://schemas.microsoft.com/office/drawing/2014/main" id="{94A35E7D-EDFA-267C-87F2-4C682621BD69}"/>
              </a:ext>
            </a:extLst>
          </p:cNvPr>
          <p:cNvPicPr>
            <a:picLocks noChangeAspect="1"/>
          </p:cNvPicPr>
          <p:nvPr/>
        </p:nvPicPr>
        <p:blipFill rotWithShape="1">
          <a:blip r:embed="rId5"/>
          <a:srcRect l="2961"/>
          <a:stretch/>
        </p:blipFill>
        <p:spPr>
          <a:xfrm>
            <a:off x="4743934" y="1340711"/>
            <a:ext cx="4801163" cy="5467020"/>
          </a:xfrm>
          <a:prstGeom prst="rect">
            <a:avLst/>
          </a:prstGeom>
        </p:spPr>
      </p:pic>
    </p:spTree>
    <p:extLst>
      <p:ext uri="{BB962C8B-B14F-4D97-AF65-F5344CB8AC3E}">
        <p14:creationId xmlns:p14="http://schemas.microsoft.com/office/powerpoint/2010/main" val="2994396308"/>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1_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B2F88CE3A0C646A508D5B8733BFBF1" ma:contentTypeVersion="2" ma:contentTypeDescription="Create a new document." ma:contentTypeScope="" ma:versionID="2caa85924076612242c89c186f759ddc">
  <xsd:schema xmlns:xsd="http://www.w3.org/2001/XMLSchema" xmlns:xs="http://www.w3.org/2001/XMLSchema" xmlns:p="http://schemas.microsoft.com/office/2006/metadata/properties" xmlns:ns2="f05e2264-f2c4-431e-acc5-6a182ee05597" targetNamespace="http://schemas.microsoft.com/office/2006/metadata/properties" ma:root="true" ma:fieldsID="1ceed67aa44988fcd62d2d8affc83ffc" ns2:_="">
    <xsd:import namespace="f05e2264-f2c4-431e-acc5-6a182ee0559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5e2264-f2c4-431e-acc5-6a182ee055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A9B47F-3DD8-4645-81DC-B88780643C07}">
  <ds:schemaRefs>
    <ds:schemaRef ds:uri="f05e2264-f2c4-431e-acc5-6a182ee05597"/>
    <ds:schemaRef ds:uri="http://purl.org/dc/dcmitype/"/>
    <ds:schemaRef ds:uri="http://schemas.microsoft.com/office/2006/documentManagement/types"/>
    <ds:schemaRef ds:uri="http://purl.org/dc/elements/1.1/"/>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3.xml><?xml version="1.0" encoding="utf-8"?>
<ds:datastoreItem xmlns:ds="http://schemas.openxmlformats.org/officeDocument/2006/customXml" ds:itemID="{216F16EA-C433-4DBC-8827-72364625B574}">
  <ds:schemaRefs>
    <ds:schemaRef ds:uri="f05e2264-f2c4-431e-acc5-6a182ee055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9169</TotalTime>
  <Words>938</Words>
  <Application>Microsoft Office PowerPoint</Application>
  <PresentationFormat>Widescreen</PresentationFormat>
  <Paragraphs>186</Paragraphs>
  <Slides>19</Slides>
  <Notes>16</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Arial,Sans-Serif</vt:lpstr>
      <vt:lpstr>Calibri</vt:lpstr>
      <vt:lpstr>Corbel</vt:lpstr>
      <vt:lpstr>Gill Sans SemiBold</vt:lpstr>
      <vt:lpstr>Gotham</vt:lpstr>
      <vt:lpstr>Gotham Bold</vt:lpstr>
      <vt:lpstr>Wingdings</vt:lpstr>
      <vt:lpstr>Office Theme</vt:lpstr>
      <vt:lpstr>1_Office Theme</vt:lpstr>
      <vt:lpstr>Transportation Resiliency Master Plan</vt:lpstr>
      <vt:lpstr> Transportation resiliency master plan (RMP)</vt:lpstr>
      <vt:lpstr>The Transportation RMP answered:</vt:lpstr>
      <vt:lpstr>PowerPoint Presentation</vt:lpstr>
      <vt:lpstr>Who we Engaged</vt:lpstr>
      <vt:lpstr>Key Transportation RMP Stakeholders</vt:lpstr>
      <vt:lpstr>what we analyzed – Vulnerability</vt:lpstr>
      <vt:lpstr>what we analyzed – Criticality</vt:lpstr>
      <vt:lpstr>What we found – Storm Surge/Wind</vt:lpstr>
      <vt:lpstr>What we found – Flooding</vt:lpstr>
      <vt:lpstr>What we found – Sea Level Rise</vt:lpstr>
      <vt:lpstr>What we found – Fire</vt:lpstr>
      <vt:lpstr>What we found – Shoreline Erosion</vt:lpstr>
      <vt:lpstr>A resilient transportation system serves everyone</vt:lpstr>
      <vt:lpstr>Implementing resiliency </vt:lpstr>
      <vt:lpstr>Implementing resiliency</vt:lpstr>
      <vt:lpstr>Follow the money… </vt:lpstr>
      <vt:lpstr>Resiliency 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Resiliency Master Plan</dc:title>
  <dc:creator>Mary Raulerson</dc:creator>
  <cp:lastModifiedBy>Mary Raulerson</cp:lastModifiedBy>
  <cp:revision>233</cp:revision>
  <dcterms:created xsi:type="dcterms:W3CDTF">2021-01-05T02:05:39Z</dcterms:created>
  <dcterms:modified xsi:type="dcterms:W3CDTF">2023-02-21T17:52:24Z</dcterms:modified>
</cp:coreProperties>
</file>