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4844" autoAdjust="0"/>
  </p:normalViewPr>
  <p:slideViewPr>
    <p:cSldViewPr snapToGrid="0">
      <p:cViewPr varScale="1">
        <p:scale>
          <a:sx n="86" d="100"/>
          <a:sy n="86" d="100"/>
        </p:scale>
        <p:origin x="15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D959D2-F182-4CF4-A2C9-262D1786DA8C}" type="datetimeFigureOut">
              <a:rPr lang="en-US" smtClean="0"/>
              <a:t>2/17/2023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C98115-7D51-4BE0-AFB9-79BAF5A15E39}" type="slidenum">
              <a:rPr lang="en-US" smtClean="0"/>
              <a:t>‹#›</a:t>
            </a:fld>
            <a:endParaRPr lang="en-US"/>
          </a:p>
        </p:txBody>
      </p:sp>
    </p:spTree>
    <p:extLst>
      <p:ext uri="{BB962C8B-B14F-4D97-AF65-F5344CB8AC3E}">
        <p14:creationId xmlns:p14="http://schemas.microsoft.com/office/powerpoint/2010/main" val="4009615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of you have worked in communications for an organization professionally or in a volunteer capacity? Knowing who your audience is can impact how you communicate including the </a:t>
            </a:r>
            <a:r>
              <a:rPr lang="en-US" dirty="0" err="1"/>
              <a:t>the</a:t>
            </a:r>
            <a:r>
              <a:rPr lang="en-US" dirty="0"/>
              <a:t> tools, voice and content you present. Is your audience primarily college graduates? Is it individuals that have not graduated high school? These differences help drive your messaging.</a:t>
            </a:r>
          </a:p>
          <a:p>
            <a:endParaRPr lang="en-US" dirty="0"/>
          </a:p>
          <a:p>
            <a:r>
              <a:rPr lang="en-US" dirty="0"/>
              <a:t>I grew up in Indian River County, I lived there for the 2004 hurricanes, Frances &amp; Jeanne. Cell phones were not as prevalent as they are now. We received our warnings and information from the television and radio news. What if Brevard County Emergency Management was still only using those tools to communicate with residents and visitors? Not very resilient.</a:t>
            </a:r>
          </a:p>
          <a:p>
            <a:endParaRPr lang="en-US" dirty="0"/>
          </a:p>
          <a:p>
            <a:r>
              <a:rPr lang="en-US" dirty="0"/>
              <a:t>Are you trying to encourage your audience to buy a product? Educate them about a particular topic? Encourage them to provide feedback with a survey? </a:t>
            </a:r>
          </a:p>
          <a:p>
            <a:endParaRPr lang="en-US" dirty="0"/>
          </a:p>
          <a:p>
            <a:r>
              <a:rPr lang="en-US" dirty="0"/>
              <a:t>How are you going to measure success? Number of clicks for the website, views on a video? Interactions with a post? Number of news agencies that pick up the story? People that attend an event.</a:t>
            </a:r>
          </a:p>
          <a:p>
            <a:endParaRPr lang="en-US" dirty="0"/>
          </a:p>
          <a:p>
            <a:r>
              <a:rPr lang="en-US" dirty="0"/>
              <a:t>By asking yourself these questions, you will be developing more resilient communications.</a:t>
            </a:r>
          </a:p>
        </p:txBody>
      </p:sp>
      <p:sp>
        <p:nvSpPr>
          <p:cNvPr id="4" name="Slide Number Placeholder 3"/>
          <p:cNvSpPr>
            <a:spLocks noGrp="1"/>
          </p:cNvSpPr>
          <p:nvPr>
            <p:ph type="sldNum" sz="quarter" idx="5"/>
          </p:nvPr>
        </p:nvSpPr>
        <p:spPr/>
        <p:txBody>
          <a:bodyPr/>
          <a:lstStyle/>
          <a:p>
            <a:fld id="{ECC98115-7D51-4BE0-AFB9-79BAF5A15E39}" type="slidenum">
              <a:rPr lang="en-US" smtClean="0"/>
              <a:t>2</a:t>
            </a:fld>
            <a:endParaRPr lang="en-US"/>
          </a:p>
        </p:txBody>
      </p:sp>
    </p:spTree>
    <p:extLst>
      <p:ext uri="{BB962C8B-B14F-4D97-AF65-F5344CB8AC3E}">
        <p14:creationId xmlns:p14="http://schemas.microsoft.com/office/powerpoint/2010/main" val="2726875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Especially when it comes to Emergency Management and crisis communications, you want to have established relationships and contacts you can turn to. In the middle of an emergency is not the time to start forging those relationships. </a:t>
            </a:r>
          </a:p>
          <a:p>
            <a:endParaRPr lang="en-US" dirty="0"/>
          </a:p>
          <a:p>
            <a:r>
              <a:rPr lang="en-US" dirty="0"/>
              <a:t>Another thing to consider is who your subject matter experts are and have their contact information to get information or clarification.</a:t>
            </a:r>
          </a:p>
          <a:p>
            <a:endParaRPr lang="en-US" dirty="0"/>
          </a:p>
          <a:p>
            <a:r>
              <a:rPr lang="en-US" dirty="0"/>
              <a:t>Community partners that provide services or can assist in sharing key messaging</a:t>
            </a:r>
          </a:p>
          <a:p>
            <a:endParaRPr lang="en-US" dirty="0"/>
          </a:p>
          <a:p>
            <a:r>
              <a:rPr lang="en-US" dirty="0"/>
              <a:t>Public Information Network-started in 2017, over 70 members from municipalities, fire rescue, law enforcement agencies, community organizations, non-profits. Meet multiple times annually on a range of topics. Hurricanes, Brightline.</a:t>
            </a:r>
          </a:p>
        </p:txBody>
      </p:sp>
      <p:sp>
        <p:nvSpPr>
          <p:cNvPr id="4" name="Slide Number Placeholder 3"/>
          <p:cNvSpPr>
            <a:spLocks noGrp="1"/>
          </p:cNvSpPr>
          <p:nvPr>
            <p:ph type="sldNum" sz="quarter" idx="5"/>
          </p:nvPr>
        </p:nvSpPr>
        <p:spPr/>
        <p:txBody>
          <a:bodyPr/>
          <a:lstStyle/>
          <a:p>
            <a:fld id="{ECC98115-7D51-4BE0-AFB9-79BAF5A15E39}" type="slidenum">
              <a:rPr lang="en-US" smtClean="0"/>
              <a:t>3</a:t>
            </a:fld>
            <a:endParaRPr lang="en-US"/>
          </a:p>
        </p:txBody>
      </p:sp>
    </p:spTree>
    <p:extLst>
      <p:ext uri="{BB962C8B-B14F-4D97-AF65-F5344CB8AC3E}">
        <p14:creationId xmlns:p14="http://schemas.microsoft.com/office/powerpoint/2010/main" val="2626253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Emergency Management:</a:t>
            </a:r>
          </a:p>
          <a:p>
            <a:endParaRPr lang="en-US" dirty="0"/>
          </a:p>
          <a:p>
            <a:r>
              <a:rPr lang="en-US" dirty="0"/>
              <a:t>When it comes to a tropical system potentially impacting our area, we start early and use many, if not all, communication platforms.</a:t>
            </a:r>
          </a:p>
          <a:p>
            <a:endParaRPr lang="en-US" dirty="0"/>
          </a:p>
          <a:p>
            <a:r>
              <a:rPr lang="en-US" dirty="0"/>
              <a:t>Leveraging partnerships, from including key organizations in an activated Emergency Operations Center to hosting daily PIN calls to keep our public information partners informed and hear what questions they are receiving for constituents</a:t>
            </a:r>
          </a:p>
          <a:p>
            <a:endParaRPr lang="en-US" dirty="0"/>
          </a:p>
          <a:p>
            <a:r>
              <a:rPr lang="en-US" dirty="0"/>
              <a:t>We have pre-developed messages and graphics. Each year we revisit these to make updates to make messages clearer and use experience to add new information.</a:t>
            </a:r>
          </a:p>
          <a:p>
            <a:endParaRPr lang="en-US" dirty="0"/>
          </a:p>
          <a:p>
            <a:r>
              <a:rPr lang="en-US" dirty="0"/>
              <a:t>Ocean Rescue:</a:t>
            </a:r>
          </a:p>
          <a:p>
            <a:endParaRPr lang="en-US" dirty="0"/>
          </a:p>
          <a:p>
            <a:r>
              <a:rPr lang="en-US" dirty="0"/>
              <a:t>A few months ago we faced the unfortunate circumstance of multiple drowning deaths at beaches in Brevard County.</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ECC98115-7D51-4BE0-AFB9-79BAF5A15E39}" type="slidenum">
              <a:rPr lang="en-US" smtClean="0"/>
              <a:t>4</a:t>
            </a:fld>
            <a:endParaRPr lang="en-US"/>
          </a:p>
        </p:txBody>
      </p:sp>
    </p:spTree>
    <p:extLst>
      <p:ext uri="{BB962C8B-B14F-4D97-AF65-F5344CB8AC3E}">
        <p14:creationId xmlns:p14="http://schemas.microsoft.com/office/powerpoint/2010/main" val="670386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21451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824761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03465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5134047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92859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2/17/2023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9776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2/17/2023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929511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914623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42720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14093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326955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394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2/17/2023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48573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2/17/2023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07264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2/17/2023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93800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2/17/2023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0568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25029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2/17/2023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437891097"/>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mailto:Rachel.Horst@BrevardFL.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BA293-BCF7-4933-AE11-409F15EF1A19}"/>
              </a:ext>
            </a:extLst>
          </p:cNvPr>
          <p:cNvSpPr>
            <a:spLocks noGrp="1"/>
          </p:cNvSpPr>
          <p:nvPr>
            <p:ph type="ctrTitle"/>
          </p:nvPr>
        </p:nvSpPr>
        <p:spPr>
          <a:xfrm>
            <a:off x="1154955" y="1447800"/>
            <a:ext cx="9882090" cy="3329581"/>
          </a:xfrm>
        </p:spPr>
        <p:txBody>
          <a:bodyPr/>
          <a:lstStyle/>
          <a:p>
            <a:pPr algn="ctr"/>
            <a:r>
              <a:rPr lang="en-US" sz="6000" dirty="0"/>
              <a:t>Resilient Communications</a:t>
            </a:r>
          </a:p>
        </p:txBody>
      </p:sp>
      <p:sp>
        <p:nvSpPr>
          <p:cNvPr id="3" name="Subtitle 2">
            <a:extLst>
              <a:ext uri="{FF2B5EF4-FFF2-40B4-BE49-F238E27FC236}">
                <a16:creationId xmlns:a16="http://schemas.microsoft.com/office/drawing/2014/main" id="{3AC301F4-7C8D-4FBB-B515-80BC16B730E6}"/>
              </a:ext>
            </a:extLst>
          </p:cNvPr>
          <p:cNvSpPr>
            <a:spLocks noGrp="1"/>
          </p:cNvSpPr>
          <p:nvPr>
            <p:ph type="subTitle" idx="1"/>
          </p:nvPr>
        </p:nvSpPr>
        <p:spPr>
          <a:xfrm>
            <a:off x="1154955" y="4777380"/>
            <a:ext cx="8825658" cy="1312702"/>
          </a:xfrm>
        </p:spPr>
        <p:txBody>
          <a:bodyPr>
            <a:normAutofit/>
          </a:bodyPr>
          <a:lstStyle/>
          <a:p>
            <a:pPr algn="ctr"/>
            <a:r>
              <a:rPr lang="en-US" dirty="0"/>
              <a:t>March 1, 2023</a:t>
            </a:r>
          </a:p>
          <a:p>
            <a:pPr algn="ctr"/>
            <a:r>
              <a:rPr lang="en-US" dirty="0"/>
              <a:t>Rachel horst </a:t>
            </a:r>
          </a:p>
          <a:p>
            <a:pPr algn="ctr"/>
            <a:r>
              <a:rPr lang="en-US" dirty="0"/>
              <a:t>public information officer, Brevard county government</a:t>
            </a:r>
          </a:p>
        </p:txBody>
      </p:sp>
      <p:pic>
        <p:nvPicPr>
          <p:cNvPr id="11" name="Picture 10">
            <a:extLst>
              <a:ext uri="{FF2B5EF4-FFF2-40B4-BE49-F238E27FC236}">
                <a16:creationId xmlns:a16="http://schemas.microsoft.com/office/drawing/2014/main" id="{7E8BBA74-7D8F-44F7-93D7-CBC91A9EEFB4}"/>
              </a:ext>
            </a:extLst>
          </p:cNvPr>
          <p:cNvPicPr>
            <a:picLocks noChangeAspect="1"/>
          </p:cNvPicPr>
          <p:nvPr/>
        </p:nvPicPr>
        <p:blipFill>
          <a:blip r:embed="rId2"/>
          <a:stretch>
            <a:fillRect/>
          </a:stretch>
        </p:blipFill>
        <p:spPr>
          <a:xfrm>
            <a:off x="4297943" y="1588781"/>
            <a:ext cx="2539682" cy="152380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08862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42C9A-C916-4F39-88AE-904EEE9F06E2}"/>
              </a:ext>
            </a:extLst>
          </p:cNvPr>
          <p:cNvSpPr>
            <a:spLocks noGrp="1"/>
          </p:cNvSpPr>
          <p:nvPr>
            <p:ph type="title"/>
          </p:nvPr>
        </p:nvSpPr>
        <p:spPr/>
        <p:txBody>
          <a:bodyPr/>
          <a:lstStyle/>
          <a:p>
            <a:r>
              <a:rPr lang="en-US" dirty="0"/>
              <a:t>Communication Basics</a:t>
            </a:r>
          </a:p>
        </p:txBody>
      </p:sp>
      <p:sp>
        <p:nvSpPr>
          <p:cNvPr id="3" name="Content Placeholder 2">
            <a:extLst>
              <a:ext uri="{FF2B5EF4-FFF2-40B4-BE49-F238E27FC236}">
                <a16:creationId xmlns:a16="http://schemas.microsoft.com/office/drawing/2014/main" id="{EFF9ED5C-053A-46BF-9DD4-ADC07F224C33}"/>
              </a:ext>
            </a:extLst>
          </p:cNvPr>
          <p:cNvSpPr>
            <a:spLocks noGrp="1"/>
          </p:cNvSpPr>
          <p:nvPr>
            <p:ph idx="1"/>
          </p:nvPr>
        </p:nvSpPr>
        <p:spPr/>
        <p:txBody>
          <a:bodyPr>
            <a:normAutofit/>
          </a:bodyPr>
          <a:lstStyle/>
          <a:p>
            <a:r>
              <a:rPr lang="en-US" dirty="0"/>
              <a:t>Who is your audience?</a:t>
            </a:r>
          </a:p>
          <a:p>
            <a:r>
              <a:rPr lang="en-US" dirty="0"/>
              <a:t>What’s the best way to reach that audience?</a:t>
            </a:r>
          </a:p>
          <a:p>
            <a:r>
              <a:rPr lang="en-US" dirty="0"/>
              <a:t>What are you trying to accomplish?</a:t>
            </a:r>
          </a:p>
          <a:p>
            <a:r>
              <a:rPr lang="en-US" dirty="0"/>
              <a:t>What does success look like for this communication?</a:t>
            </a:r>
          </a:p>
          <a:p>
            <a:endParaRPr lang="en-US" dirty="0"/>
          </a:p>
          <a:p>
            <a:pPr lvl="1"/>
            <a:endParaRPr lang="en-US" dirty="0"/>
          </a:p>
        </p:txBody>
      </p:sp>
      <p:pic>
        <p:nvPicPr>
          <p:cNvPr id="9" name="Picture 8">
            <a:extLst>
              <a:ext uri="{FF2B5EF4-FFF2-40B4-BE49-F238E27FC236}">
                <a16:creationId xmlns:a16="http://schemas.microsoft.com/office/drawing/2014/main" id="{1D80F90D-93E9-4D64-BDF7-72E0A02E3348}"/>
              </a:ext>
            </a:extLst>
          </p:cNvPr>
          <p:cNvPicPr>
            <a:picLocks noChangeAspect="1"/>
          </p:cNvPicPr>
          <p:nvPr/>
        </p:nvPicPr>
        <p:blipFill>
          <a:blip r:embed="rId3"/>
          <a:stretch>
            <a:fillRect/>
          </a:stretch>
        </p:blipFill>
        <p:spPr>
          <a:xfrm>
            <a:off x="1192683" y="4150658"/>
            <a:ext cx="9806634" cy="1600565"/>
          </a:xfrm>
          <a:prstGeom prst="rect">
            <a:avLst/>
          </a:prstGeom>
        </p:spPr>
      </p:pic>
    </p:spTree>
    <p:extLst>
      <p:ext uri="{BB962C8B-B14F-4D97-AF65-F5344CB8AC3E}">
        <p14:creationId xmlns:p14="http://schemas.microsoft.com/office/powerpoint/2010/main" val="2066069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B34FA-662B-4FB2-88DA-BE6AC0CC4811}"/>
              </a:ext>
            </a:extLst>
          </p:cNvPr>
          <p:cNvSpPr>
            <a:spLocks noGrp="1"/>
          </p:cNvSpPr>
          <p:nvPr>
            <p:ph type="title"/>
          </p:nvPr>
        </p:nvSpPr>
        <p:spPr/>
        <p:txBody>
          <a:bodyPr/>
          <a:lstStyle/>
          <a:p>
            <a:r>
              <a:rPr lang="en-US" dirty="0"/>
              <a:t>Build Relationships</a:t>
            </a:r>
          </a:p>
        </p:txBody>
      </p:sp>
      <p:pic>
        <p:nvPicPr>
          <p:cNvPr id="6" name="Content Placeholder 5">
            <a:extLst>
              <a:ext uri="{FF2B5EF4-FFF2-40B4-BE49-F238E27FC236}">
                <a16:creationId xmlns:a16="http://schemas.microsoft.com/office/drawing/2014/main" id="{536B5256-D49E-4C52-87BF-3E4A68518ECA}"/>
              </a:ext>
            </a:extLst>
          </p:cNvPr>
          <p:cNvPicPr>
            <a:picLocks noGrp="1" noChangeAspect="1"/>
          </p:cNvPicPr>
          <p:nvPr>
            <p:ph sz="half" idx="1"/>
          </p:nvPr>
        </p:nvPicPr>
        <p:blipFill>
          <a:blip r:embed="rId3"/>
          <a:stretch>
            <a:fillRect/>
          </a:stretch>
        </p:blipFill>
        <p:spPr>
          <a:xfrm>
            <a:off x="1159070" y="2553445"/>
            <a:ext cx="3986242" cy="2657494"/>
          </a:xfrm>
        </p:spPr>
      </p:pic>
      <p:sp>
        <p:nvSpPr>
          <p:cNvPr id="4" name="Content Placeholder 3">
            <a:extLst>
              <a:ext uri="{FF2B5EF4-FFF2-40B4-BE49-F238E27FC236}">
                <a16:creationId xmlns:a16="http://schemas.microsoft.com/office/drawing/2014/main" id="{01D2911C-2A9D-43B6-8827-230F9F4E6F6A}"/>
              </a:ext>
            </a:extLst>
          </p:cNvPr>
          <p:cNvSpPr>
            <a:spLocks noGrp="1"/>
          </p:cNvSpPr>
          <p:nvPr>
            <p:ph sz="half" idx="2"/>
          </p:nvPr>
        </p:nvSpPr>
        <p:spPr>
          <a:xfrm>
            <a:off x="5654493" y="2895814"/>
            <a:ext cx="4396341" cy="2549362"/>
          </a:xfrm>
        </p:spPr>
        <p:txBody>
          <a:bodyPr/>
          <a:lstStyle/>
          <a:p>
            <a:r>
              <a:rPr lang="en-US" dirty="0"/>
              <a:t>Media contacts</a:t>
            </a:r>
          </a:p>
          <a:p>
            <a:r>
              <a:rPr lang="en-US" dirty="0"/>
              <a:t>Departments contacts and subject matter experts</a:t>
            </a:r>
          </a:p>
          <a:p>
            <a:r>
              <a:rPr lang="en-US" dirty="0"/>
              <a:t>Community partners</a:t>
            </a:r>
          </a:p>
          <a:p>
            <a:r>
              <a:rPr lang="en-US" dirty="0"/>
              <a:t>Public Information Network (PIN)</a:t>
            </a:r>
          </a:p>
        </p:txBody>
      </p:sp>
    </p:spTree>
    <p:extLst>
      <p:ext uri="{BB962C8B-B14F-4D97-AF65-F5344CB8AC3E}">
        <p14:creationId xmlns:p14="http://schemas.microsoft.com/office/powerpoint/2010/main" val="38869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295CD-1219-46A6-848F-79C5F4366710}"/>
              </a:ext>
            </a:extLst>
          </p:cNvPr>
          <p:cNvSpPr>
            <a:spLocks noGrp="1"/>
          </p:cNvSpPr>
          <p:nvPr>
            <p:ph type="title"/>
          </p:nvPr>
        </p:nvSpPr>
        <p:spPr/>
        <p:txBody>
          <a:bodyPr/>
          <a:lstStyle/>
          <a:p>
            <a:r>
              <a:rPr lang="en-US" dirty="0"/>
              <a:t>Resiliency in Action</a:t>
            </a:r>
          </a:p>
        </p:txBody>
      </p:sp>
      <p:sp>
        <p:nvSpPr>
          <p:cNvPr id="5" name="Text Placeholder 4">
            <a:extLst>
              <a:ext uri="{FF2B5EF4-FFF2-40B4-BE49-F238E27FC236}">
                <a16:creationId xmlns:a16="http://schemas.microsoft.com/office/drawing/2014/main" id="{87FEEF96-0378-4BC9-8594-FB2D1C3E10BF}"/>
              </a:ext>
            </a:extLst>
          </p:cNvPr>
          <p:cNvSpPr>
            <a:spLocks noGrp="1"/>
          </p:cNvSpPr>
          <p:nvPr>
            <p:ph type="body" idx="1"/>
          </p:nvPr>
        </p:nvSpPr>
        <p:spPr/>
        <p:txBody>
          <a:bodyPr/>
          <a:lstStyle/>
          <a:p>
            <a:r>
              <a:rPr lang="en-US" dirty="0"/>
              <a:t>Hurricane Messaging</a:t>
            </a:r>
          </a:p>
        </p:txBody>
      </p:sp>
      <p:sp>
        <p:nvSpPr>
          <p:cNvPr id="3" name="Content Placeholder 2">
            <a:extLst>
              <a:ext uri="{FF2B5EF4-FFF2-40B4-BE49-F238E27FC236}">
                <a16:creationId xmlns:a16="http://schemas.microsoft.com/office/drawing/2014/main" id="{ADB22192-3E2C-4C86-94A2-C53029DB1C19}"/>
              </a:ext>
            </a:extLst>
          </p:cNvPr>
          <p:cNvSpPr>
            <a:spLocks noGrp="1"/>
          </p:cNvSpPr>
          <p:nvPr>
            <p:ph sz="half" idx="2"/>
          </p:nvPr>
        </p:nvSpPr>
        <p:spPr/>
        <p:txBody>
          <a:bodyPr>
            <a:normAutofit fontScale="92500" lnSpcReduction="20000"/>
          </a:bodyPr>
          <a:lstStyle/>
          <a:p>
            <a:r>
              <a:rPr lang="en-US" dirty="0"/>
              <a:t>Audience: Brevard County residents and visitors, particularly vulnerable populations</a:t>
            </a:r>
          </a:p>
          <a:p>
            <a:r>
              <a:rPr lang="en-US" dirty="0"/>
              <a:t>Tools/platforms: Press releases, </a:t>
            </a:r>
            <a:r>
              <a:rPr lang="en-US" dirty="0" err="1"/>
              <a:t>AlertBrevard</a:t>
            </a:r>
            <a:r>
              <a:rPr lang="en-US" dirty="0"/>
              <a:t> mass notification system, social media, website</a:t>
            </a:r>
          </a:p>
          <a:p>
            <a:r>
              <a:rPr lang="en-US" dirty="0"/>
              <a:t>Goals: Communicate the risk to our audience and take appropriate action</a:t>
            </a:r>
          </a:p>
          <a:p>
            <a:r>
              <a:rPr lang="en-US" dirty="0"/>
              <a:t>Relationships: media partners, subject matter experts, community partners, PIN calls</a:t>
            </a:r>
          </a:p>
          <a:p>
            <a:r>
              <a:rPr lang="en-US" dirty="0"/>
              <a:t>Success: Traffic on the roads, people in shelters, sandbag distribution, viewers on our videos</a:t>
            </a:r>
          </a:p>
          <a:p>
            <a:endParaRPr lang="en-US" dirty="0"/>
          </a:p>
        </p:txBody>
      </p:sp>
      <p:sp>
        <p:nvSpPr>
          <p:cNvPr id="6" name="Text Placeholder 5">
            <a:extLst>
              <a:ext uri="{FF2B5EF4-FFF2-40B4-BE49-F238E27FC236}">
                <a16:creationId xmlns:a16="http://schemas.microsoft.com/office/drawing/2014/main" id="{EA8C2EFB-2F60-4685-95BD-53A7709D7E2E}"/>
              </a:ext>
            </a:extLst>
          </p:cNvPr>
          <p:cNvSpPr>
            <a:spLocks noGrp="1"/>
          </p:cNvSpPr>
          <p:nvPr>
            <p:ph type="body" sz="quarter" idx="3"/>
          </p:nvPr>
        </p:nvSpPr>
        <p:spPr/>
        <p:txBody>
          <a:bodyPr/>
          <a:lstStyle/>
          <a:p>
            <a:r>
              <a:rPr lang="en-US" dirty="0"/>
              <a:t>Rip Currents</a:t>
            </a:r>
          </a:p>
        </p:txBody>
      </p:sp>
      <p:sp>
        <p:nvSpPr>
          <p:cNvPr id="7" name="Content Placeholder 6">
            <a:extLst>
              <a:ext uri="{FF2B5EF4-FFF2-40B4-BE49-F238E27FC236}">
                <a16:creationId xmlns:a16="http://schemas.microsoft.com/office/drawing/2014/main" id="{3F15A019-FD2B-4449-8C95-A4E609F4EA54}"/>
              </a:ext>
            </a:extLst>
          </p:cNvPr>
          <p:cNvSpPr>
            <a:spLocks noGrp="1"/>
          </p:cNvSpPr>
          <p:nvPr>
            <p:ph sz="quarter" idx="4"/>
          </p:nvPr>
        </p:nvSpPr>
        <p:spPr/>
        <p:txBody>
          <a:bodyPr>
            <a:normAutofit fontScale="92500" lnSpcReduction="20000"/>
          </a:bodyPr>
          <a:lstStyle/>
          <a:p>
            <a:r>
              <a:rPr lang="en-US" dirty="0"/>
              <a:t>Audience: Brevard County residents and visitors</a:t>
            </a:r>
          </a:p>
          <a:p>
            <a:r>
              <a:rPr lang="en-US" dirty="0"/>
              <a:t>Tools/platforms: press conference with Ocean Rescue, social media</a:t>
            </a:r>
          </a:p>
          <a:p>
            <a:r>
              <a:rPr lang="en-US" dirty="0"/>
              <a:t>Goals: Communicate risk, minimize loss of life</a:t>
            </a:r>
          </a:p>
          <a:p>
            <a:r>
              <a:rPr lang="en-US" dirty="0"/>
              <a:t>Relationships: media partners, Visit Space Coast-hotels/motels, PIN network</a:t>
            </a:r>
          </a:p>
          <a:p>
            <a:r>
              <a:rPr lang="en-US" dirty="0"/>
              <a:t>Success: Media attendance/coverages, social media shares, decrease in drownings, increase in guarded beach attendance</a:t>
            </a:r>
          </a:p>
        </p:txBody>
      </p:sp>
    </p:spTree>
    <p:extLst>
      <p:ext uri="{BB962C8B-B14F-4D97-AF65-F5344CB8AC3E}">
        <p14:creationId xmlns:p14="http://schemas.microsoft.com/office/powerpoint/2010/main" val="333670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1BF78-F2B9-4263-8E53-3AEC24C5A02F}"/>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5A1AF80-9838-498F-B6B7-6DCF736F732B}"/>
              </a:ext>
            </a:extLst>
          </p:cNvPr>
          <p:cNvSpPr>
            <a:spLocks noGrp="1"/>
          </p:cNvSpPr>
          <p:nvPr>
            <p:ph idx="1"/>
          </p:nvPr>
        </p:nvSpPr>
        <p:spPr/>
        <p:txBody>
          <a:bodyPr/>
          <a:lstStyle/>
          <a:p>
            <a:r>
              <a:rPr lang="en-US" dirty="0"/>
              <a:t>Rachel Horst</a:t>
            </a:r>
          </a:p>
          <a:p>
            <a:r>
              <a:rPr lang="en-US" dirty="0"/>
              <a:t>Public Information Officer, Brevard County Government</a:t>
            </a:r>
          </a:p>
          <a:p>
            <a:r>
              <a:rPr lang="en-US" dirty="0">
                <a:hlinkClick r:id="rId2"/>
              </a:rPr>
              <a:t>Rachel.Horst@BrevardFL.gov</a:t>
            </a:r>
            <a:endParaRPr lang="en-US" dirty="0"/>
          </a:p>
        </p:txBody>
      </p:sp>
    </p:spTree>
    <p:extLst>
      <p:ext uri="{BB962C8B-B14F-4D97-AF65-F5344CB8AC3E}">
        <p14:creationId xmlns:p14="http://schemas.microsoft.com/office/powerpoint/2010/main" val="41370325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3251</TotalTime>
  <Words>662</Words>
  <Application>Microsoft Office PowerPoint</Application>
  <PresentationFormat>Widescreen</PresentationFormat>
  <Paragraphs>63</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Century Gothic</vt:lpstr>
      <vt:lpstr>Wingdings 3</vt:lpstr>
      <vt:lpstr>Ion</vt:lpstr>
      <vt:lpstr>Resilient Communications</vt:lpstr>
      <vt:lpstr>Communication Basics</vt:lpstr>
      <vt:lpstr>Build Relationships</vt:lpstr>
      <vt:lpstr>Resiliency in Action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Citizen’s Academy</dc:title>
  <dc:creator>Horst, Rachel</dc:creator>
  <cp:lastModifiedBy>Horst, Rachel</cp:lastModifiedBy>
  <cp:revision>21</cp:revision>
  <dcterms:created xsi:type="dcterms:W3CDTF">2023-02-08T18:49:05Z</dcterms:created>
  <dcterms:modified xsi:type="dcterms:W3CDTF">2023-02-17T15:46:26Z</dcterms:modified>
</cp:coreProperties>
</file>