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9" r:id="rId3"/>
    <p:sldId id="405" r:id="rId4"/>
    <p:sldId id="406" r:id="rId5"/>
    <p:sldId id="259" r:id="rId6"/>
    <p:sldId id="370" r:id="rId7"/>
    <p:sldId id="407" r:id="rId8"/>
    <p:sldId id="408" r:id="rId9"/>
    <p:sldId id="922" r:id="rId10"/>
    <p:sldId id="921" r:id="rId11"/>
    <p:sldId id="3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3027C-658D-4517-8B04-D4261D7A6CEC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B33ED-4A8C-4661-896A-0CEDAB85D1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0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2D56-AE8F-4928-A13B-0A60AD1A7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1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Organizationally, we have four a</a:t>
            </a:r>
            <a:r>
              <a:rPr lang="en-US" b="1" baseline="0" dirty="0"/>
              <a:t>dvisory committees to the TPO Governing Board: the Bicycle, Pedestrian, and Trails Advisory Committee, the Citizen’s Advisory Committee, and the Technical Advisory Committee. </a:t>
            </a:r>
            <a:r>
              <a:rPr lang="en-US" b="1" dirty="0"/>
              <a:t>The Executive Committee reviews in detail key transportation policy and administrative issues of concern to the TPO. </a:t>
            </a:r>
            <a:r>
              <a:rPr lang="en-US" b="1" baseline="0" dirty="0"/>
              <a:t>Public Involvement is encouraged throughout the process. Let’s take a closer look at each Committee.</a:t>
            </a:r>
          </a:p>
          <a:p>
            <a:r>
              <a:rPr lang="en-US" b="1" baseline="0" dirty="0"/>
              <a:t>--------------------------------------------------------------------------------------------------------------------------------------------------------------------------------------------------------------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5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670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593B-452A-4D7C-A002-525F480A8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9003A-764B-41A1-A767-7CD7CFC32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82518-D659-4D49-A226-EC98C70D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C44B9-5A72-4ADA-90CE-68796526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2C80D-F90E-41C6-8DA2-96B600E2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6298-1F95-45CD-A848-973BA038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5BC2D-54E8-4FA6-8C40-4CEA1EA55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66443-7139-4DFA-B611-A94EAEF6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6CB3-6048-47CF-B0BB-785DE3E3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92479-71FE-47B1-9210-09D60141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2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04055-0239-4BEC-AEDF-5B1EEE66D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210CB-6FEC-43C2-876F-3F922ECCB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544E6-3218-4D02-BEA4-77CCD333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79E1-D8C3-4201-816C-58538459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2E808-D9C1-42E1-8F15-DE2E802D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58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2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0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34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2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6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96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8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DD38-691C-498C-B7CE-2ED3E326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CCAFB-614B-4D8B-A3C8-119B44A0B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E121-51F8-4B9B-9C07-DE3A3954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B3E57-92E6-4DA2-B20A-B9418AD7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C74FA-D377-417E-AAE0-D9AEB33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70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2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646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84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820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16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76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8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5663-697B-4C3C-9A29-0AF3CED0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EEAEA-A211-4082-A466-CA46EA26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7B003-89DE-45FD-B3FA-9718845C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718D-0E4B-48A8-A50D-F74F1C86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79D33-F576-464D-8645-FDF0E8BC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6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4C95-9CFC-4404-8AAB-9916B96A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C70F8-6A18-47B6-82EC-12AFE784B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9B6BC-4AD8-4657-BE54-A1F18675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0A55C-5312-45D3-A4A8-C66DA5FA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6FB6E-EECC-4063-8AE6-8DAAB6F7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F1373-1C96-4F2F-8F4A-692B4C2C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0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84E8-5BA0-4B0B-936F-EEC7B10B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92AB6-230D-4D29-A96E-AC772CFA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BA000-6C4F-46D2-AD34-BE20E9C70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3632D-D9BA-4EEA-AAD9-40CFB15A4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13D34-7A71-4986-8939-A84A59DCE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B20EF-0D9A-4BA2-BB60-1A623CAD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F728E-01C8-40ED-901B-61013054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E60CF-C5E7-4E8A-B109-B707E2FB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3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5785-EAAE-4E72-A57B-64C1A1CA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51865-ACF5-4E25-8187-0B1F73B9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342A0-C83D-46DC-B449-7DB27ECC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E4E4D-E6B1-4423-A3DE-B45DB303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0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148D4-5A4D-4887-ACF9-CEB6FE64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63CF7-78B6-4513-8606-3ACDA1F3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016BB-BCDA-490B-8993-71D92097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8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AA7C-8915-47AC-A233-03D85CF8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35DC8-AC18-4A97-938C-738A88A6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84D62-9990-4F95-93D5-613B81BFE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58755-7CC4-4F6D-B958-B909F814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A2FAC-CF9B-4A68-9AB7-2F365308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59FB3-F61D-4587-A86E-006C400E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9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2D97-63B5-4394-98C6-54667F4E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51547-7CCF-4431-B29B-97886BBB8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9A71E-FB0C-4777-B64A-126BCF6C7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195B7-CE8D-4554-814C-19DAA450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0468D-9906-42DE-AF6D-BB34F2F1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09D6C-C5AF-4181-B072-ED2A3BC5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9775BC-EAB6-42D3-8727-D43CA4C6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B2F35-306F-490A-93C8-4613E3AAB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2B8BC-05A9-47DF-A526-627FDD231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50E9-8DAB-41E1-9368-FF994E77626F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7CEB9-3C11-497A-A808-0AB7A4140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D65FB-C3A4-4ABF-95C1-E22081987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8EAE-2C58-4D77-98F2-7FC29652E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9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 descr="Blue rectangle">
            <a:extLst>
              <a:ext uri="{FF2B5EF4-FFF2-40B4-BE49-F238E27FC236}">
                <a16:creationId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260" y="4276258"/>
            <a:ext cx="9810926" cy="882001"/>
          </a:xfrm>
          <a:solidFill>
            <a:srgbClr val="0091FE">
              <a:alpha val="90000"/>
            </a:srgbClr>
          </a:solidFill>
        </p:spPr>
        <p:txBody>
          <a:bodyPr anchor="ctr" anchorCtr="0">
            <a:normAutofit fontScale="92500"/>
          </a:bodyPr>
          <a:lstStyle/>
          <a:p>
            <a:pPr algn="l"/>
            <a:r>
              <a:rPr lang="en-US" sz="2800" i="0" dirty="0">
                <a:solidFill>
                  <a:schemeClr val="bg1"/>
                </a:solidFill>
                <a:latin typeface="Century Gothic" panose="020B0502020202020204" pitchFamily="34" charset="0"/>
              </a:rPr>
              <a:t>Space Coast TPO Federal Certification Public Input Meeting</a:t>
            </a:r>
            <a:br>
              <a:rPr lang="en-US" sz="2800" i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i="0" dirty="0">
                <a:solidFill>
                  <a:schemeClr val="bg1"/>
                </a:solidFill>
                <a:latin typeface="Century Gothic" panose="020B0502020202020204" pitchFamily="34" charset="0"/>
              </a:rPr>
              <a:t>May 3, 2022 | </a:t>
            </a:r>
            <a:endParaRPr lang="en-US" sz="2800" b="1" i="0" spc="6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object 9" descr="Beige rectangle">
            <a:extLst>
              <a:ext uri="{FF2B5EF4-FFF2-40B4-BE49-F238E27FC236}">
                <a16:creationId xmlns:a16="http://schemas.microsoft.com/office/drawing/2014/main" id="{A3D6604D-5C1F-4ED9-91D7-C24C3E989A5C}"/>
              </a:ext>
            </a:extLst>
          </p:cNvPr>
          <p:cNvSpPr/>
          <p:nvPr/>
        </p:nvSpPr>
        <p:spPr>
          <a:xfrm>
            <a:off x="1902726" y="5112689"/>
            <a:ext cx="3650785" cy="91141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D197D-38F2-43EE-8472-5CB2849D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1" y="5794265"/>
            <a:ext cx="6426443" cy="10637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8CF7F4-E010-4D5B-A63A-5721811EFD0C}"/>
              </a:ext>
            </a:extLst>
          </p:cNvPr>
          <p:cNvSpPr txBox="1">
            <a:spLocks/>
          </p:cNvSpPr>
          <p:nvPr/>
        </p:nvSpPr>
        <p:spPr>
          <a:xfrm>
            <a:off x="1721747" y="666600"/>
            <a:ext cx="9000744" cy="6243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E83C3">
                    <a:lumMod val="75000"/>
                  </a:srgbClr>
                </a:solidFill>
                <a:latin typeface="Century Gothic" panose="020B0502020202020204" pitchFamily="34" charset="0"/>
              </a:rPr>
              <a:t>Metropolitan Transportation Planning Process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F09FF6-D6A1-4382-9420-BD51EC2E2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40" y="438289"/>
            <a:ext cx="1081007" cy="1081007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E1FD1167-9160-4A60-A956-48256E2111E5}"/>
              </a:ext>
            </a:extLst>
          </p:cNvPr>
          <p:cNvSpPr txBox="1"/>
          <p:nvPr/>
        </p:nvSpPr>
        <p:spPr>
          <a:xfrm>
            <a:off x="1921079" y="1582665"/>
            <a:ext cx="6853805" cy="339875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0100"/>
              </a:lnSpc>
              <a:spcBef>
                <a:spcPts val="675"/>
              </a:spcBef>
              <a:buClr>
                <a:srgbClr val="89D0D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Comments?</a:t>
            </a:r>
          </a:p>
          <a:p>
            <a:pPr marL="355600" marR="5080" indent="-342900">
              <a:lnSpc>
                <a:spcPct val="80100"/>
              </a:lnSpc>
              <a:spcBef>
                <a:spcPts val="675"/>
              </a:spcBef>
              <a:buClr>
                <a:srgbClr val="89D0D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Clr>
                <a:srgbClr val="89D0D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 been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involved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MPO</a:t>
            </a:r>
            <a:endParaRPr sz="2400" dirty="0">
              <a:latin typeface="Times New Roman"/>
              <a:cs typeface="Times New Roman"/>
            </a:endParaRPr>
          </a:p>
          <a:p>
            <a:pPr marL="355600">
              <a:lnSpc>
                <a:spcPts val="2595"/>
              </a:lnSpc>
            </a:pPr>
            <a:r>
              <a:rPr sz="2400" spc="-10" dirty="0">
                <a:latin typeface="Times New Roman"/>
                <a:cs typeface="Times New Roman"/>
              </a:rPr>
              <a:t>transportation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planning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process?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How?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355600" marR="631825" indent="-342900">
              <a:lnSpc>
                <a:spcPts val="2300"/>
              </a:lnSpc>
              <a:buClr>
                <a:srgbClr val="89D0D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What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positive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aspects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PO </a:t>
            </a:r>
            <a:r>
              <a:rPr sz="2400" dirty="0">
                <a:latin typeface="Times New Roman"/>
                <a:cs typeface="Times New Roman"/>
              </a:rPr>
              <a:t>transportation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planning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process?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  <a:buClr>
                <a:srgbClr val="89D0D5"/>
              </a:buClr>
              <a:buFont typeface="Wingdings"/>
              <a:buChar char=""/>
            </a:pPr>
            <a:endParaRPr sz="2550" dirty="0">
              <a:latin typeface="Times New Roman"/>
              <a:cs typeface="Times New Roman"/>
            </a:endParaRPr>
          </a:p>
          <a:p>
            <a:pPr marL="355600" marR="196215" indent="-342900">
              <a:lnSpc>
                <a:spcPts val="2300"/>
              </a:lnSpc>
              <a:buClr>
                <a:srgbClr val="89D0D5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What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suggestions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improving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lang="en-US" sz="2400" spc="-3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transportation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process?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636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D197D-38F2-43EE-8472-5CB2849D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1" y="5794265"/>
            <a:ext cx="6426443" cy="10637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8CF7F4-E010-4D5B-A63A-5721811EFD0C}"/>
              </a:ext>
            </a:extLst>
          </p:cNvPr>
          <p:cNvSpPr txBox="1">
            <a:spLocks/>
          </p:cNvSpPr>
          <p:nvPr/>
        </p:nvSpPr>
        <p:spPr>
          <a:xfrm>
            <a:off x="1342239" y="1457779"/>
            <a:ext cx="6576968" cy="23237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3E3208-EC18-481C-A241-E249B2D6C87A}"/>
              </a:ext>
            </a:extLst>
          </p:cNvPr>
          <p:cNvSpPr/>
          <p:nvPr/>
        </p:nvSpPr>
        <p:spPr>
          <a:xfrm>
            <a:off x="834012" y="795226"/>
            <a:ext cx="31749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Why</a:t>
            </a:r>
            <a:r>
              <a:rPr lang="en-US" sz="2700" b="1" spc="-35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are</a:t>
            </a:r>
            <a:r>
              <a:rPr lang="en-US" sz="2700" b="1" spc="-95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en-US" sz="2700" b="1" spc="-15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spc="-1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here?</a:t>
            </a:r>
            <a:endParaRPr lang="en-US" sz="27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5CF68FE-9EA8-4413-A5E6-62D87CBAC966}"/>
              </a:ext>
            </a:extLst>
          </p:cNvPr>
          <p:cNvSpPr txBox="1"/>
          <p:nvPr/>
        </p:nvSpPr>
        <p:spPr>
          <a:xfrm>
            <a:off x="1292977" y="1853325"/>
            <a:ext cx="6675492" cy="3390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04165" indent="-342900">
              <a:spcBef>
                <a:spcPts val="100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certify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planning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practices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transportation </a:t>
            </a:r>
            <a:r>
              <a:rPr sz="2400" dirty="0">
                <a:latin typeface="Times New Roman"/>
                <a:cs typeface="Times New Roman"/>
              </a:rPr>
              <a:t>management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determine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region </a:t>
            </a:r>
            <a:r>
              <a:rPr sz="2400" dirty="0">
                <a:latin typeface="Times New Roman"/>
                <a:cs typeface="Times New Roman"/>
              </a:rPr>
              <a:t>follows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federal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laws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regulations.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  <a:buClr>
                <a:srgbClr val="89D0D5"/>
              </a:buClr>
              <a:buFont typeface="Wingdings 3"/>
              <a:buChar char=""/>
            </a:pPr>
            <a:endParaRPr sz="2750" dirty="0">
              <a:latin typeface="Times New Roman"/>
              <a:cs typeface="Times New Roman"/>
            </a:endParaRPr>
          </a:p>
          <a:p>
            <a:pPr marL="354965" marR="5080" indent="-342900">
              <a:buClr>
                <a:srgbClr val="89D0D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No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every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FTA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FHWA </a:t>
            </a:r>
            <a:r>
              <a:rPr sz="2400" dirty="0">
                <a:latin typeface="Times New Roman"/>
                <a:cs typeface="Times New Roman"/>
              </a:rPr>
              <a:t>jointly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review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metropolitan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transportation </a:t>
            </a:r>
            <a:r>
              <a:rPr sz="2400" dirty="0">
                <a:latin typeface="Times New Roman"/>
                <a:cs typeface="Times New Roman"/>
              </a:rPr>
              <a:t>planning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those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areas </a:t>
            </a:r>
            <a:r>
              <a:rPr sz="2400" dirty="0">
                <a:latin typeface="Times New Roman"/>
                <a:cs typeface="Times New Roman"/>
              </a:rPr>
              <a:t>over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200,000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population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(TMAs).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1EA0C-BD14-4070-BCE3-A90AD0B55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23" y="663979"/>
            <a:ext cx="716439" cy="71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D197D-38F2-43EE-8472-5CB2849D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1" y="5794265"/>
            <a:ext cx="6426443" cy="10637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8CF7F4-E010-4D5B-A63A-5721811EFD0C}"/>
              </a:ext>
            </a:extLst>
          </p:cNvPr>
          <p:cNvSpPr txBox="1">
            <a:spLocks/>
          </p:cNvSpPr>
          <p:nvPr/>
        </p:nvSpPr>
        <p:spPr>
          <a:xfrm>
            <a:off x="1342239" y="1457779"/>
            <a:ext cx="6576968" cy="23237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3E3208-EC18-481C-A241-E249B2D6C87A}"/>
              </a:ext>
            </a:extLst>
          </p:cNvPr>
          <p:cNvSpPr/>
          <p:nvPr/>
        </p:nvSpPr>
        <p:spPr>
          <a:xfrm>
            <a:off x="834012" y="795226"/>
            <a:ext cx="33740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Why</a:t>
            </a:r>
            <a:r>
              <a:rPr lang="en-US" sz="2700" b="1" spc="-35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are</a:t>
            </a:r>
            <a:r>
              <a:rPr lang="en-US" sz="2700" b="1" spc="-95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YOU</a:t>
            </a:r>
            <a:r>
              <a:rPr lang="en-US" sz="2700" b="1" spc="-15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700" b="1" spc="-1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here?</a:t>
            </a:r>
            <a:endParaRPr lang="en-US" sz="27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DF1B15-3C46-4C8F-B2E7-9A47CA2DE58E}"/>
              </a:ext>
            </a:extLst>
          </p:cNvPr>
          <p:cNvSpPr txBox="1"/>
          <p:nvPr/>
        </p:nvSpPr>
        <p:spPr>
          <a:xfrm>
            <a:off x="1208015" y="1659838"/>
            <a:ext cx="8548382" cy="4202048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732280" marR="1117600" indent="-1692275">
              <a:lnSpc>
                <a:spcPts val="2810"/>
              </a:lnSpc>
              <a:spcBef>
                <a:spcPts val="455"/>
              </a:spcBef>
            </a:pPr>
            <a:r>
              <a:rPr sz="2600" b="1" i="1" dirty="0">
                <a:latin typeface="Times New Roman"/>
                <a:cs typeface="Times New Roman"/>
              </a:rPr>
              <a:t>Part</a:t>
            </a:r>
            <a:r>
              <a:rPr sz="2600" b="1" i="1" spc="-35" dirty="0">
                <a:latin typeface="Times New Roman"/>
                <a:cs typeface="Times New Roman"/>
              </a:rPr>
              <a:t> </a:t>
            </a:r>
            <a:r>
              <a:rPr sz="2600" b="1" i="1" dirty="0">
                <a:latin typeface="Times New Roman"/>
                <a:cs typeface="Times New Roman"/>
              </a:rPr>
              <a:t>of</a:t>
            </a:r>
            <a:r>
              <a:rPr sz="2600" b="1" i="1" spc="-30" dirty="0">
                <a:latin typeface="Times New Roman"/>
                <a:cs typeface="Times New Roman"/>
              </a:rPr>
              <a:t> </a:t>
            </a:r>
            <a:r>
              <a:rPr sz="2600" b="1" i="1" dirty="0">
                <a:latin typeface="Times New Roman"/>
                <a:cs typeface="Times New Roman"/>
              </a:rPr>
              <a:t>this</a:t>
            </a:r>
            <a:r>
              <a:rPr sz="2600" b="1" i="1" spc="-20" dirty="0">
                <a:latin typeface="Times New Roman"/>
                <a:cs typeface="Times New Roman"/>
              </a:rPr>
              <a:t> </a:t>
            </a:r>
            <a:r>
              <a:rPr sz="2600" b="1" i="1" dirty="0">
                <a:latin typeface="Times New Roman"/>
                <a:cs typeface="Times New Roman"/>
              </a:rPr>
              <a:t>review</a:t>
            </a:r>
            <a:r>
              <a:rPr sz="2600" b="1" i="1" spc="-15" dirty="0">
                <a:latin typeface="Times New Roman"/>
                <a:cs typeface="Times New Roman"/>
              </a:rPr>
              <a:t> </a:t>
            </a:r>
            <a:r>
              <a:rPr sz="2600" b="1" i="1" dirty="0">
                <a:latin typeface="Times New Roman"/>
                <a:cs typeface="Times New Roman"/>
              </a:rPr>
              <a:t>includes</a:t>
            </a:r>
            <a:r>
              <a:rPr sz="2600" b="1" i="1" spc="-20" dirty="0">
                <a:latin typeface="Times New Roman"/>
                <a:cs typeface="Times New Roman"/>
              </a:rPr>
              <a:t> </a:t>
            </a:r>
            <a:r>
              <a:rPr sz="2600" b="1" i="1" dirty="0">
                <a:latin typeface="Times New Roman"/>
                <a:cs typeface="Times New Roman"/>
              </a:rPr>
              <a:t>seeking</a:t>
            </a:r>
            <a:r>
              <a:rPr sz="2600" b="1" i="1" spc="-5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the </a:t>
            </a:r>
            <a:r>
              <a:rPr sz="2600" b="1" i="1" spc="-10" dirty="0">
                <a:latin typeface="Times New Roman"/>
                <a:cs typeface="Times New Roman"/>
              </a:rPr>
              <a:t>public’s</a:t>
            </a:r>
            <a:r>
              <a:rPr sz="2600" b="1" i="1" spc="-155" dirty="0">
                <a:latin typeface="Times New Roman"/>
                <a:cs typeface="Times New Roman"/>
              </a:rPr>
              <a:t> </a:t>
            </a:r>
            <a:r>
              <a:rPr sz="2600" b="1" i="1" spc="-10" dirty="0">
                <a:latin typeface="Times New Roman"/>
                <a:cs typeface="Times New Roman"/>
              </a:rPr>
              <a:t>input.</a:t>
            </a:r>
            <a:endParaRPr sz="26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1060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30" dirty="0">
                <a:latin typeface="Times New Roman"/>
                <a:cs typeface="Times New Roman"/>
              </a:rPr>
              <a:t>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solicit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comments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perspectives </a:t>
            </a:r>
            <a:r>
              <a:rPr sz="2400" dirty="0">
                <a:latin typeface="Times New Roman"/>
                <a:cs typeface="Times New Roman"/>
              </a:rPr>
              <a:t>regarding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transportation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planning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programming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carried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lang="en-US" sz="2400" spc="-25" dirty="0">
                <a:latin typeface="Times New Roman"/>
                <a:cs typeface="Times New Roman"/>
              </a:rPr>
              <a:t>Space Coast TPO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partners,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including: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07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756920" algn="l"/>
              </a:tabLst>
            </a:pPr>
            <a:r>
              <a:rPr lang="en-US" sz="2000" spc="-20" dirty="0">
                <a:latin typeface="Times New Roman"/>
                <a:cs typeface="Times New Roman"/>
              </a:rPr>
              <a:t>F</a:t>
            </a:r>
            <a:r>
              <a:rPr sz="2000" spc="-20" dirty="0">
                <a:latin typeface="Times New Roman"/>
                <a:cs typeface="Times New Roman"/>
              </a:rPr>
              <a:t>DOT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23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756920" algn="l"/>
              </a:tabLst>
            </a:pPr>
            <a:r>
              <a:rPr lang="en-US" sz="2000" spc="-10" dirty="0">
                <a:latin typeface="Times New Roman"/>
                <a:cs typeface="Times New Roman"/>
              </a:rPr>
              <a:t>Space Coast Area Transit 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24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DOT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24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Local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Jurisdictions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24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Partners</a:t>
            </a:r>
            <a:endParaRPr lang="en-US" sz="2000" spc="-10" dirty="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124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756920" algn="l"/>
              </a:tabLst>
            </a:pPr>
            <a:r>
              <a:rPr lang="en-US" sz="2000" spc="-10" dirty="0">
                <a:latin typeface="Times New Roman"/>
                <a:cs typeface="Times New Roman"/>
              </a:rPr>
              <a:t>Citizens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736918-A645-44EE-9437-78E4A74F7323}"/>
              </a:ext>
            </a:extLst>
          </p:cNvPr>
          <p:cNvGrpSpPr/>
          <p:nvPr/>
        </p:nvGrpSpPr>
        <p:grpSpPr>
          <a:xfrm>
            <a:off x="7074727" y="3429000"/>
            <a:ext cx="1957407" cy="2699821"/>
            <a:chOff x="7541714" y="2063897"/>
            <a:chExt cx="1957407" cy="26998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A6F013-21EA-4C7B-BFFA-EF7982E9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714" y="3397502"/>
              <a:ext cx="1957407" cy="7696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B99C30-F224-4E1D-BC85-8146EE11D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714" y="4394329"/>
              <a:ext cx="994511" cy="36938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82EFD9-9EF1-4497-9743-594BEE00D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714" y="2063897"/>
              <a:ext cx="1166463" cy="11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92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9063" y="1549195"/>
            <a:ext cx="639311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The Space Coast TPO is a forum for the board of local elected officials to: </a:t>
            </a: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r>
              <a:rPr lang="en-US" sz="1800" b="1" dirty="0">
                <a:latin typeface="Century Gothic" panose="020B0502020202020204" pitchFamily="34" charset="0"/>
              </a:rPr>
              <a:t>coordinate transportation impacts and improvements</a:t>
            </a:r>
          </a:p>
          <a:p>
            <a:endParaRPr lang="en-US" sz="1800" b="1" dirty="0">
              <a:latin typeface="Century Gothic" panose="020B0502020202020204" pitchFamily="34" charset="0"/>
            </a:endParaRPr>
          </a:p>
          <a:p>
            <a:r>
              <a:rPr lang="en-US" sz="1800" b="1" dirty="0">
                <a:latin typeface="Century Gothic" panose="020B0502020202020204" pitchFamily="34" charset="0"/>
              </a:rPr>
              <a:t>establish transportation policy </a:t>
            </a:r>
          </a:p>
          <a:p>
            <a:endParaRPr lang="en-US" sz="1800" b="1" dirty="0">
              <a:latin typeface="Century Gothic" panose="020B0502020202020204" pitchFamily="34" charset="0"/>
            </a:endParaRPr>
          </a:p>
          <a:p>
            <a:r>
              <a:rPr lang="en-US" sz="1800" b="1" dirty="0">
                <a:latin typeface="Century Gothic" panose="020B0502020202020204" pitchFamily="34" charset="0"/>
              </a:rPr>
              <a:t>develop transportation plans to fix short and long-term needs</a:t>
            </a:r>
          </a:p>
          <a:p>
            <a:endParaRPr lang="en-US" sz="1800" b="1" dirty="0">
              <a:latin typeface="Century Gothic" panose="020B0502020202020204" pitchFamily="34" charset="0"/>
            </a:endParaRPr>
          </a:p>
          <a:p>
            <a:r>
              <a:rPr lang="en-US" sz="1800" b="1" dirty="0">
                <a:latin typeface="Century Gothic" panose="020B0502020202020204" pitchFamily="34" charset="0"/>
              </a:rPr>
              <a:t>mutually agree on state- and federally-funded projects to improve regional mobility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1559" y="303345"/>
            <a:ext cx="5967157" cy="10353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What is the Role of the SCTPO?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0"/>
          <a:stretch/>
        </p:blipFill>
        <p:spPr bwMode="auto">
          <a:xfrm>
            <a:off x="642639" y="1338715"/>
            <a:ext cx="2333597" cy="4853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4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D7868F-6835-473A-BA2D-4D6BA7C1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807" y="250935"/>
            <a:ext cx="4833456" cy="129302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Who informs our process?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781775-2571-4829-BEF3-AF69B517E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1" y="1703679"/>
            <a:ext cx="4754880" cy="475488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BF4B7-9B2A-4056-A86E-4A7754E5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987" y="2073634"/>
            <a:ext cx="155448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9A6356-F066-42E9-8953-E45271027BDF}"/>
              </a:ext>
            </a:extLst>
          </p:cNvPr>
          <p:cNvSpPr/>
          <p:nvPr/>
        </p:nvSpPr>
        <p:spPr>
          <a:xfrm>
            <a:off x="5155384" y="3855267"/>
            <a:ext cx="5219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0332" indent="-342900" algn="ctr"/>
            <a:r>
              <a:rPr lang="en-US" sz="2800" b="1" dirty="0"/>
              <a:t>*Sunshine Law applies to </a:t>
            </a:r>
          </a:p>
          <a:p>
            <a:pPr marL="370332" indent="-342900" algn="ctr"/>
            <a:r>
              <a:rPr lang="en-US" sz="2800" b="1" u="sng" dirty="0"/>
              <a:t>ALL </a:t>
            </a:r>
          </a:p>
          <a:p>
            <a:pPr marL="370332" indent="-342900" algn="ctr"/>
            <a:r>
              <a:rPr lang="en-US" sz="2800" b="1" dirty="0"/>
              <a:t>SCTPO Governing Board and Committee Members</a:t>
            </a:r>
          </a:p>
        </p:txBody>
      </p:sp>
    </p:spTree>
    <p:extLst>
      <p:ext uri="{BB962C8B-B14F-4D97-AF65-F5344CB8AC3E}">
        <p14:creationId xmlns:p14="http://schemas.microsoft.com/office/powerpoint/2010/main" val="31578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D197D-38F2-43EE-8472-5CB2849D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1" y="5794265"/>
            <a:ext cx="6426443" cy="10637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8CF7F4-E010-4D5B-A63A-5721811EFD0C}"/>
              </a:ext>
            </a:extLst>
          </p:cNvPr>
          <p:cNvSpPr txBox="1">
            <a:spLocks/>
          </p:cNvSpPr>
          <p:nvPr/>
        </p:nvSpPr>
        <p:spPr>
          <a:xfrm>
            <a:off x="1342239" y="1457779"/>
            <a:ext cx="6576968" cy="23237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613F441-569C-419B-9C8D-F668D1DD54D5}"/>
              </a:ext>
            </a:extLst>
          </p:cNvPr>
          <p:cNvSpPr txBox="1"/>
          <p:nvPr/>
        </p:nvSpPr>
        <p:spPr>
          <a:xfrm>
            <a:off x="605324" y="462034"/>
            <a:ext cx="8690994" cy="350814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algn="just">
              <a:spcBef>
                <a:spcPts val="1140"/>
              </a:spcBef>
            </a:pPr>
            <a:r>
              <a:rPr sz="2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/>
              </a:rPr>
              <a:t>Why</a:t>
            </a:r>
            <a:r>
              <a:rPr sz="2600" b="1" spc="-1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sz="2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/>
              </a:rPr>
              <a:t>is</a:t>
            </a:r>
            <a:r>
              <a:rPr sz="2600" b="1" spc="-5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sz="2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/>
              </a:rPr>
              <a:t>it</a:t>
            </a:r>
            <a:r>
              <a:rPr sz="2600" b="1" spc="-1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/>
              </a:rPr>
              <a:t> important?</a:t>
            </a:r>
            <a:endParaRPr lang="en-US" sz="2600" b="1" spc="-1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/>
            </a:endParaRPr>
          </a:p>
          <a:p>
            <a:pPr marL="12700" algn="just">
              <a:spcBef>
                <a:spcPts val="1140"/>
              </a:spcBef>
            </a:pPr>
            <a:endParaRPr sz="2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/>
            </a:endParaRPr>
          </a:p>
          <a:p>
            <a:pPr marL="756285" marR="572770" indent="-287020" algn="just">
              <a:lnSpc>
                <a:spcPts val="2590"/>
              </a:lnSpc>
              <a:spcBef>
                <a:spcPts val="1285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Decide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how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substantial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federal </a:t>
            </a:r>
            <a:r>
              <a:rPr sz="2400" dirty="0">
                <a:latin typeface="Times New Roman"/>
                <a:cs typeface="Times New Roman"/>
              </a:rPr>
              <a:t>transportation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funding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spent</a:t>
            </a:r>
            <a:endParaRPr sz="2400" dirty="0">
              <a:latin typeface="Times New Roman"/>
              <a:cs typeface="Times New Roman"/>
            </a:endParaRPr>
          </a:p>
          <a:p>
            <a:pPr marL="756285" marR="187325" indent="-287020" algn="just">
              <a:lnSpc>
                <a:spcPct val="90000"/>
              </a:lnSpc>
              <a:spcBef>
                <a:spcPts val="969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Because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limited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funding,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Space Coast TPO </a:t>
            </a:r>
            <a:r>
              <a:rPr sz="2400" spc="-2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collaboratively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prioritize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regional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needs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determine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most</a:t>
            </a:r>
            <a:r>
              <a:rPr sz="2400" spc="-10" dirty="0">
                <a:latin typeface="Times New Roman"/>
                <a:cs typeface="Times New Roman"/>
              </a:rPr>
              <a:t> economical solutions</a:t>
            </a:r>
            <a:endParaRPr sz="2400" dirty="0">
              <a:latin typeface="Times New Roman"/>
              <a:cs typeface="Times New Roman"/>
            </a:endParaRPr>
          </a:p>
          <a:p>
            <a:pPr marL="756285" marR="5080" indent="-287020" algn="just">
              <a:lnSpc>
                <a:spcPts val="2590"/>
              </a:lnSpc>
              <a:spcBef>
                <a:spcPts val="1040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75692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Provides the framework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future </a:t>
            </a:r>
            <a:r>
              <a:rPr sz="2400" dirty="0">
                <a:latin typeface="Times New Roman"/>
                <a:cs typeface="Times New Roman"/>
              </a:rPr>
              <a:t>transportation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system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48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D197D-38F2-43EE-8472-5CB2849D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1" y="5794265"/>
            <a:ext cx="6426443" cy="10637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8CF7F4-E010-4D5B-A63A-5721811EFD0C}"/>
              </a:ext>
            </a:extLst>
          </p:cNvPr>
          <p:cNvSpPr txBox="1">
            <a:spLocks/>
          </p:cNvSpPr>
          <p:nvPr/>
        </p:nvSpPr>
        <p:spPr>
          <a:xfrm>
            <a:off x="1342239" y="1457779"/>
            <a:ext cx="6576968" cy="23237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5F4BDAB3-7FD7-43F8-90E0-28E8255CD32F}"/>
              </a:ext>
            </a:extLst>
          </p:cNvPr>
          <p:cNvGrpSpPr/>
          <p:nvPr/>
        </p:nvGrpSpPr>
        <p:grpSpPr>
          <a:xfrm>
            <a:off x="6726985" y="1914056"/>
            <a:ext cx="4287774" cy="3474720"/>
            <a:chOff x="2735641" y="2186940"/>
            <a:chExt cx="4287774" cy="3474720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F89F255D-CAAD-4799-9EFA-7FF432916C4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5641" y="2186940"/>
              <a:ext cx="4287774" cy="3474720"/>
            </a:xfrm>
            <a:prstGeom prst="rect">
              <a:avLst/>
            </a:prstGeom>
          </p:spPr>
        </p:pic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7522260B-E74A-4999-AB26-6D485E60B60E}"/>
                </a:ext>
              </a:extLst>
            </p:cNvPr>
            <p:cNvSpPr/>
            <p:nvPr/>
          </p:nvSpPr>
          <p:spPr>
            <a:xfrm>
              <a:off x="3047999" y="2362200"/>
              <a:ext cx="3429000" cy="3124200"/>
            </a:xfrm>
            <a:custGeom>
              <a:avLst/>
              <a:gdLst/>
              <a:ahLst/>
              <a:cxnLst/>
              <a:rect l="l" t="t" r="r" b="b"/>
              <a:pathLst>
                <a:path w="3429000" h="3124200">
                  <a:moveTo>
                    <a:pt x="122681" y="2712212"/>
                  </a:moveTo>
                  <a:lnTo>
                    <a:pt x="75707" y="2724324"/>
                  </a:lnTo>
                  <a:lnTo>
                    <a:pt x="36068" y="2760726"/>
                  </a:lnTo>
                  <a:lnTo>
                    <a:pt x="9032" y="2813002"/>
                  </a:lnTo>
                  <a:lnTo>
                    <a:pt x="0" y="2872994"/>
                  </a:lnTo>
                  <a:lnTo>
                    <a:pt x="4740" y="2915263"/>
                  </a:lnTo>
                  <a:lnTo>
                    <a:pt x="18970" y="2956163"/>
                  </a:lnTo>
                  <a:lnTo>
                    <a:pt x="42701" y="2995705"/>
                  </a:lnTo>
                  <a:lnTo>
                    <a:pt x="75945" y="3033903"/>
                  </a:lnTo>
                  <a:lnTo>
                    <a:pt x="141430" y="3075511"/>
                  </a:lnTo>
                  <a:lnTo>
                    <a:pt x="185372" y="3090084"/>
                  </a:lnTo>
                  <a:lnTo>
                    <a:pt x="236775" y="3100498"/>
                  </a:lnTo>
                  <a:lnTo>
                    <a:pt x="295635" y="3106748"/>
                  </a:lnTo>
                  <a:lnTo>
                    <a:pt x="361950" y="3108833"/>
                  </a:lnTo>
                  <a:lnTo>
                    <a:pt x="414266" y="3107386"/>
                  </a:lnTo>
                  <a:lnTo>
                    <a:pt x="465010" y="3103046"/>
                  </a:lnTo>
                  <a:lnTo>
                    <a:pt x="514184" y="3095814"/>
                  </a:lnTo>
                  <a:lnTo>
                    <a:pt x="561788" y="3085689"/>
                  </a:lnTo>
                  <a:lnTo>
                    <a:pt x="607821" y="3072671"/>
                  </a:lnTo>
                  <a:lnTo>
                    <a:pt x="652285" y="3056761"/>
                  </a:lnTo>
                  <a:lnTo>
                    <a:pt x="695179" y="3037959"/>
                  </a:lnTo>
                  <a:lnTo>
                    <a:pt x="736504" y="3016265"/>
                  </a:lnTo>
                  <a:lnTo>
                    <a:pt x="776261" y="2991680"/>
                  </a:lnTo>
                  <a:lnTo>
                    <a:pt x="814449" y="2964203"/>
                  </a:lnTo>
                  <a:lnTo>
                    <a:pt x="851069" y="2933834"/>
                  </a:lnTo>
                  <a:lnTo>
                    <a:pt x="868745" y="2917063"/>
                  </a:lnTo>
                  <a:lnTo>
                    <a:pt x="567436" y="2917063"/>
                  </a:lnTo>
                  <a:lnTo>
                    <a:pt x="535717" y="2915558"/>
                  </a:lnTo>
                  <a:lnTo>
                    <a:pt x="475138" y="2903454"/>
                  </a:lnTo>
                  <a:lnTo>
                    <a:pt x="425108" y="2882711"/>
                  </a:lnTo>
                  <a:lnTo>
                    <a:pt x="361481" y="2841424"/>
                  </a:lnTo>
                  <a:lnTo>
                    <a:pt x="277137" y="2779210"/>
                  </a:lnTo>
                  <a:lnTo>
                    <a:pt x="243490" y="2755439"/>
                  </a:lnTo>
                  <a:lnTo>
                    <a:pt x="200913" y="2729865"/>
                  </a:lnTo>
                  <a:lnTo>
                    <a:pt x="161416" y="2716609"/>
                  </a:lnTo>
                  <a:lnTo>
                    <a:pt x="141942" y="2713309"/>
                  </a:lnTo>
                  <a:lnTo>
                    <a:pt x="122681" y="2712212"/>
                  </a:lnTo>
                  <a:close/>
                </a:path>
                <a:path w="3429000" h="3124200">
                  <a:moveTo>
                    <a:pt x="1012307" y="306197"/>
                  </a:moveTo>
                  <a:lnTo>
                    <a:pt x="480060" y="306197"/>
                  </a:lnTo>
                  <a:lnTo>
                    <a:pt x="527748" y="310090"/>
                  </a:lnTo>
                  <a:lnTo>
                    <a:pt x="572770" y="321766"/>
                  </a:lnTo>
                  <a:lnTo>
                    <a:pt x="615124" y="341217"/>
                  </a:lnTo>
                  <a:lnTo>
                    <a:pt x="654812" y="368436"/>
                  </a:lnTo>
                  <a:lnTo>
                    <a:pt x="691832" y="403416"/>
                  </a:lnTo>
                  <a:lnTo>
                    <a:pt x="726186" y="446150"/>
                  </a:lnTo>
                  <a:lnTo>
                    <a:pt x="749355" y="482471"/>
                  </a:lnTo>
                  <a:lnTo>
                    <a:pt x="769431" y="521517"/>
                  </a:lnTo>
                  <a:lnTo>
                    <a:pt x="786424" y="563324"/>
                  </a:lnTo>
                  <a:lnTo>
                    <a:pt x="800306" y="607790"/>
                  </a:lnTo>
                  <a:lnTo>
                    <a:pt x="811108" y="655016"/>
                  </a:lnTo>
                  <a:lnTo>
                    <a:pt x="818822" y="704969"/>
                  </a:lnTo>
                  <a:lnTo>
                    <a:pt x="823449" y="757648"/>
                  </a:lnTo>
                  <a:lnTo>
                    <a:pt x="824991" y="813053"/>
                  </a:lnTo>
                  <a:lnTo>
                    <a:pt x="823466" y="870245"/>
                  </a:lnTo>
                  <a:lnTo>
                    <a:pt x="818886" y="925862"/>
                  </a:lnTo>
                  <a:lnTo>
                    <a:pt x="811244" y="979900"/>
                  </a:lnTo>
                  <a:lnTo>
                    <a:pt x="800532" y="1032350"/>
                  </a:lnTo>
                  <a:lnTo>
                    <a:pt x="786745" y="1083205"/>
                  </a:lnTo>
                  <a:lnTo>
                    <a:pt x="769874" y="1132459"/>
                  </a:lnTo>
                  <a:lnTo>
                    <a:pt x="749606" y="1179754"/>
                  </a:lnTo>
                  <a:lnTo>
                    <a:pt x="725635" y="1224736"/>
                  </a:lnTo>
                  <a:lnTo>
                    <a:pt x="697960" y="1267396"/>
                  </a:lnTo>
                  <a:lnTo>
                    <a:pt x="666580" y="1307728"/>
                  </a:lnTo>
                  <a:lnTo>
                    <a:pt x="631496" y="1345724"/>
                  </a:lnTo>
                  <a:lnTo>
                    <a:pt x="592709" y="1381379"/>
                  </a:lnTo>
                  <a:lnTo>
                    <a:pt x="552090" y="1413657"/>
                  </a:lnTo>
                  <a:lnTo>
                    <a:pt x="511513" y="1441402"/>
                  </a:lnTo>
                  <a:lnTo>
                    <a:pt x="470979" y="1464611"/>
                  </a:lnTo>
                  <a:lnTo>
                    <a:pt x="430487" y="1483280"/>
                  </a:lnTo>
                  <a:lnTo>
                    <a:pt x="390038" y="1497404"/>
                  </a:lnTo>
                  <a:lnTo>
                    <a:pt x="349630" y="1506982"/>
                  </a:lnTo>
                  <a:lnTo>
                    <a:pt x="349630" y="1573149"/>
                  </a:lnTo>
                  <a:lnTo>
                    <a:pt x="398779" y="1573149"/>
                  </a:lnTo>
                  <a:lnTo>
                    <a:pt x="446388" y="1576014"/>
                  </a:lnTo>
                  <a:lnTo>
                    <a:pt x="493656" y="1584609"/>
                  </a:lnTo>
                  <a:lnTo>
                    <a:pt x="540576" y="1598935"/>
                  </a:lnTo>
                  <a:lnTo>
                    <a:pt x="587142" y="1618990"/>
                  </a:lnTo>
                  <a:lnTo>
                    <a:pt x="633349" y="1644777"/>
                  </a:lnTo>
                  <a:lnTo>
                    <a:pt x="677407" y="1674034"/>
                  </a:lnTo>
                  <a:lnTo>
                    <a:pt x="717534" y="1704645"/>
                  </a:lnTo>
                  <a:lnTo>
                    <a:pt x="753729" y="1736591"/>
                  </a:lnTo>
                  <a:lnTo>
                    <a:pt x="785992" y="1769854"/>
                  </a:lnTo>
                  <a:lnTo>
                    <a:pt x="814324" y="1804416"/>
                  </a:lnTo>
                  <a:lnTo>
                    <a:pt x="837584" y="1840114"/>
                  </a:lnTo>
                  <a:lnTo>
                    <a:pt x="859916" y="1883219"/>
                  </a:lnTo>
                  <a:lnTo>
                    <a:pt x="881296" y="1933753"/>
                  </a:lnTo>
                  <a:lnTo>
                    <a:pt x="901700" y="1991741"/>
                  </a:lnTo>
                  <a:lnTo>
                    <a:pt x="915952" y="2039116"/>
                  </a:lnTo>
                  <a:lnTo>
                    <a:pt x="928012" y="2086863"/>
                  </a:lnTo>
                  <a:lnTo>
                    <a:pt x="937879" y="2134979"/>
                  </a:lnTo>
                  <a:lnTo>
                    <a:pt x="945553" y="2183461"/>
                  </a:lnTo>
                  <a:lnTo>
                    <a:pt x="951035" y="2232307"/>
                  </a:lnTo>
                  <a:lnTo>
                    <a:pt x="954324" y="2281516"/>
                  </a:lnTo>
                  <a:lnTo>
                    <a:pt x="955421" y="2331085"/>
                  </a:lnTo>
                  <a:lnTo>
                    <a:pt x="953991" y="2383169"/>
                  </a:lnTo>
                  <a:lnTo>
                    <a:pt x="949701" y="2433674"/>
                  </a:lnTo>
                  <a:lnTo>
                    <a:pt x="942551" y="2482600"/>
                  </a:lnTo>
                  <a:lnTo>
                    <a:pt x="932542" y="2529949"/>
                  </a:lnTo>
                  <a:lnTo>
                    <a:pt x="919672" y="2575722"/>
                  </a:lnTo>
                  <a:lnTo>
                    <a:pt x="903943" y="2619920"/>
                  </a:lnTo>
                  <a:lnTo>
                    <a:pt x="885354" y="2662544"/>
                  </a:lnTo>
                  <a:lnTo>
                    <a:pt x="863905" y="2703594"/>
                  </a:lnTo>
                  <a:lnTo>
                    <a:pt x="839597" y="2743073"/>
                  </a:lnTo>
                  <a:lnTo>
                    <a:pt x="805679" y="2789220"/>
                  </a:lnTo>
                  <a:lnTo>
                    <a:pt x="770112" y="2828274"/>
                  </a:lnTo>
                  <a:lnTo>
                    <a:pt x="732891" y="2860232"/>
                  </a:lnTo>
                  <a:lnTo>
                    <a:pt x="694015" y="2885092"/>
                  </a:lnTo>
                  <a:lnTo>
                    <a:pt x="653482" y="2902852"/>
                  </a:lnTo>
                  <a:lnTo>
                    <a:pt x="611290" y="2913509"/>
                  </a:lnTo>
                  <a:lnTo>
                    <a:pt x="567436" y="2917063"/>
                  </a:lnTo>
                  <a:lnTo>
                    <a:pt x="868745" y="2917063"/>
                  </a:lnTo>
                  <a:lnTo>
                    <a:pt x="919608" y="2864424"/>
                  </a:lnTo>
                  <a:lnTo>
                    <a:pt x="951527" y="2825382"/>
                  </a:lnTo>
                  <a:lnTo>
                    <a:pt x="981879" y="2783450"/>
                  </a:lnTo>
                  <a:lnTo>
                    <a:pt x="1010665" y="2738628"/>
                  </a:lnTo>
                  <a:lnTo>
                    <a:pt x="1034311" y="2697495"/>
                  </a:lnTo>
                  <a:lnTo>
                    <a:pt x="1056206" y="2655306"/>
                  </a:lnTo>
                  <a:lnTo>
                    <a:pt x="1076352" y="2612059"/>
                  </a:lnTo>
                  <a:lnTo>
                    <a:pt x="1094747" y="2567756"/>
                  </a:lnTo>
                  <a:lnTo>
                    <a:pt x="1111391" y="2522396"/>
                  </a:lnTo>
                  <a:lnTo>
                    <a:pt x="1126285" y="2475981"/>
                  </a:lnTo>
                  <a:lnTo>
                    <a:pt x="1139428" y="2428509"/>
                  </a:lnTo>
                  <a:lnTo>
                    <a:pt x="1150819" y="2379982"/>
                  </a:lnTo>
                  <a:lnTo>
                    <a:pt x="1160458" y="2330400"/>
                  </a:lnTo>
                  <a:lnTo>
                    <a:pt x="1168345" y="2279763"/>
                  </a:lnTo>
                  <a:lnTo>
                    <a:pt x="1174481" y="2228071"/>
                  </a:lnTo>
                  <a:lnTo>
                    <a:pt x="1178863" y="2175325"/>
                  </a:lnTo>
                  <a:lnTo>
                    <a:pt x="1181493" y="2121525"/>
                  </a:lnTo>
                  <a:lnTo>
                    <a:pt x="1182370" y="2066670"/>
                  </a:lnTo>
                  <a:lnTo>
                    <a:pt x="1181387" y="2013163"/>
                  </a:lnTo>
                  <a:lnTo>
                    <a:pt x="1178439" y="1961071"/>
                  </a:lnTo>
                  <a:lnTo>
                    <a:pt x="1173526" y="1910393"/>
                  </a:lnTo>
                  <a:lnTo>
                    <a:pt x="1166650" y="1861128"/>
                  </a:lnTo>
                  <a:lnTo>
                    <a:pt x="1157811" y="1813274"/>
                  </a:lnTo>
                  <a:lnTo>
                    <a:pt x="1147010" y="1766830"/>
                  </a:lnTo>
                  <a:lnTo>
                    <a:pt x="1134247" y="1721794"/>
                  </a:lnTo>
                  <a:lnTo>
                    <a:pt x="1119524" y="1678164"/>
                  </a:lnTo>
                  <a:lnTo>
                    <a:pt x="1102841" y="1635940"/>
                  </a:lnTo>
                  <a:lnTo>
                    <a:pt x="1084199" y="1595120"/>
                  </a:lnTo>
                  <a:lnTo>
                    <a:pt x="1061240" y="1551723"/>
                  </a:lnTo>
                  <a:lnTo>
                    <a:pt x="1035968" y="1510605"/>
                  </a:lnTo>
                  <a:lnTo>
                    <a:pt x="1008384" y="1471765"/>
                  </a:lnTo>
                  <a:lnTo>
                    <a:pt x="978489" y="1435205"/>
                  </a:lnTo>
                  <a:lnTo>
                    <a:pt x="946284" y="1400925"/>
                  </a:lnTo>
                  <a:lnTo>
                    <a:pt x="911770" y="1368928"/>
                  </a:lnTo>
                  <a:lnTo>
                    <a:pt x="874948" y="1339213"/>
                  </a:lnTo>
                  <a:lnTo>
                    <a:pt x="835819" y="1311782"/>
                  </a:lnTo>
                  <a:lnTo>
                    <a:pt x="794385" y="1286637"/>
                  </a:lnTo>
                  <a:lnTo>
                    <a:pt x="831142" y="1240329"/>
                  </a:lnTo>
                  <a:lnTo>
                    <a:pt x="865365" y="1194217"/>
                  </a:lnTo>
                  <a:lnTo>
                    <a:pt x="897055" y="1148302"/>
                  </a:lnTo>
                  <a:lnTo>
                    <a:pt x="926211" y="1102582"/>
                  </a:lnTo>
                  <a:lnTo>
                    <a:pt x="952833" y="1057058"/>
                  </a:lnTo>
                  <a:lnTo>
                    <a:pt x="976921" y="1011729"/>
                  </a:lnTo>
                  <a:lnTo>
                    <a:pt x="998474" y="966595"/>
                  </a:lnTo>
                  <a:lnTo>
                    <a:pt x="1017492" y="921656"/>
                  </a:lnTo>
                  <a:lnTo>
                    <a:pt x="1033976" y="876912"/>
                  </a:lnTo>
                  <a:lnTo>
                    <a:pt x="1047924" y="832362"/>
                  </a:lnTo>
                  <a:lnTo>
                    <a:pt x="1059336" y="788006"/>
                  </a:lnTo>
                  <a:lnTo>
                    <a:pt x="1068213" y="743845"/>
                  </a:lnTo>
                  <a:lnTo>
                    <a:pt x="1074554" y="699876"/>
                  </a:lnTo>
                  <a:lnTo>
                    <a:pt x="1078358" y="656102"/>
                  </a:lnTo>
                  <a:lnTo>
                    <a:pt x="1079627" y="612521"/>
                  </a:lnTo>
                  <a:lnTo>
                    <a:pt x="1078040" y="563290"/>
                  </a:lnTo>
                  <a:lnTo>
                    <a:pt x="1073294" y="514887"/>
                  </a:lnTo>
                  <a:lnTo>
                    <a:pt x="1065381" y="467210"/>
                  </a:lnTo>
                  <a:lnTo>
                    <a:pt x="1054306" y="420290"/>
                  </a:lnTo>
                  <a:lnTo>
                    <a:pt x="1040069" y="374126"/>
                  </a:lnTo>
                  <a:lnTo>
                    <a:pt x="1022673" y="328717"/>
                  </a:lnTo>
                  <a:lnTo>
                    <a:pt x="1012307" y="306197"/>
                  </a:lnTo>
                  <a:close/>
                </a:path>
                <a:path w="3429000" h="3124200">
                  <a:moveTo>
                    <a:pt x="594995" y="6603"/>
                  </a:moveTo>
                  <a:lnTo>
                    <a:pt x="545453" y="9169"/>
                  </a:lnTo>
                  <a:lnTo>
                    <a:pt x="497986" y="16865"/>
                  </a:lnTo>
                  <a:lnTo>
                    <a:pt x="452597" y="29689"/>
                  </a:lnTo>
                  <a:lnTo>
                    <a:pt x="409289" y="47640"/>
                  </a:lnTo>
                  <a:lnTo>
                    <a:pt x="368064" y="70717"/>
                  </a:lnTo>
                  <a:lnTo>
                    <a:pt x="328926" y="98919"/>
                  </a:lnTo>
                  <a:lnTo>
                    <a:pt x="291877" y="132242"/>
                  </a:lnTo>
                  <a:lnTo>
                    <a:pt x="256921" y="170687"/>
                  </a:lnTo>
                  <a:lnTo>
                    <a:pt x="230224" y="204905"/>
                  </a:lnTo>
                  <a:lnTo>
                    <a:pt x="204465" y="241875"/>
                  </a:lnTo>
                  <a:lnTo>
                    <a:pt x="179646" y="281596"/>
                  </a:lnTo>
                  <a:lnTo>
                    <a:pt x="155766" y="324071"/>
                  </a:lnTo>
                  <a:lnTo>
                    <a:pt x="132826" y="369300"/>
                  </a:lnTo>
                  <a:lnTo>
                    <a:pt x="110827" y="417283"/>
                  </a:lnTo>
                  <a:lnTo>
                    <a:pt x="89770" y="468022"/>
                  </a:lnTo>
                  <a:lnTo>
                    <a:pt x="69655" y="521517"/>
                  </a:lnTo>
                  <a:lnTo>
                    <a:pt x="50484" y="577768"/>
                  </a:lnTo>
                  <a:lnTo>
                    <a:pt x="32257" y="636777"/>
                  </a:lnTo>
                  <a:lnTo>
                    <a:pt x="82804" y="671957"/>
                  </a:lnTo>
                  <a:lnTo>
                    <a:pt x="109923" y="613537"/>
                  </a:lnTo>
                  <a:lnTo>
                    <a:pt x="138133" y="560197"/>
                  </a:lnTo>
                  <a:lnTo>
                    <a:pt x="167431" y="511937"/>
                  </a:lnTo>
                  <a:lnTo>
                    <a:pt x="197818" y="468757"/>
                  </a:lnTo>
                  <a:lnTo>
                    <a:pt x="229294" y="430657"/>
                  </a:lnTo>
                  <a:lnTo>
                    <a:pt x="261858" y="397637"/>
                  </a:lnTo>
                  <a:lnTo>
                    <a:pt x="295509" y="369697"/>
                  </a:lnTo>
                  <a:lnTo>
                    <a:pt x="330247" y="346837"/>
                  </a:lnTo>
                  <a:lnTo>
                    <a:pt x="366071" y="329057"/>
                  </a:lnTo>
                  <a:lnTo>
                    <a:pt x="402982" y="316357"/>
                  </a:lnTo>
                  <a:lnTo>
                    <a:pt x="440978" y="308737"/>
                  </a:lnTo>
                  <a:lnTo>
                    <a:pt x="480060" y="306197"/>
                  </a:lnTo>
                  <a:lnTo>
                    <a:pt x="1012307" y="306197"/>
                  </a:lnTo>
                  <a:lnTo>
                    <a:pt x="1002119" y="284061"/>
                  </a:lnTo>
                  <a:lnTo>
                    <a:pt x="978408" y="240157"/>
                  </a:lnTo>
                  <a:lnTo>
                    <a:pt x="950568" y="195781"/>
                  </a:lnTo>
                  <a:lnTo>
                    <a:pt x="920391" y="156077"/>
                  </a:lnTo>
                  <a:lnTo>
                    <a:pt x="887877" y="121044"/>
                  </a:lnTo>
                  <a:lnTo>
                    <a:pt x="853029" y="90683"/>
                  </a:lnTo>
                  <a:lnTo>
                    <a:pt x="815848" y="64992"/>
                  </a:lnTo>
                  <a:lnTo>
                    <a:pt x="776334" y="43972"/>
                  </a:lnTo>
                  <a:lnTo>
                    <a:pt x="734491" y="27623"/>
                  </a:lnTo>
                  <a:lnTo>
                    <a:pt x="690319" y="15946"/>
                  </a:lnTo>
                  <a:lnTo>
                    <a:pt x="643819" y="8939"/>
                  </a:lnTo>
                  <a:lnTo>
                    <a:pt x="594995" y="6603"/>
                  </a:lnTo>
                  <a:close/>
                </a:path>
                <a:path w="3429000" h="3124200">
                  <a:moveTo>
                    <a:pt x="2794034" y="25400"/>
                  </a:moveTo>
                  <a:lnTo>
                    <a:pt x="2426509" y="25400"/>
                  </a:lnTo>
                  <a:lnTo>
                    <a:pt x="2381031" y="38100"/>
                  </a:lnTo>
                  <a:lnTo>
                    <a:pt x="2336180" y="63500"/>
                  </a:lnTo>
                  <a:lnTo>
                    <a:pt x="2291957" y="76200"/>
                  </a:lnTo>
                  <a:lnTo>
                    <a:pt x="2205392" y="127000"/>
                  </a:lnTo>
                  <a:lnTo>
                    <a:pt x="2121341" y="177800"/>
                  </a:lnTo>
                  <a:lnTo>
                    <a:pt x="2080260" y="215900"/>
                  </a:lnTo>
                  <a:lnTo>
                    <a:pt x="2045853" y="241300"/>
                  </a:lnTo>
                  <a:lnTo>
                    <a:pt x="2012519" y="279400"/>
                  </a:lnTo>
                  <a:lnTo>
                    <a:pt x="1980257" y="304800"/>
                  </a:lnTo>
                  <a:lnTo>
                    <a:pt x="1949068" y="342900"/>
                  </a:lnTo>
                  <a:lnTo>
                    <a:pt x="1918951" y="381000"/>
                  </a:lnTo>
                  <a:lnTo>
                    <a:pt x="1889905" y="419100"/>
                  </a:lnTo>
                  <a:lnTo>
                    <a:pt x="1861931" y="457200"/>
                  </a:lnTo>
                  <a:lnTo>
                    <a:pt x="1835027" y="508000"/>
                  </a:lnTo>
                  <a:lnTo>
                    <a:pt x="1809195" y="546100"/>
                  </a:lnTo>
                  <a:lnTo>
                    <a:pt x="1784433" y="596900"/>
                  </a:lnTo>
                  <a:lnTo>
                    <a:pt x="1760741" y="635000"/>
                  </a:lnTo>
                  <a:lnTo>
                    <a:pt x="1738119" y="685800"/>
                  </a:lnTo>
                  <a:lnTo>
                    <a:pt x="1716567" y="736600"/>
                  </a:lnTo>
                  <a:lnTo>
                    <a:pt x="1696085" y="787400"/>
                  </a:lnTo>
                  <a:lnTo>
                    <a:pt x="1680160" y="838200"/>
                  </a:lnTo>
                  <a:lnTo>
                    <a:pt x="1665199" y="876300"/>
                  </a:lnTo>
                  <a:lnTo>
                    <a:pt x="1651200" y="927100"/>
                  </a:lnTo>
                  <a:lnTo>
                    <a:pt x="1638165" y="977900"/>
                  </a:lnTo>
                  <a:lnTo>
                    <a:pt x="1626094" y="1016000"/>
                  </a:lnTo>
                  <a:lnTo>
                    <a:pt x="1614986" y="1066800"/>
                  </a:lnTo>
                  <a:lnTo>
                    <a:pt x="1604843" y="1117600"/>
                  </a:lnTo>
                  <a:lnTo>
                    <a:pt x="1595664" y="1155700"/>
                  </a:lnTo>
                  <a:lnTo>
                    <a:pt x="1587450" y="1206500"/>
                  </a:lnTo>
                  <a:lnTo>
                    <a:pt x="1580201" y="1257300"/>
                  </a:lnTo>
                  <a:lnTo>
                    <a:pt x="1573918" y="1308100"/>
                  </a:lnTo>
                  <a:lnTo>
                    <a:pt x="1568601" y="1358900"/>
                  </a:lnTo>
                  <a:lnTo>
                    <a:pt x="1564249" y="1409700"/>
                  </a:lnTo>
                  <a:lnTo>
                    <a:pt x="1560865" y="1460500"/>
                  </a:lnTo>
                  <a:lnTo>
                    <a:pt x="1558446" y="1511300"/>
                  </a:lnTo>
                  <a:lnTo>
                    <a:pt x="1556995" y="1562100"/>
                  </a:lnTo>
                  <a:lnTo>
                    <a:pt x="1556512" y="1612900"/>
                  </a:lnTo>
                  <a:lnTo>
                    <a:pt x="1557041" y="1663700"/>
                  </a:lnTo>
                  <a:lnTo>
                    <a:pt x="1558630" y="1727200"/>
                  </a:lnTo>
                  <a:lnTo>
                    <a:pt x="1561277" y="1778000"/>
                  </a:lnTo>
                  <a:lnTo>
                    <a:pt x="1564984" y="1828800"/>
                  </a:lnTo>
                  <a:lnTo>
                    <a:pt x="1569749" y="1879600"/>
                  </a:lnTo>
                  <a:lnTo>
                    <a:pt x="1575573" y="1930400"/>
                  </a:lnTo>
                  <a:lnTo>
                    <a:pt x="1582456" y="1981200"/>
                  </a:lnTo>
                  <a:lnTo>
                    <a:pt x="1590397" y="2032000"/>
                  </a:lnTo>
                  <a:lnTo>
                    <a:pt x="1599397" y="2082800"/>
                  </a:lnTo>
                  <a:lnTo>
                    <a:pt x="1609455" y="2133600"/>
                  </a:lnTo>
                  <a:lnTo>
                    <a:pt x="1620571" y="2184400"/>
                  </a:lnTo>
                  <a:lnTo>
                    <a:pt x="1632745" y="2222500"/>
                  </a:lnTo>
                  <a:lnTo>
                    <a:pt x="1645977" y="2273300"/>
                  </a:lnTo>
                  <a:lnTo>
                    <a:pt x="1660268" y="2324100"/>
                  </a:lnTo>
                  <a:lnTo>
                    <a:pt x="1675616" y="2362200"/>
                  </a:lnTo>
                  <a:lnTo>
                    <a:pt x="1692022" y="2413000"/>
                  </a:lnTo>
                  <a:lnTo>
                    <a:pt x="1709485" y="2451100"/>
                  </a:lnTo>
                  <a:lnTo>
                    <a:pt x="1728006" y="2501900"/>
                  </a:lnTo>
                  <a:lnTo>
                    <a:pt x="1747585" y="2540000"/>
                  </a:lnTo>
                  <a:lnTo>
                    <a:pt x="1795764" y="2628900"/>
                  </a:lnTo>
                  <a:lnTo>
                    <a:pt x="1824365" y="2679700"/>
                  </a:lnTo>
                  <a:lnTo>
                    <a:pt x="1854023" y="2730500"/>
                  </a:lnTo>
                  <a:lnTo>
                    <a:pt x="1884739" y="2768600"/>
                  </a:lnTo>
                  <a:lnTo>
                    <a:pt x="1916512" y="2806700"/>
                  </a:lnTo>
                  <a:lnTo>
                    <a:pt x="1949343" y="2844800"/>
                  </a:lnTo>
                  <a:lnTo>
                    <a:pt x="1983231" y="2882900"/>
                  </a:lnTo>
                  <a:lnTo>
                    <a:pt x="2018177" y="2921000"/>
                  </a:lnTo>
                  <a:lnTo>
                    <a:pt x="2054180" y="2946400"/>
                  </a:lnTo>
                  <a:lnTo>
                    <a:pt x="2091241" y="2984500"/>
                  </a:lnTo>
                  <a:lnTo>
                    <a:pt x="2129359" y="3009900"/>
                  </a:lnTo>
                  <a:lnTo>
                    <a:pt x="2168535" y="3035300"/>
                  </a:lnTo>
                  <a:lnTo>
                    <a:pt x="2208768" y="3048000"/>
                  </a:lnTo>
                  <a:lnTo>
                    <a:pt x="2250058" y="3073400"/>
                  </a:lnTo>
                  <a:lnTo>
                    <a:pt x="2335812" y="3098800"/>
                  </a:lnTo>
                  <a:lnTo>
                    <a:pt x="2425795" y="3124200"/>
                  </a:lnTo>
                  <a:lnTo>
                    <a:pt x="2670375" y="3124200"/>
                  </a:lnTo>
                  <a:lnTo>
                    <a:pt x="2719275" y="3111500"/>
                  </a:lnTo>
                  <a:lnTo>
                    <a:pt x="2766884" y="3111500"/>
                  </a:lnTo>
                  <a:lnTo>
                    <a:pt x="2813203" y="3086100"/>
                  </a:lnTo>
                  <a:lnTo>
                    <a:pt x="2901966" y="3060700"/>
                  </a:lnTo>
                  <a:lnTo>
                    <a:pt x="2944412" y="3035300"/>
                  </a:lnTo>
                  <a:lnTo>
                    <a:pt x="2985566" y="3009900"/>
                  </a:lnTo>
                  <a:lnTo>
                    <a:pt x="3025429" y="2971800"/>
                  </a:lnTo>
                  <a:lnTo>
                    <a:pt x="3064002" y="2946400"/>
                  </a:lnTo>
                  <a:lnTo>
                    <a:pt x="3078768" y="2933700"/>
                  </a:lnTo>
                  <a:lnTo>
                    <a:pt x="2582612" y="2933700"/>
                  </a:lnTo>
                  <a:lnTo>
                    <a:pt x="2486638" y="2908300"/>
                  </a:lnTo>
                  <a:lnTo>
                    <a:pt x="2440547" y="2882900"/>
                  </a:lnTo>
                  <a:lnTo>
                    <a:pt x="2395723" y="2870200"/>
                  </a:lnTo>
                  <a:lnTo>
                    <a:pt x="2352165" y="2844800"/>
                  </a:lnTo>
                  <a:lnTo>
                    <a:pt x="2309875" y="2806700"/>
                  </a:lnTo>
                  <a:lnTo>
                    <a:pt x="2268854" y="2781300"/>
                  </a:lnTo>
                  <a:lnTo>
                    <a:pt x="2236567" y="2743200"/>
                  </a:lnTo>
                  <a:lnTo>
                    <a:pt x="2205790" y="2717800"/>
                  </a:lnTo>
                  <a:lnTo>
                    <a:pt x="2176524" y="2679700"/>
                  </a:lnTo>
                  <a:lnTo>
                    <a:pt x="2148767" y="2641600"/>
                  </a:lnTo>
                  <a:lnTo>
                    <a:pt x="2122520" y="2603500"/>
                  </a:lnTo>
                  <a:lnTo>
                    <a:pt x="2097781" y="2565400"/>
                  </a:lnTo>
                  <a:lnTo>
                    <a:pt x="2074550" y="2514600"/>
                  </a:lnTo>
                  <a:lnTo>
                    <a:pt x="2052826" y="2476500"/>
                  </a:lnTo>
                  <a:lnTo>
                    <a:pt x="2032609" y="2425700"/>
                  </a:lnTo>
                  <a:lnTo>
                    <a:pt x="2013898" y="2374900"/>
                  </a:lnTo>
                  <a:lnTo>
                    <a:pt x="1996694" y="2324100"/>
                  </a:lnTo>
                  <a:lnTo>
                    <a:pt x="1984227" y="2273300"/>
                  </a:lnTo>
                  <a:lnTo>
                    <a:pt x="1972683" y="2235200"/>
                  </a:lnTo>
                  <a:lnTo>
                    <a:pt x="1962061" y="2184400"/>
                  </a:lnTo>
                  <a:lnTo>
                    <a:pt x="1952361" y="2146300"/>
                  </a:lnTo>
                  <a:lnTo>
                    <a:pt x="1943583" y="2095500"/>
                  </a:lnTo>
                  <a:lnTo>
                    <a:pt x="1935728" y="2044700"/>
                  </a:lnTo>
                  <a:lnTo>
                    <a:pt x="1928796" y="1993900"/>
                  </a:lnTo>
                  <a:lnTo>
                    <a:pt x="1922788" y="1943100"/>
                  </a:lnTo>
                  <a:lnTo>
                    <a:pt x="1917703" y="1892300"/>
                  </a:lnTo>
                  <a:lnTo>
                    <a:pt x="1913542" y="1841500"/>
                  </a:lnTo>
                  <a:lnTo>
                    <a:pt x="1910305" y="1790700"/>
                  </a:lnTo>
                  <a:lnTo>
                    <a:pt x="1907993" y="1727200"/>
                  </a:lnTo>
                  <a:lnTo>
                    <a:pt x="1906605" y="1676400"/>
                  </a:lnTo>
                  <a:lnTo>
                    <a:pt x="1906142" y="1612900"/>
                  </a:lnTo>
                  <a:lnTo>
                    <a:pt x="1906518" y="1562100"/>
                  </a:lnTo>
                  <a:lnTo>
                    <a:pt x="1907642" y="1498600"/>
                  </a:lnTo>
                  <a:lnTo>
                    <a:pt x="1909517" y="1435100"/>
                  </a:lnTo>
                  <a:lnTo>
                    <a:pt x="1912141" y="1384300"/>
                  </a:lnTo>
                  <a:lnTo>
                    <a:pt x="1915515" y="1333500"/>
                  </a:lnTo>
                  <a:lnTo>
                    <a:pt x="1919637" y="1270000"/>
                  </a:lnTo>
                  <a:lnTo>
                    <a:pt x="1924509" y="1219200"/>
                  </a:lnTo>
                  <a:lnTo>
                    <a:pt x="1930130" y="1168400"/>
                  </a:lnTo>
                  <a:lnTo>
                    <a:pt x="1936499" y="1117600"/>
                  </a:lnTo>
                  <a:lnTo>
                    <a:pt x="1943616" y="1066800"/>
                  </a:lnTo>
                  <a:lnTo>
                    <a:pt x="1951482" y="1016000"/>
                  </a:lnTo>
                  <a:lnTo>
                    <a:pt x="1960096" y="977900"/>
                  </a:lnTo>
                  <a:lnTo>
                    <a:pt x="1969457" y="927100"/>
                  </a:lnTo>
                  <a:lnTo>
                    <a:pt x="1979567" y="876300"/>
                  </a:lnTo>
                  <a:lnTo>
                    <a:pt x="1990423" y="838200"/>
                  </a:lnTo>
                  <a:lnTo>
                    <a:pt x="2002027" y="800100"/>
                  </a:lnTo>
                  <a:lnTo>
                    <a:pt x="2020041" y="736600"/>
                  </a:lnTo>
                  <a:lnTo>
                    <a:pt x="2039238" y="685800"/>
                  </a:lnTo>
                  <a:lnTo>
                    <a:pt x="2059616" y="635000"/>
                  </a:lnTo>
                  <a:lnTo>
                    <a:pt x="2081175" y="584200"/>
                  </a:lnTo>
                  <a:lnTo>
                    <a:pt x="2103913" y="533400"/>
                  </a:lnTo>
                  <a:lnTo>
                    <a:pt x="2127830" y="495300"/>
                  </a:lnTo>
                  <a:lnTo>
                    <a:pt x="2152923" y="444500"/>
                  </a:lnTo>
                  <a:lnTo>
                    <a:pt x="2179192" y="406400"/>
                  </a:lnTo>
                  <a:lnTo>
                    <a:pt x="2206637" y="381000"/>
                  </a:lnTo>
                  <a:lnTo>
                    <a:pt x="2235254" y="342900"/>
                  </a:lnTo>
                  <a:lnTo>
                    <a:pt x="2265045" y="317500"/>
                  </a:lnTo>
                  <a:lnTo>
                    <a:pt x="2307442" y="279400"/>
                  </a:lnTo>
                  <a:lnTo>
                    <a:pt x="2351097" y="254000"/>
                  </a:lnTo>
                  <a:lnTo>
                    <a:pt x="2396005" y="228600"/>
                  </a:lnTo>
                  <a:lnTo>
                    <a:pt x="2442162" y="203200"/>
                  </a:lnTo>
                  <a:lnTo>
                    <a:pt x="2588080" y="165100"/>
                  </a:lnTo>
                  <a:lnTo>
                    <a:pt x="3059429" y="165100"/>
                  </a:lnTo>
                  <a:lnTo>
                    <a:pt x="3015512" y="139700"/>
                  </a:lnTo>
                  <a:lnTo>
                    <a:pt x="2971466" y="101600"/>
                  </a:lnTo>
                  <a:lnTo>
                    <a:pt x="2927294" y="88900"/>
                  </a:lnTo>
                  <a:lnTo>
                    <a:pt x="2882997" y="63500"/>
                  </a:lnTo>
                  <a:lnTo>
                    <a:pt x="2838577" y="50800"/>
                  </a:lnTo>
                  <a:lnTo>
                    <a:pt x="2794034" y="25400"/>
                  </a:lnTo>
                  <a:close/>
                </a:path>
                <a:path w="3429000" h="3124200">
                  <a:moveTo>
                    <a:pt x="3381502" y="2311400"/>
                  </a:moveTo>
                  <a:lnTo>
                    <a:pt x="3350789" y="2374900"/>
                  </a:lnTo>
                  <a:lnTo>
                    <a:pt x="3320500" y="2438400"/>
                  </a:lnTo>
                  <a:lnTo>
                    <a:pt x="3290635" y="2489200"/>
                  </a:lnTo>
                  <a:lnTo>
                    <a:pt x="3261195" y="2540000"/>
                  </a:lnTo>
                  <a:lnTo>
                    <a:pt x="3232180" y="2578100"/>
                  </a:lnTo>
                  <a:lnTo>
                    <a:pt x="3203590" y="2628900"/>
                  </a:lnTo>
                  <a:lnTo>
                    <a:pt x="3175427" y="2667000"/>
                  </a:lnTo>
                  <a:lnTo>
                    <a:pt x="3147690" y="2705100"/>
                  </a:lnTo>
                  <a:lnTo>
                    <a:pt x="3120380" y="2730500"/>
                  </a:lnTo>
                  <a:lnTo>
                    <a:pt x="3093497" y="2768600"/>
                  </a:lnTo>
                  <a:lnTo>
                    <a:pt x="3067041" y="2794000"/>
                  </a:lnTo>
                  <a:lnTo>
                    <a:pt x="3041015" y="2806700"/>
                  </a:lnTo>
                  <a:lnTo>
                    <a:pt x="3001551" y="2844800"/>
                  </a:lnTo>
                  <a:lnTo>
                    <a:pt x="2960600" y="2870200"/>
                  </a:lnTo>
                  <a:lnTo>
                    <a:pt x="2918160" y="2882900"/>
                  </a:lnTo>
                  <a:lnTo>
                    <a:pt x="2874232" y="2908300"/>
                  </a:lnTo>
                  <a:lnTo>
                    <a:pt x="2781911" y="2933700"/>
                  </a:lnTo>
                  <a:lnTo>
                    <a:pt x="3078768" y="2933700"/>
                  </a:lnTo>
                  <a:lnTo>
                    <a:pt x="3093535" y="2921000"/>
                  </a:lnTo>
                  <a:lnTo>
                    <a:pt x="3122536" y="2882900"/>
                  </a:lnTo>
                  <a:lnTo>
                    <a:pt x="3151004" y="2857500"/>
                  </a:lnTo>
                  <a:lnTo>
                    <a:pt x="3178939" y="2819400"/>
                  </a:lnTo>
                  <a:lnTo>
                    <a:pt x="3206342" y="2781300"/>
                  </a:lnTo>
                  <a:lnTo>
                    <a:pt x="3233212" y="2743200"/>
                  </a:lnTo>
                  <a:lnTo>
                    <a:pt x="3259550" y="2705100"/>
                  </a:lnTo>
                  <a:lnTo>
                    <a:pt x="3285355" y="2667000"/>
                  </a:lnTo>
                  <a:lnTo>
                    <a:pt x="3310627" y="2616200"/>
                  </a:lnTo>
                  <a:lnTo>
                    <a:pt x="3335367" y="2578100"/>
                  </a:lnTo>
                  <a:lnTo>
                    <a:pt x="3359574" y="2527300"/>
                  </a:lnTo>
                  <a:lnTo>
                    <a:pt x="3383248" y="2476500"/>
                  </a:lnTo>
                  <a:lnTo>
                    <a:pt x="3406390" y="2413000"/>
                  </a:lnTo>
                  <a:lnTo>
                    <a:pt x="3429000" y="2362200"/>
                  </a:lnTo>
                  <a:lnTo>
                    <a:pt x="3381502" y="2311400"/>
                  </a:lnTo>
                  <a:close/>
                </a:path>
                <a:path w="3429000" h="3124200">
                  <a:moveTo>
                    <a:pt x="3059429" y="165100"/>
                  </a:moveTo>
                  <a:lnTo>
                    <a:pt x="2687859" y="165100"/>
                  </a:lnTo>
                  <a:lnTo>
                    <a:pt x="2735122" y="177800"/>
                  </a:lnTo>
                  <a:lnTo>
                    <a:pt x="2780976" y="177800"/>
                  </a:lnTo>
                  <a:lnTo>
                    <a:pt x="2825419" y="203200"/>
                  </a:lnTo>
                  <a:lnTo>
                    <a:pt x="2868453" y="215900"/>
                  </a:lnTo>
                  <a:lnTo>
                    <a:pt x="2910078" y="241300"/>
                  </a:lnTo>
                  <a:lnTo>
                    <a:pt x="2950292" y="266700"/>
                  </a:lnTo>
                  <a:lnTo>
                    <a:pt x="2989097" y="292100"/>
                  </a:lnTo>
                  <a:lnTo>
                    <a:pt x="3026492" y="330200"/>
                  </a:lnTo>
                  <a:lnTo>
                    <a:pt x="3062478" y="368300"/>
                  </a:lnTo>
                  <a:lnTo>
                    <a:pt x="3087262" y="393700"/>
                  </a:lnTo>
                  <a:lnTo>
                    <a:pt x="3111215" y="431800"/>
                  </a:lnTo>
                  <a:lnTo>
                    <a:pt x="3134336" y="457200"/>
                  </a:lnTo>
                  <a:lnTo>
                    <a:pt x="3156626" y="495300"/>
                  </a:lnTo>
                  <a:lnTo>
                    <a:pt x="3178086" y="546100"/>
                  </a:lnTo>
                  <a:lnTo>
                    <a:pt x="3198714" y="584200"/>
                  </a:lnTo>
                  <a:lnTo>
                    <a:pt x="3218513" y="635000"/>
                  </a:lnTo>
                  <a:lnTo>
                    <a:pt x="3237481" y="673100"/>
                  </a:lnTo>
                  <a:lnTo>
                    <a:pt x="3255620" y="723900"/>
                  </a:lnTo>
                  <a:lnTo>
                    <a:pt x="3272929" y="787400"/>
                  </a:lnTo>
                  <a:lnTo>
                    <a:pt x="3289409" y="838200"/>
                  </a:lnTo>
                  <a:lnTo>
                    <a:pt x="3305060" y="901700"/>
                  </a:lnTo>
                  <a:lnTo>
                    <a:pt x="3319882" y="952500"/>
                  </a:lnTo>
                  <a:lnTo>
                    <a:pt x="3333877" y="1016000"/>
                  </a:lnTo>
                  <a:lnTo>
                    <a:pt x="3381502" y="1016000"/>
                  </a:lnTo>
                  <a:lnTo>
                    <a:pt x="3343997" y="215900"/>
                  </a:lnTo>
                  <a:lnTo>
                    <a:pt x="3135278" y="215900"/>
                  </a:lnTo>
                  <a:lnTo>
                    <a:pt x="3114595" y="203200"/>
                  </a:lnTo>
                  <a:lnTo>
                    <a:pt x="3089316" y="190500"/>
                  </a:lnTo>
                  <a:lnTo>
                    <a:pt x="3059429" y="165100"/>
                  </a:lnTo>
                  <a:close/>
                </a:path>
                <a:path w="3429000" h="3124200">
                  <a:moveTo>
                    <a:pt x="3333877" y="0"/>
                  </a:moveTo>
                  <a:lnTo>
                    <a:pt x="3280283" y="0"/>
                  </a:lnTo>
                  <a:lnTo>
                    <a:pt x="3270377" y="50800"/>
                  </a:lnTo>
                  <a:lnTo>
                    <a:pt x="3257613" y="101600"/>
                  </a:lnTo>
                  <a:lnTo>
                    <a:pt x="3241992" y="139700"/>
                  </a:lnTo>
                  <a:lnTo>
                    <a:pt x="3223514" y="177800"/>
                  </a:lnTo>
                  <a:lnTo>
                    <a:pt x="3190160" y="203200"/>
                  </a:lnTo>
                  <a:lnTo>
                    <a:pt x="3171453" y="215900"/>
                  </a:lnTo>
                  <a:lnTo>
                    <a:pt x="3343997" y="215900"/>
                  </a:lnTo>
                  <a:lnTo>
                    <a:pt x="3333877" y="0"/>
                  </a:lnTo>
                  <a:close/>
                </a:path>
                <a:path w="3429000" h="3124200">
                  <a:moveTo>
                    <a:pt x="2704589" y="12700"/>
                  </a:moveTo>
                  <a:lnTo>
                    <a:pt x="2519341" y="12700"/>
                  </a:lnTo>
                  <a:lnTo>
                    <a:pt x="2472612" y="25400"/>
                  </a:lnTo>
                  <a:lnTo>
                    <a:pt x="2749371" y="25400"/>
                  </a:lnTo>
                  <a:lnTo>
                    <a:pt x="2704589" y="12700"/>
                  </a:lnTo>
                  <a:close/>
                </a:path>
                <a:path w="3429000" h="3124200">
                  <a:moveTo>
                    <a:pt x="2614676" y="0"/>
                  </a:moveTo>
                  <a:lnTo>
                    <a:pt x="2566696" y="12700"/>
                  </a:lnTo>
                  <a:lnTo>
                    <a:pt x="2659690" y="12700"/>
                  </a:lnTo>
                  <a:lnTo>
                    <a:pt x="2614676" y="0"/>
                  </a:lnTo>
                  <a:close/>
                </a:path>
              </a:pathLst>
            </a:custGeom>
            <a:solidFill>
              <a:srgbClr val="2F4E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40BB0AEF-0BD3-492A-8638-5F0662453945}"/>
              </a:ext>
            </a:extLst>
          </p:cNvPr>
          <p:cNvSpPr txBox="1"/>
          <p:nvPr/>
        </p:nvSpPr>
        <p:spPr>
          <a:xfrm>
            <a:off x="1065363" y="2828363"/>
            <a:ext cx="4700905" cy="25718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  <a:tabLst>
                <a:tab pos="2606675" algn="l"/>
              </a:tabLst>
            </a:pPr>
            <a:r>
              <a:rPr sz="4000" b="1" i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3200" b="1" i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ontinuing</a:t>
            </a:r>
            <a:r>
              <a:rPr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z="4000" b="1" i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3200" b="1" i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ooperative </a:t>
            </a:r>
            <a:r>
              <a:rPr sz="4000" b="1" i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3200" b="1" i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omprehensive</a:t>
            </a:r>
            <a:endParaRPr sz="44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635" algn="ctr"/>
            <a:r>
              <a:rPr sz="3200" b="1" i="1" dirty="0">
                <a:latin typeface="Times New Roman"/>
                <a:cs typeface="Times New Roman"/>
              </a:rPr>
              <a:t>Multimodal</a:t>
            </a:r>
            <a:r>
              <a:rPr sz="3200" b="1" i="1" spc="-4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-</a:t>
            </a:r>
            <a:r>
              <a:rPr sz="3200" b="1" i="1" spc="1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Public</a:t>
            </a:r>
            <a:r>
              <a:rPr sz="3200" b="1" i="1" spc="-30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Input</a:t>
            </a:r>
            <a:endParaRPr sz="3200" b="1" dirty="0">
              <a:latin typeface="Times New Roman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51047-14C5-4D9A-8940-870BD5D417E3}"/>
              </a:ext>
            </a:extLst>
          </p:cNvPr>
          <p:cNvSpPr/>
          <p:nvPr/>
        </p:nvSpPr>
        <p:spPr>
          <a:xfrm>
            <a:off x="722910" y="546706"/>
            <a:ext cx="3809056" cy="630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974725">
              <a:lnSpc>
                <a:spcPct val="141900"/>
              </a:lnSpc>
              <a:spcBef>
                <a:spcPts val="95"/>
              </a:spcBef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/>
              </a:rPr>
              <a:t>How is it Done?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7DDC5D-BA2A-4C77-A2CF-46E113D82DE1}"/>
              </a:ext>
            </a:extLst>
          </p:cNvPr>
          <p:cNvSpPr/>
          <p:nvPr/>
        </p:nvSpPr>
        <p:spPr>
          <a:xfrm>
            <a:off x="1823265" y="1436066"/>
            <a:ext cx="3680816" cy="630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974725">
              <a:lnSpc>
                <a:spcPct val="141900"/>
              </a:lnSpc>
              <a:spcBef>
                <a:spcPts val="95"/>
              </a:spcBef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/>
              </a:rPr>
              <a:t>3-C Approach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826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D197D-38F2-43EE-8472-5CB2849D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1" y="5794265"/>
            <a:ext cx="6426443" cy="10637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8CF7F4-E010-4D5B-A63A-5721811EFD0C}"/>
              </a:ext>
            </a:extLst>
          </p:cNvPr>
          <p:cNvSpPr txBox="1">
            <a:spLocks/>
          </p:cNvSpPr>
          <p:nvPr/>
        </p:nvSpPr>
        <p:spPr>
          <a:xfrm>
            <a:off x="1342239" y="1457779"/>
            <a:ext cx="6576968" cy="23237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0" b="0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43C77A-1FD3-4823-AD69-39276E67E007}"/>
              </a:ext>
            </a:extLst>
          </p:cNvPr>
          <p:cNvSpPr/>
          <p:nvPr/>
        </p:nvSpPr>
        <p:spPr>
          <a:xfrm>
            <a:off x="1342239" y="901405"/>
            <a:ext cx="7239700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  <a:buClr>
                <a:srgbClr val="FE8637"/>
              </a:buClr>
              <a:buSzPct val="69642"/>
              <a:tabLst>
                <a:tab pos="287020" algn="l"/>
              </a:tabLst>
            </a:pPr>
            <a:r>
              <a:rPr lang="en-US" sz="2800" b="1" spc="-1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Century Schoolbook"/>
              </a:rPr>
              <a:t>Core Work Products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Century Schoolbook"/>
            </a:endParaRPr>
          </a:p>
          <a:p>
            <a:pPr>
              <a:spcBef>
                <a:spcPts val="55"/>
              </a:spcBef>
              <a:buClr>
                <a:srgbClr val="FE8637"/>
              </a:buClr>
              <a:buFont typeface="Wingdings"/>
              <a:buChar char=""/>
            </a:pPr>
            <a:endParaRPr lang="en-US" sz="2850" dirty="0">
              <a:latin typeface="Century Schoolbook"/>
              <a:cs typeface="Century Schoolbook"/>
            </a:endParaRPr>
          </a:p>
          <a:p>
            <a:pPr marL="377825" lvl="1">
              <a:buClr>
                <a:srgbClr val="FE8637"/>
              </a:buClr>
              <a:buSzPct val="79166"/>
              <a:tabLst>
                <a:tab pos="652145" algn="l"/>
                <a:tab pos="652780" algn="l"/>
              </a:tabLst>
            </a:pPr>
            <a:r>
              <a:rPr lang="en-US" sz="2400" dirty="0">
                <a:latin typeface="Century Schoolbook"/>
                <a:cs typeface="Century Schoolbook"/>
              </a:rPr>
              <a:t>- Unified</a:t>
            </a:r>
            <a:r>
              <a:rPr lang="en-US" sz="2400" spc="-55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Planning</a:t>
            </a:r>
            <a:r>
              <a:rPr lang="en-US" sz="2400" spc="-25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Work</a:t>
            </a:r>
            <a:r>
              <a:rPr lang="en-US" sz="2400" spc="-30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Program</a:t>
            </a:r>
            <a:r>
              <a:rPr lang="en-US" sz="2400" spc="-5" dirty="0">
                <a:latin typeface="Century Schoolbook"/>
                <a:cs typeface="Century Schoolbook"/>
              </a:rPr>
              <a:t> </a:t>
            </a:r>
            <a:r>
              <a:rPr lang="en-US" sz="2400" spc="-10" dirty="0">
                <a:latin typeface="Century Schoolbook"/>
                <a:cs typeface="Century Schoolbook"/>
              </a:rPr>
              <a:t>(UPWP)</a:t>
            </a:r>
            <a:endParaRPr lang="en-US" sz="2400" dirty="0">
              <a:latin typeface="Century Schoolbook"/>
              <a:cs typeface="Century Schoolbook"/>
            </a:endParaRPr>
          </a:p>
          <a:p>
            <a:pPr lvl="1">
              <a:spcBef>
                <a:spcPts val="55"/>
              </a:spcBef>
              <a:buClr>
                <a:srgbClr val="FE8637"/>
              </a:buClr>
              <a:buFont typeface="Wingdings 2"/>
              <a:buChar char=""/>
            </a:pPr>
            <a:endParaRPr lang="en-US" sz="2850" dirty="0">
              <a:latin typeface="Century Schoolbook"/>
              <a:cs typeface="Century Schoolbook"/>
            </a:endParaRPr>
          </a:p>
          <a:p>
            <a:pPr marL="377825" lvl="1">
              <a:buClr>
                <a:srgbClr val="FE8637"/>
              </a:buClr>
              <a:buSzPct val="79166"/>
              <a:tabLst>
                <a:tab pos="652145" algn="l"/>
                <a:tab pos="652780" algn="l"/>
              </a:tabLst>
            </a:pPr>
            <a:r>
              <a:rPr lang="en-US" sz="2400" dirty="0">
                <a:latin typeface="Century Schoolbook"/>
                <a:cs typeface="Century Schoolbook"/>
              </a:rPr>
              <a:t>- Long</a:t>
            </a:r>
            <a:r>
              <a:rPr lang="en-US" sz="2400" spc="-35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Range</a:t>
            </a:r>
            <a:r>
              <a:rPr lang="en-US" sz="2400" spc="-15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Transportation</a:t>
            </a:r>
            <a:r>
              <a:rPr lang="en-US" sz="2400" spc="-25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Plan</a:t>
            </a:r>
            <a:r>
              <a:rPr lang="en-US" sz="2400" spc="-25" dirty="0">
                <a:latin typeface="Century Schoolbook"/>
                <a:cs typeface="Century Schoolbook"/>
              </a:rPr>
              <a:t> </a:t>
            </a:r>
            <a:r>
              <a:rPr lang="en-US" sz="2400" spc="-10" dirty="0">
                <a:latin typeface="Century Schoolbook"/>
                <a:cs typeface="Century Schoolbook"/>
              </a:rPr>
              <a:t>(LRTP)</a:t>
            </a:r>
            <a:endParaRPr lang="en-US" sz="2400" dirty="0">
              <a:latin typeface="Century Schoolbook"/>
              <a:cs typeface="Century Schoolbook"/>
            </a:endParaRPr>
          </a:p>
          <a:p>
            <a:pPr lvl="1">
              <a:spcBef>
                <a:spcPts val="55"/>
              </a:spcBef>
              <a:buClr>
                <a:srgbClr val="FE8637"/>
              </a:buClr>
            </a:pPr>
            <a:endParaRPr lang="en-US" sz="2850" dirty="0">
              <a:latin typeface="Century Schoolbook"/>
              <a:cs typeface="Century Schoolbook"/>
            </a:endParaRPr>
          </a:p>
          <a:p>
            <a:pPr marL="377825" lvl="1">
              <a:buClr>
                <a:srgbClr val="FE8637"/>
              </a:buClr>
              <a:buSzPct val="79166"/>
              <a:tabLst>
                <a:tab pos="652145" algn="l"/>
                <a:tab pos="652780" algn="l"/>
              </a:tabLst>
            </a:pPr>
            <a:r>
              <a:rPr lang="en-US" sz="2400" dirty="0">
                <a:latin typeface="Century Schoolbook"/>
                <a:cs typeface="Century Schoolbook"/>
              </a:rPr>
              <a:t>- Congestion</a:t>
            </a:r>
            <a:r>
              <a:rPr lang="en-US" sz="2400" spc="-40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Management</a:t>
            </a:r>
            <a:r>
              <a:rPr lang="en-US" sz="2400" spc="-20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Process</a:t>
            </a:r>
            <a:r>
              <a:rPr lang="en-US" sz="2400" spc="-30" dirty="0">
                <a:latin typeface="Century Schoolbook"/>
                <a:cs typeface="Century Schoolbook"/>
              </a:rPr>
              <a:t> </a:t>
            </a:r>
            <a:r>
              <a:rPr lang="en-US" sz="2400" spc="-10" dirty="0">
                <a:latin typeface="Century Schoolbook"/>
                <a:cs typeface="Century Schoolbook"/>
              </a:rPr>
              <a:t>(CMP)</a:t>
            </a:r>
            <a:endParaRPr lang="en-US" sz="2400" dirty="0">
              <a:latin typeface="Century Schoolbook"/>
              <a:cs typeface="Century Schoolbook"/>
            </a:endParaRPr>
          </a:p>
          <a:p>
            <a:pPr lvl="1">
              <a:spcBef>
                <a:spcPts val="55"/>
              </a:spcBef>
              <a:buClr>
                <a:srgbClr val="FE8637"/>
              </a:buClr>
              <a:buFont typeface="Wingdings 2"/>
              <a:buChar char=""/>
            </a:pPr>
            <a:endParaRPr lang="en-US" sz="2850" dirty="0">
              <a:latin typeface="Century Schoolbook"/>
              <a:cs typeface="Century Schoolbook"/>
            </a:endParaRPr>
          </a:p>
          <a:p>
            <a:pPr marL="377825" lvl="1">
              <a:buClr>
                <a:srgbClr val="FE8637"/>
              </a:buClr>
              <a:buSzPct val="79166"/>
              <a:tabLst>
                <a:tab pos="652145" algn="l"/>
                <a:tab pos="652780" algn="l"/>
              </a:tabLst>
            </a:pPr>
            <a:r>
              <a:rPr lang="en-US" sz="2400" dirty="0">
                <a:latin typeface="Century Schoolbook"/>
                <a:cs typeface="Century Schoolbook"/>
              </a:rPr>
              <a:t>- Transportation</a:t>
            </a:r>
            <a:r>
              <a:rPr lang="en-US" sz="2400" spc="-65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Improvement</a:t>
            </a:r>
            <a:r>
              <a:rPr lang="en-US" sz="2400" spc="-35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Program</a:t>
            </a:r>
            <a:r>
              <a:rPr lang="en-US" sz="2400" spc="-20" dirty="0">
                <a:latin typeface="Century Schoolbook"/>
                <a:cs typeface="Century Schoolbook"/>
              </a:rPr>
              <a:t> </a:t>
            </a:r>
            <a:r>
              <a:rPr lang="en-US" sz="2400" spc="-10" dirty="0">
                <a:latin typeface="Century Schoolbook"/>
                <a:cs typeface="Century Schoolbook"/>
              </a:rPr>
              <a:t>(TIP)</a:t>
            </a:r>
            <a:endParaRPr lang="en-US" sz="2400" dirty="0">
              <a:latin typeface="Century Schoolbook"/>
              <a:cs typeface="Century Schoolbook"/>
            </a:endParaRPr>
          </a:p>
          <a:p>
            <a:pPr lvl="1">
              <a:spcBef>
                <a:spcPts val="50"/>
              </a:spcBef>
              <a:buClr>
                <a:srgbClr val="FE8637"/>
              </a:buClr>
              <a:buFont typeface="Wingdings 2"/>
              <a:buChar char=""/>
            </a:pPr>
            <a:endParaRPr lang="en-US" sz="2850" dirty="0">
              <a:latin typeface="Century Schoolbook"/>
              <a:cs typeface="Century Schoolbook"/>
            </a:endParaRPr>
          </a:p>
          <a:p>
            <a:pPr marL="377825" lvl="1">
              <a:spcBef>
                <a:spcPts val="5"/>
              </a:spcBef>
              <a:buClr>
                <a:srgbClr val="FE8637"/>
              </a:buClr>
              <a:buSzPct val="79166"/>
              <a:tabLst>
                <a:tab pos="652145" algn="l"/>
                <a:tab pos="652780" algn="l"/>
              </a:tabLst>
            </a:pPr>
            <a:r>
              <a:rPr lang="en-US" sz="2400" spc="-45" dirty="0">
                <a:latin typeface="Century Schoolbook"/>
                <a:cs typeface="Century Schoolbook"/>
              </a:rPr>
              <a:t>- Public </a:t>
            </a:r>
            <a:r>
              <a:rPr lang="en-US" sz="2400" dirty="0">
                <a:latin typeface="Century Schoolbook"/>
                <a:cs typeface="Century Schoolbook"/>
              </a:rPr>
              <a:t>Participation</a:t>
            </a:r>
            <a:r>
              <a:rPr lang="en-US" sz="2400" spc="-40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Plan</a:t>
            </a:r>
            <a:r>
              <a:rPr lang="en-US" sz="2400" spc="-10" dirty="0">
                <a:latin typeface="Century Schoolbook"/>
                <a:cs typeface="Century Schoolbook"/>
              </a:rPr>
              <a:t> (PPP)</a:t>
            </a:r>
            <a:endParaRPr lang="en-US" sz="24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53831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741" y="296329"/>
            <a:ext cx="6997817" cy="71389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Relationship Between Core Products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18CD42-8E5D-4821-9663-1336DAC2FDD2}"/>
              </a:ext>
            </a:extLst>
          </p:cNvPr>
          <p:cNvGrpSpPr/>
          <p:nvPr/>
        </p:nvGrpSpPr>
        <p:grpSpPr>
          <a:xfrm>
            <a:off x="1141556" y="2746736"/>
            <a:ext cx="9908887" cy="1364527"/>
            <a:chOff x="941923" y="4192438"/>
            <a:chExt cx="9530544" cy="1785668"/>
          </a:xfrm>
        </p:grpSpPr>
        <p:sp>
          <p:nvSpPr>
            <p:cNvPr id="10" name="Callout: Right Arrow 9">
              <a:extLst>
                <a:ext uri="{FF2B5EF4-FFF2-40B4-BE49-F238E27FC236}">
                  <a16:creationId xmlns:a16="http://schemas.microsoft.com/office/drawing/2014/main" id="{4B639C6E-5A01-42E4-A335-D0B8D68B29C7}"/>
                </a:ext>
              </a:extLst>
            </p:cNvPr>
            <p:cNvSpPr/>
            <p:nvPr/>
          </p:nvSpPr>
          <p:spPr>
            <a:xfrm>
              <a:off x="1024128" y="4192438"/>
              <a:ext cx="3064793" cy="1785668"/>
            </a:xfrm>
            <a:prstGeom prst="right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allout: Right Arrow 10">
              <a:extLst>
                <a:ext uri="{FF2B5EF4-FFF2-40B4-BE49-F238E27FC236}">
                  <a16:creationId xmlns:a16="http://schemas.microsoft.com/office/drawing/2014/main" id="{AEDE8BEC-70F3-4A21-9FBB-CA93003C6C57}"/>
                </a:ext>
              </a:extLst>
            </p:cNvPr>
            <p:cNvSpPr/>
            <p:nvPr/>
          </p:nvSpPr>
          <p:spPr>
            <a:xfrm>
              <a:off x="4750739" y="4192438"/>
              <a:ext cx="3064793" cy="1785668"/>
            </a:xfrm>
            <a:prstGeom prst="rightArrowCallou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252A3A-D7E0-49C2-AA44-0F68BA48CAE6}"/>
                </a:ext>
              </a:extLst>
            </p:cNvPr>
            <p:cNvSpPr/>
            <p:nvPr/>
          </p:nvSpPr>
          <p:spPr>
            <a:xfrm>
              <a:off x="8477350" y="4192438"/>
              <a:ext cx="1995117" cy="17856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060A94-BA89-4923-918E-BCA290AFFE3C}"/>
                </a:ext>
              </a:extLst>
            </p:cNvPr>
            <p:cNvSpPr txBox="1"/>
            <p:nvPr/>
          </p:nvSpPr>
          <p:spPr>
            <a:xfrm>
              <a:off x="941923" y="4415857"/>
              <a:ext cx="2138517" cy="132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2045 Long Range Transportation Plan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F1247-3C8A-47A2-A332-5A55AA4007C2}"/>
                </a:ext>
              </a:extLst>
            </p:cNvPr>
            <p:cNvSpPr txBox="1"/>
            <p:nvPr/>
          </p:nvSpPr>
          <p:spPr>
            <a:xfrm>
              <a:off x="4889970" y="4531274"/>
              <a:ext cx="1716656" cy="69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Project Priorities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85741F-45CD-42E5-9D10-79879F74F998}"/>
                </a:ext>
              </a:extLst>
            </p:cNvPr>
            <p:cNvSpPr txBox="1"/>
            <p:nvPr/>
          </p:nvSpPr>
          <p:spPr>
            <a:xfrm>
              <a:off x="8575217" y="4481183"/>
              <a:ext cx="1855887" cy="99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Transportation Improvement Program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26A83-2C15-444C-A75E-0D465E804AB2}"/>
              </a:ext>
            </a:extLst>
          </p:cNvPr>
          <p:cNvSpPr/>
          <p:nvPr/>
        </p:nvSpPr>
        <p:spPr>
          <a:xfrm>
            <a:off x="4953000" y="5320300"/>
            <a:ext cx="2362199" cy="8317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343180-71BB-4186-A77B-107A1E86288C}"/>
              </a:ext>
            </a:extLst>
          </p:cNvPr>
          <p:cNvSpPr txBox="1"/>
          <p:nvPr/>
        </p:nvSpPr>
        <p:spPr>
          <a:xfrm>
            <a:off x="4953000" y="5333999"/>
            <a:ext cx="236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Unified Planning Work Program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130358E-837B-4A79-B4E4-C39B93AE7332}"/>
              </a:ext>
            </a:extLst>
          </p:cNvPr>
          <p:cNvSpPr/>
          <p:nvPr/>
        </p:nvSpPr>
        <p:spPr>
          <a:xfrm rot="16200000">
            <a:off x="5692807" y="805890"/>
            <a:ext cx="831795" cy="8077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bject 28">
            <a:extLst>
              <a:ext uri="{FF2B5EF4-FFF2-40B4-BE49-F238E27FC236}">
                <a16:creationId xmlns:a16="http://schemas.microsoft.com/office/drawing/2014/main" id="{7A36BD43-77FD-40B8-A58C-3FC011AFCFC4}"/>
              </a:ext>
            </a:extLst>
          </p:cNvPr>
          <p:cNvSpPr txBox="1"/>
          <p:nvPr/>
        </p:nvSpPr>
        <p:spPr>
          <a:xfrm>
            <a:off x="2253262" y="1496637"/>
            <a:ext cx="7419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400" dirty="0">
                <a:solidFill>
                  <a:srgbClr val="FFC000"/>
                </a:solidFill>
                <a:latin typeface="Arial"/>
                <a:cs typeface="Arial"/>
              </a:rPr>
              <a:t>Public Participation</a:t>
            </a:r>
            <a:r>
              <a:rPr sz="5400" spc="-20" dirty="0">
                <a:solidFill>
                  <a:srgbClr val="FFC000"/>
                </a:solidFill>
                <a:latin typeface="Arial"/>
                <a:cs typeface="Arial"/>
              </a:rPr>
              <a:t> Plan</a:t>
            </a:r>
            <a:endParaRPr sz="5400" dirty="0">
              <a:latin typeface="Arial"/>
              <a:cs typeface="Arial"/>
            </a:endParaRPr>
          </a:p>
        </p:txBody>
      </p:sp>
      <p:grpSp>
        <p:nvGrpSpPr>
          <p:cNvPr id="21" name="object 38">
            <a:extLst>
              <a:ext uri="{FF2B5EF4-FFF2-40B4-BE49-F238E27FC236}">
                <a16:creationId xmlns:a16="http://schemas.microsoft.com/office/drawing/2014/main" id="{0AD27169-8394-4743-A37D-3BF70BDF3E4E}"/>
              </a:ext>
            </a:extLst>
          </p:cNvPr>
          <p:cNvGrpSpPr/>
          <p:nvPr/>
        </p:nvGrpSpPr>
        <p:grpSpPr>
          <a:xfrm>
            <a:off x="276316" y="1524000"/>
            <a:ext cx="914400" cy="3988308"/>
            <a:chOff x="534162" y="2197607"/>
            <a:chExt cx="914400" cy="3988308"/>
          </a:xfrm>
        </p:grpSpPr>
        <p:sp>
          <p:nvSpPr>
            <p:cNvPr id="22" name="object 39">
              <a:extLst>
                <a:ext uri="{FF2B5EF4-FFF2-40B4-BE49-F238E27FC236}">
                  <a16:creationId xmlns:a16="http://schemas.microsoft.com/office/drawing/2014/main" id="{D4E27EB5-1B70-480D-A890-110A7DF8C5F4}"/>
                </a:ext>
              </a:extLst>
            </p:cNvPr>
            <p:cNvSpPr/>
            <p:nvPr/>
          </p:nvSpPr>
          <p:spPr>
            <a:xfrm>
              <a:off x="591309" y="2210561"/>
              <a:ext cx="857250" cy="3962400"/>
            </a:xfrm>
            <a:custGeom>
              <a:avLst/>
              <a:gdLst/>
              <a:ahLst/>
              <a:cxnLst/>
              <a:rect l="l" t="t" r="r" b="b"/>
              <a:pathLst>
                <a:path w="857250" h="3962400">
                  <a:moveTo>
                    <a:pt x="800100" y="0"/>
                  </a:moveTo>
                  <a:lnTo>
                    <a:pt x="114300" y="0"/>
                  </a:lnTo>
                  <a:lnTo>
                    <a:pt x="92056" y="4491"/>
                  </a:lnTo>
                  <a:lnTo>
                    <a:pt x="73890" y="16740"/>
                  </a:lnTo>
                  <a:lnTo>
                    <a:pt x="61641" y="34906"/>
                  </a:lnTo>
                  <a:lnTo>
                    <a:pt x="57150" y="57150"/>
                  </a:lnTo>
                  <a:lnTo>
                    <a:pt x="57150" y="3848100"/>
                  </a:lnTo>
                  <a:lnTo>
                    <a:pt x="0" y="3848100"/>
                  </a:lnTo>
                  <a:lnTo>
                    <a:pt x="11124" y="3850346"/>
                  </a:lnTo>
                  <a:lnTo>
                    <a:pt x="20207" y="3856472"/>
                  </a:lnTo>
                  <a:lnTo>
                    <a:pt x="26330" y="3865555"/>
                  </a:lnTo>
                  <a:lnTo>
                    <a:pt x="28575" y="3876675"/>
                  </a:lnTo>
                  <a:lnTo>
                    <a:pt x="26330" y="3887799"/>
                  </a:lnTo>
                  <a:lnTo>
                    <a:pt x="20207" y="3896882"/>
                  </a:lnTo>
                  <a:lnTo>
                    <a:pt x="11124" y="3903005"/>
                  </a:lnTo>
                  <a:lnTo>
                    <a:pt x="0" y="3905250"/>
                  </a:lnTo>
                  <a:lnTo>
                    <a:pt x="57150" y="3905250"/>
                  </a:lnTo>
                  <a:lnTo>
                    <a:pt x="52658" y="3927493"/>
                  </a:lnTo>
                  <a:lnTo>
                    <a:pt x="40409" y="3945659"/>
                  </a:lnTo>
                  <a:lnTo>
                    <a:pt x="22243" y="3957908"/>
                  </a:lnTo>
                  <a:lnTo>
                    <a:pt x="0" y="3962400"/>
                  </a:lnTo>
                  <a:lnTo>
                    <a:pt x="685800" y="3962400"/>
                  </a:lnTo>
                  <a:lnTo>
                    <a:pt x="708043" y="3957908"/>
                  </a:lnTo>
                  <a:lnTo>
                    <a:pt x="726209" y="3945659"/>
                  </a:lnTo>
                  <a:lnTo>
                    <a:pt x="738458" y="3927493"/>
                  </a:lnTo>
                  <a:lnTo>
                    <a:pt x="742950" y="3905250"/>
                  </a:lnTo>
                  <a:lnTo>
                    <a:pt x="742950" y="114300"/>
                  </a:lnTo>
                  <a:lnTo>
                    <a:pt x="114300" y="114300"/>
                  </a:lnTo>
                  <a:lnTo>
                    <a:pt x="103180" y="112053"/>
                  </a:lnTo>
                  <a:lnTo>
                    <a:pt x="94097" y="105927"/>
                  </a:lnTo>
                  <a:lnTo>
                    <a:pt x="87971" y="96844"/>
                  </a:lnTo>
                  <a:lnTo>
                    <a:pt x="85725" y="85725"/>
                  </a:lnTo>
                  <a:lnTo>
                    <a:pt x="87971" y="74600"/>
                  </a:lnTo>
                  <a:lnTo>
                    <a:pt x="94097" y="65517"/>
                  </a:lnTo>
                  <a:lnTo>
                    <a:pt x="103180" y="59394"/>
                  </a:lnTo>
                  <a:lnTo>
                    <a:pt x="114300" y="57150"/>
                  </a:lnTo>
                  <a:lnTo>
                    <a:pt x="857250" y="57150"/>
                  </a:lnTo>
                  <a:lnTo>
                    <a:pt x="852760" y="34906"/>
                  </a:lnTo>
                  <a:lnTo>
                    <a:pt x="840514" y="16740"/>
                  </a:lnTo>
                  <a:lnTo>
                    <a:pt x="822349" y="4491"/>
                  </a:lnTo>
                  <a:lnTo>
                    <a:pt x="800100" y="0"/>
                  </a:lnTo>
                  <a:close/>
                </a:path>
                <a:path w="857250" h="3962400">
                  <a:moveTo>
                    <a:pt x="857250" y="57150"/>
                  </a:moveTo>
                  <a:lnTo>
                    <a:pt x="171450" y="57150"/>
                  </a:lnTo>
                  <a:lnTo>
                    <a:pt x="166960" y="79393"/>
                  </a:lnTo>
                  <a:lnTo>
                    <a:pt x="154714" y="97559"/>
                  </a:lnTo>
                  <a:lnTo>
                    <a:pt x="136549" y="109808"/>
                  </a:lnTo>
                  <a:lnTo>
                    <a:pt x="114300" y="114300"/>
                  </a:lnTo>
                  <a:lnTo>
                    <a:pt x="800100" y="114300"/>
                  </a:lnTo>
                  <a:lnTo>
                    <a:pt x="822349" y="109808"/>
                  </a:lnTo>
                  <a:lnTo>
                    <a:pt x="840514" y="97559"/>
                  </a:lnTo>
                  <a:lnTo>
                    <a:pt x="852760" y="79393"/>
                  </a:lnTo>
                  <a:lnTo>
                    <a:pt x="857250" y="57150"/>
                  </a:lnTo>
                  <a:close/>
                </a:path>
              </a:pathLst>
            </a:custGeom>
            <a:solidFill>
              <a:srgbClr val="ACC1E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40">
              <a:extLst>
                <a:ext uri="{FF2B5EF4-FFF2-40B4-BE49-F238E27FC236}">
                  <a16:creationId xmlns:a16="http://schemas.microsoft.com/office/drawing/2014/main" id="{67E06192-5DA1-4915-927A-3E7B77CBFFF6}"/>
                </a:ext>
              </a:extLst>
            </p:cNvPr>
            <p:cNvSpPr/>
            <p:nvPr/>
          </p:nvSpPr>
          <p:spPr>
            <a:xfrm>
              <a:off x="534163" y="2267709"/>
              <a:ext cx="228600" cy="3905250"/>
            </a:xfrm>
            <a:custGeom>
              <a:avLst/>
              <a:gdLst/>
              <a:ahLst/>
              <a:cxnLst/>
              <a:rect l="l" t="t" r="r" b="b"/>
              <a:pathLst>
                <a:path w="228600" h="3905250">
                  <a:moveTo>
                    <a:pt x="228600" y="0"/>
                  </a:moveTo>
                  <a:lnTo>
                    <a:pt x="171450" y="0"/>
                  </a:lnTo>
                  <a:lnTo>
                    <a:pt x="160330" y="2244"/>
                  </a:lnTo>
                  <a:lnTo>
                    <a:pt x="151247" y="8367"/>
                  </a:lnTo>
                  <a:lnTo>
                    <a:pt x="145121" y="17450"/>
                  </a:lnTo>
                  <a:lnTo>
                    <a:pt x="142875" y="28575"/>
                  </a:lnTo>
                  <a:lnTo>
                    <a:pt x="145121" y="39699"/>
                  </a:lnTo>
                  <a:lnTo>
                    <a:pt x="151247" y="48782"/>
                  </a:lnTo>
                  <a:lnTo>
                    <a:pt x="160330" y="54905"/>
                  </a:lnTo>
                  <a:lnTo>
                    <a:pt x="171450" y="57150"/>
                  </a:lnTo>
                  <a:lnTo>
                    <a:pt x="193693" y="52658"/>
                  </a:lnTo>
                  <a:lnTo>
                    <a:pt x="211859" y="40409"/>
                  </a:lnTo>
                  <a:lnTo>
                    <a:pt x="224108" y="22243"/>
                  </a:lnTo>
                  <a:lnTo>
                    <a:pt x="228600" y="0"/>
                  </a:lnTo>
                  <a:close/>
                </a:path>
                <a:path w="228600" h="3905250">
                  <a:moveTo>
                    <a:pt x="57150" y="3790950"/>
                  </a:moveTo>
                  <a:lnTo>
                    <a:pt x="34906" y="3795441"/>
                  </a:lnTo>
                  <a:lnTo>
                    <a:pt x="16740" y="3807690"/>
                  </a:lnTo>
                  <a:lnTo>
                    <a:pt x="4491" y="3825856"/>
                  </a:lnTo>
                  <a:lnTo>
                    <a:pt x="0" y="3848100"/>
                  </a:lnTo>
                  <a:lnTo>
                    <a:pt x="4491" y="3870349"/>
                  </a:lnTo>
                  <a:lnTo>
                    <a:pt x="16740" y="3888514"/>
                  </a:lnTo>
                  <a:lnTo>
                    <a:pt x="34906" y="3900760"/>
                  </a:lnTo>
                  <a:lnTo>
                    <a:pt x="57150" y="3905250"/>
                  </a:lnTo>
                  <a:lnTo>
                    <a:pt x="79393" y="3900760"/>
                  </a:lnTo>
                  <a:lnTo>
                    <a:pt x="97559" y="3888514"/>
                  </a:lnTo>
                  <a:lnTo>
                    <a:pt x="109808" y="3870349"/>
                  </a:lnTo>
                  <a:lnTo>
                    <a:pt x="114300" y="3848100"/>
                  </a:lnTo>
                  <a:lnTo>
                    <a:pt x="57150" y="3848100"/>
                  </a:lnTo>
                  <a:lnTo>
                    <a:pt x="68274" y="3845855"/>
                  </a:lnTo>
                  <a:lnTo>
                    <a:pt x="77357" y="3839732"/>
                  </a:lnTo>
                  <a:lnTo>
                    <a:pt x="83480" y="3830649"/>
                  </a:lnTo>
                  <a:lnTo>
                    <a:pt x="85725" y="3819525"/>
                  </a:lnTo>
                  <a:lnTo>
                    <a:pt x="83480" y="3808405"/>
                  </a:lnTo>
                  <a:lnTo>
                    <a:pt x="77357" y="3799322"/>
                  </a:lnTo>
                  <a:lnTo>
                    <a:pt x="68274" y="3793196"/>
                  </a:lnTo>
                  <a:lnTo>
                    <a:pt x="57150" y="3790950"/>
                  </a:lnTo>
                  <a:close/>
                </a:path>
              </a:pathLst>
            </a:custGeom>
            <a:solidFill>
              <a:srgbClr val="8A9B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41">
              <a:extLst>
                <a:ext uri="{FF2B5EF4-FFF2-40B4-BE49-F238E27FC236}">
                  <a16:creationId xmlns:a16="http://schemas.microsoft.com/office/drawing/2014/main" id="{370FAD98-8131-46BC-BE4F-6BFE294DF375}"/>
                </a:ext>
              </a:extLst>
            </p:cNvPr>
            <p:cNvSpPr/>
            <p:nvPr/>
          </p:nvSpPr>
          <p:spPr>
            <a:xfrm>
              <a:off x="534162" y="2210561"/>
              <a:ext cx="914400" cy="3962400"/>
            </a:xfrm>
            <a:custGeom>
              <a:avLst/>
              <a:gdLst/>
              <a:ahLst/>
              <a:cxnLst/>
              <a:rect l="l" t="t" r="r" b="b"/>
              <a:pathLst>
                <a:path w="914400" h="3962400">
                  <a:moveTo>
                    <a:pt x="114300" y="3848100"/>
                  </a:moveTo>
                  <a:lnTo>
                    <a:pt x="114300" y="57150"/>
                  </a:lnTo>
                  <a:lnTo>
                    <a:pt x="118791" y="34906"/>
                  </a:lnTo>
                  <a:lnTo>
                    <a:pt x="131040" y="16740"/>
                  </a:lnTo>
                  <a:lnTo>
                    <a:pt x="149206" y="4491"/>
                  </a:lnTo>
                  <a:lnTo>
                    <a:pt x="171450" y="0"/>
                  </a:lnTo>
                  <a:lnTo>
                    <a:pt x="857250" y="0"/>
                  </a:lnTo>
                  <a:lnTo>
                    <a:pt x="879493" y="4491"/>
                  </a:lnTo>
                  <a:lnTo>
                    <a:pt x="897659" y="16740"/>
                  </a:lnTo>
                  <a:lnTo>
                    <a:pt x="909908" y="34906"/>
                  </a:lnTo>
                  <a:lnTo>
                    <a:pt x="914400" y="57150"/>
                  </a:lnTo>
                  <a:lnTo>
                    <a:pt x="909908" y="79393"/>
                  </a:lnTo>
                  <a:lnTo>
                    <a:pt x="897659" y="97559"/>
                  </a:lnTo>
                  <a:lnTo>
                    <a:pt x="879493" y="109808"/>
                  </a:lnTo>
                  <a:lnTo>
                    <a:pt x="857250" y="114300"/>
                  </a:lnTo>
                  <a:lnTo>
                    <a:pt x="800100" y="114300"/>
                  </a:lnTo>
                  <a:lnTo>
                    <a:pt x="800100" y="3905250"/>
                  </a:lnTo>
                  <a:lnTo>
                    <a:pt x="795608" y="3927493"/>
                  </a:lnTo>
                  <a:lnTo>
                    <a:pt x="783359" y="3945659"/>
                  </a:lnTo>
                  <a:lnTo>
                    <a:pt x="765193" y="3957908"/>
                  </a:lnTo>
                  <a:lnTo>
                    <a:pt x="742950" y="3962400"/>
                  </a:lnTo>
                  <a:lnTo>
                    <a:pt x="57150" y="3962400"/>
                  </a:lnTo>
                  <a:lnTo>
                    <a:pt x="34906" y="3957908"/>
                  </a:lnTo>
                  <a:lnTo>
                    <a:pt x="16740" y="3945659"/>
                  </a:lnTo>
                  <a:lnTo>
                    <a:pt x="4491" y="3927493"/>
                  </a:lnTo>
                  <a:lnTo>
                    <a:pt x="0" y="3905250"/>
                  </a:lnTo>
                  <a:lnTo>
                    <a:pt x="4491" y="3883006"/>
                  </a:lnTo>
                  <a:lnTo>
                    <a:pt x="16740" y="3864840"/>
                  </a:lnTo>
                  <a:lnTo>
                    <a:pt x="34906" y="3852591"/>
                  </a:lnTo>
                  <a:lnTo>
                    <a:pt x="57150" y="3848100"/>
                  </a:lnTo>
                  <a:lnTo>
                    <a:pt x="114300" y="3848100"/>
                  </a:lnTo>
                  <a:close/>
                </a:path>
              </a:pathLst>
            </a:custGeom>
            <a:ln w="25908">
              <a:solidFill>
                <a:srgbClr val="BB612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42">
              <a:extLst>
                <a:ext uri="{FF2B5EF4-FFF2-40B4-BE49-F238E27FC236}">
                  <a16:creationId xmlns:a16="http://schemas.microsoft.com/office/drawing/2014/main" id="{FECB4B87-E654-468B-99CA-C6DD2E0E3C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083" y="2197607"/>
              <a:ext cx="111633" cy="140207"/>
            </a:xfrm>
            <a:prstGeom prst="rect">
              <a:avLst/>
            </a:prstGeom>
          </p:spPr>
        </p:pic>
        <p:sp>
          <p:nvSpPr>
            <p:cNvPr id="26" name="object 43">
              <a:extLst>
                <a:ext uri="{FF2B5EF4-FFF2-40B4-BE49-F238E27FC236}">
                  <a16:creationId xmlns:a16="http://schemas.microsoft.com/office/drawing/2014/main" id="{69D6DED5-ECAE-47B1-BBC6-D5DDB6C049F2}"/>
                </a:ext>
              </a:extLst>
            </p:cNvPr>
            <p:cNvSpPr/>
            <p:nvPr/>
          </p:nvSpPr>
          <p:spPr>
            <a:xfrm>
              <a:off x="705612" y="2324861"/>
              <a:ext cx="628650" cy="0"/>
            </a:xfrm>
            <a:custGeom>
              <a:avLst/>
              <a:gdLst/>
              <a:ahLst/>
              <a:cxnLst/>
              <a:rect l="l" t="t" r="r" b="b"/>
              <a:pathLst>
                <a:path w="628650">
                  <a:moveTo>
                    <a:pt x="62865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BB612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44">
              <a:extLst>
                <a:ext uri="{FF2B5EF4-FFF2-40B4-BE49-F238E27FC236}">
                  <a16:creationId xmlns:a16="http://schemas.microsoft.com/office/drawing/2014/main" id="{47BB1A30-292A-488E-ADFC-541ECCDCF01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358" y="6045707"/>
              <a:ext cx="83058" cy="140208"/>
            </a:xfrm>
            <a:prstGeom prst="rect">
              <a:avLst/>
            </a:prstGeom>
          </p:spPr>
        </p:pic>
        <p:pic>
          <p:nvPicPr>
            <p:cNvPr id="28" name="object 45">
              <a:extLst>
                <a:ext uri="{FF2B5EF4-FFF2-40B4-BE49-F238E27FC236}">
                  <a16:creationId xmlns:a16="http://schemas.microsoft.com/office/drawing/2014/main" id="{6A4BC8C3-5144-4CF6-9195-35BDBCC2B88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461" y="2734054"/>
              <a:ext cx="469391" cy="3055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89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437</Words>
  <Application>Microsoft Office PowerPoint</Application>
  <PresentationFormat>Widescreen</PresentationFormat>
  <Paragraphs>68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Century Schoolbook</vt:lpstr>
      <vt:lpstr>Times New Roman</vt:lpstr>
      <vt:lpstr>Trebuchet MS</vt:lpstr>
      <vt:lpstr>Wingdings</vt:lpstr>
      <vt:lpstr>Wingdings 2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What is the Role of the SCTPO?</vt:lpstr>
      <vt:lpstr>Who informs our process?</vt:lpstr>
      <vt:lpstr>PowerPoint Presentation</vt:lpstr>
      <vt:lpstr>PowerPoint Presentation</vt:lpstr>
      <vt:lpstr>PowerPoint Presentation</vt:lpstr>
      <vt:lpstr>Relationship Between Core Products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Hemenway, Abby</dc:creator>
  <cp:lastModifiedBy>Gillette, Georganna</cp:lastModifiedBy>
  <cp:revision>23</cp:revision>
  <cp:lastPrinted>2022-05-02T20:30:44Z</cp:lastPrinted>
  <dcterms:created xsi:type="dcterms:W3CDTF">2022-04-29T21:30:50Z</dcterms:created>
  <dcterms:modified xsi:type="dcterms:W3CDTF">2022-05-02T22:05:28Z</dcterms:modified>
</cp:coreProperties>
</file>