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56" r:id="rId2"/>
    <p:sldId id="265" r:id="rId3"/>
    <p:sldId id="266" r:id="rId4"/>
    <p:sldId id="267" r:id="rId5"/>
    <p:sldId id="270" r:id="rId6"/>
    <p:sldId id="269" r:id="rId7"/>
    <p:sldId id="268" r:id="rId8"/>
  </p:sldIdLst>
  <p:sldSz cx="17881600" cy="10058400"/>
  <p:notesSz cx="7315200" cy="9601200"/>
  <p:embeddedFontLst>
    <p:embeddedFont>
      <p:font typeface="72 Condensed" panose="020B0506030000000003" pitchFamily="34" charset="0"/>
      <p:regular r:id="rId11"/>
      <p:bold r:id="rId12"/>
    </p:embeddedFon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6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222" y="84"/>
      </p:cViewPr>
      <p:guideLst>
        <p:guide orient="horz" pos="2160"/>
        <p:guide pos="662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3EE88E-F1A1-4CC0-8A78-5FA44CF5371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88B870-1886-4E5C-AAC6-1F1C4DA9543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B7DD8E34-36EB-4598-B4E3-16A7B360150B}"/>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39A4A5-36BC-47D0-8374-ABB4D2EC780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74D61D5-FFAB-46E0-AC51-BA47642C0EC1}" type="slidenum">
              <a:rPr lang="en-US" smtClean="0"/>
              <a:t>‹#›</a:t>
            </a:fld>
            <a:endParaRPr lang="en-US"/>
          </a:p>
        </p:txBody>
      </p:sp>
    </p:spTree>
    <p:extLst>
      <p:ext uri="{BB962C8B-B14F-4D97-AF65-F5344CB8AC3E}">
        <p14:creationId xmlns:p14="http://schemas.microsoft.com/office/powerpoint/2010/main" val="400453805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AF91AC6-E5A1-4DF4-B496-E0CCC415BB76}" type="slidenum">
              <a:rPr lang="en-US" smtClean="0"/>
              <a:t>‹#›</a:t>
            </a:fld>
            <a:endParaRPr lang="en-US" dirty="0"/>
          </a:p>
        </p:txBody>
      </p:sp>
    </p:spTree>
    <p:extLst>
      <p:ext uri="{BB962C8B-B14F-4D97-AF65-F5344CB8AC3E}">
        <p14:creationId xmlns:p14="http://schemas.microsoft.com/office/powerpoint/2010/main" val="125565628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reportal.com/reports/digital-2021-global-overview-repor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latest social media statistics in 2021 show that an average of </a:t>
            </a:r>
            <a:r>
              <a:rPr lang="en-US" sz="1300" dirty="0">
                <a:hlinkClick r:id="rId3"/>
              </a:rPr>
              <a:t>two hours and 25 minutes</a:t>
            </a:r>
            <a:r>
              <a:rPr lang="en-US" sz="1300" dirty="0"/>
              <a:t> are spent per day per person on social media (</a:t>
            </a:r>
            <a:r>
              <a:rPr lang="en-US" sz="1300" dirty="0" err="1"/>
              <a:t>DataReportal</a:t>
            </a:r>
            <a:r>
              <a:rPr lang="en-US" sz="1300" dirty="0"/>
              <a:t>, 2021).</a:t>
            </a:r>
          </a:p>
          <a:p>
            <a:r>
              <a:rPr lang="en-US" sz="1300" dirty="0"/>
              <a:t>As social media is becoming more integrated into our daily lives, it unveils countless opportunities for businesses who are looking to reach out to their audience through social media marketing.</a:t>
            </a:r>
          </a:p>
          <a:p>
            <a:endParaRPr lang="en-US" dirty="0"/>
          </a:p>
        </p:txBody>
      </p:sp>
      <p:sp>
        <p:nvSpPr>
          <p:cNvPr id="5" name="Date Placeholder 4">
            <a:extLst>
              <a:ext uri="{FF2B5EF4-FFF2-40B4-BE49-F238E27FC236}">
                <a16:creationId xmlns:a16="http://schemas.microsoft.com/office/drawing/2014/main" id="{324A1556-BB04-4640-9452-6CD3A3C35F8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6107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ADB4C45-1703-467B-8B67-33F6F4613A2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7716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788" y="2130425"/>
            <a:ext cx="17881600" cy="1470025"/>
          </a:xfrm>
        </p:spPr>
        <p:txBody>
          <a:bodyPr/>
          <a:lstStyle/>
          <a:p>
            <a:r>
              <a:rPr lang="en-US"/>
              <a:t>Click to edit Master title style</a:t>
            </a:r>
          </a:p>
        </p:txBody>
      </p:sp>
      <p:sp>
        <p:nvSpPr>
          <p:cNvPr id="3" name="Subtitle 2"/>
          <p:cNvSpPr>
            <a:spLocks noGrp="1"/>
          </p:cNvSpPr>
          <p:nvPr>
            <p:ph type="subTitle" idx="1"/>
          </p:nvPr>
        </p:nvSpPr>
        <p:spPr>
          <a:xfrm>
            <a:off x="3155576" y="3886200"/>
            <a:ext cx="1472602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30B547-9B7D-4B16-98B7-15C94B50ED45}"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08318-7099-483B-B654-DDB627780CE4}"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51953" y="274639"/>
            <a:ext cx="473336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1859" y="274639"/>
            <a:ext cx="138494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8DEFF-4C78-442B-B31E-33F8E02A4B24}"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28400-D512-4C02-BCC4-9309AE755A3A}"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792" y="4406901"/>
            <a:ext cx="17881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61792" y="2906714"/>
            <a:ext cx="17881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2AD1E6-7B81-4AA9-86C7-83F9EA33D935}" type="datetime1">
              <a:rPr lang="en-US" smtClean="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1859" y="1600201"/>
            <a:ext cx="92914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93898" y="1600201"/>
            <a:ext cx="92914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24E6D-5870-4B21-B199-717BA593144E}"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859" y="1535113"/>
            <a:ext cx="9295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1859" y="2174875"/>
            <a:ext cx="9295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6595" y="1535113"/>
            <a:ext cx="92987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686595" y="2174875"/>
            <a:ext cx="92987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94444-AD75-4522-93C4-334D784EDC7D}" type="datetime1">
              <a:rPr lang="en-US" smtClean="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494-A894-4800-A4CB-653B01385503}" type="datetime1">
              <a:rPr lang="en-US" smtClean="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E7AE1-E543-42F6-A6F4-6D64EECC1FA0}" type="datetime1">
              <a:rPr lang="en-US" smtClean="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860" y="273050"/>
            <a:ext cx="692108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224952" y="273051"/>
            <a:ext cx="117603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860" y="1435101"/>
            <a:ext cx="692108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740D3-FE0F-4E1A-8137-944588FAC7F5}"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3434" y="4800600"/>
            <a:ext cx="1262230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23434" y="612775"/>
            <a:ext cx="1262230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123434" y="5367338"/>
            <a:ext cx="1262230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4070D-DFBA-4F29-822B-A9E05BC7C734}" type="datetime1">
              <a:rPr lang="en-US" smtClean="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859" y="274638"/>
            <a:ext cx="189334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51859" y="1600201"/>
            <a:ext cx="1893345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51859" y="6356351"/>
            <a:ext cx="49086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892C-BA74-4725-96C5-B1F686F94216}" type="datetime1">
              <a:rPr lang="en-US" smtClean="0"/>
              <a:t>9/7/2021</a:t>
            </a:fld>
            <a:endParaRPr lang="en-US" dirty="0"/>
          </a:p>
        </p:txBody>
      </p:sp>
      <p:sp>
        <p:nvSpPr>
          <p:cNvPr id="5" name="Footer Placeholder 4"/>
          <p:cNvSpPr>
            <a:spLocks noGrp="1"/>
          </p:cNvSpPr>
          <p:nvPr>
            <p:ph type="ftr" sz="quarter" idx="3"/>
          </p:nvPr>
        </p:nvSpPr>
        <p:spPr>
          <a:xfrm>
            <a:off x="7187702" y="6356351"/>
            <a:ext cx="666177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076643" y="6356351"/>
            <a:ext cx="4908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Abby.Hemenway@brevardfl.gov"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Abby.Hemenway@brevardfl.gov"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a:off x="1397000" y="507748"/>
            <a:ext cx="3429000" cy="3257550"/>
          </a:xfrm>
          <a:prstGeom prst="rect">
            <a:avLst/>
          </a:prstGeom>
        </p:spPr>
      </p:pic>
      <p:pic>
        <p:nvPicPr>
          <p:cNvPr id="14" name="Picture 14"/>
          <p:cNvPicPr>
            <a:picLocks noChangeAspect="1"/>
          </p:cNvPicPr>
          <p:nvPr/>
        </p:nvPicPr>
        <p:blipFill>
          <a:blip r:embed="rId3"/>
          <a:srcRect/>
          <a:stretch>
            <a:fillRect/>
          </a:stretch>
        </p:blipFill>
        <p:spPr>
          <a:xfrm>
            <a:off x="5252687" y="1"/>
            <a:ext cx="7444469" cy="286681"/>
          </a:xfrm>
          <a:prstGeom prst="rect">
            <a:avLst/>
          </a:prstGeom>
        </p:spPr>
      </p:pic>
      <p:pic>
        <p:nvPicPr>
          <p:cNvPr id="17" name="Picture 17"/>
          <p:cNvPicPr>
            <a:picLocks noChangeAspect="1"/>
          </p:cNvPicPr>
          <p:nvPr/>
        </p:nvPicPr>
        <p:blipFill>
          <a:blip r:embed="rId4"/>
          <a:srcRect l="48353" t="48074" b="50891"/>
          <a:stretch>
            <a:fillRect/>
          </a:stretch>
        </p:blipFill>
        <p:spPr>
          <a:xfrm>
            <a:off x="5831841" y="5200176"/>
            <a:ext cx="5840279" cy="116895"/>
          </a:xfrm>
          <a:prstGeom prst="rect">
            <a:avLst/>
          </a:prstGeom>
        </p:spPr>
      </p:pic>
      <p:pic>
        <p:nvPicPr>
          <p:cNvPr id="18" name="Picture 18"/>
          <p:cNvPicPr>
            <a:picLocks noChangeAspect="1"/>
          </p:cNvPicPr>
          <p:nvPr/>
        </p:nvPicPr>
        <p:blipFill>
          <a:blip r:embed="rId5"/>
          <a:srcRect/>
          <a:stretch>
            <a:fillRect/>
          </a:stretch>
        </p:blipFill>
        <p:spPr>
          <a:xfrm>
            <a:off x="11704146" y="2415161"/>
            <a:ext cx="5835482" cy="3890321"/>
          </a:xfrm>
          <a:prstGeom prst="rect">
            <a:avLst/>
          </a:prstGeom>
        </p:spPr>
      </p:pic>
      <p:sp>
        <p:nvSpPr>
          <p:cNvPr id="19" name="TextBox 19"/>
          <p:cNvSpPr txBox="1"/>
          <p:nvPr/>
        </p:nvSpPr>
        <p:spPr>
          <a:xfrm>
            <a:off x="1397000" y="4904639"/>
            <a:ext cx="11658600" cy="1137812"/>
          </a:xfrm>
          <a:prstGeom prst="rect">
            <a:avLst/>
          </a:prstGeom>
        </p:spPr>
        <p:txBody>
          <a:bodyPr wrap="square" lIns="0" tIns="0" rIns="0" bIns="0" rtlCol="0" anchor="t">
            <a:spAutoFit/>
          </a:bodyPr>
          <a:lstStyle/>
          <a:p>
            <a:pPr>
              <a:lnSpc>
                <a:spcPts val="3679"/>
              </a:lnSpc>
              <a:spcAft>
                <a:spcPts val="1200"/>
              </a:spcAft>
            </a:pPr>
            <a:r>
              <a:rPr lang="en-US" sz="5400" b="1" dirty="0">
                <a:solidFill>
                  <a:srgbClr val="1E1E1E"/>
                </a:solidFill>
                <a:latin typeface="Century Gothic" panose="020B0502020202020204" pitchFamily="34" charset="0"/>
              </a:rPr>
              <a:t>Public Participation Plan</a:t>
            </a:r>
          </a:p>
          <a:p>
            <a:pPr>
              <a:lnSpc>
                <a:spcPts val="3679"/>
              </a:lnSpc>
              <a:spcAft>
                <a:spcPts val="1200"/>
              </a:spcAft>
            </a:pPr>
            <a:r>
              <a:rPr lang="en-US" sz="5400" b="1" dirty="0">
                <a:solidFill>
                  <a:srgbClr val="1E1E1E"/>
                </a:solidFill>
                <a:latin typeface="Century Gothic" panose="020B0502020202020204" pitchFamily="34" charset="0"/>
              </a:rPr>
              <a:t>Performance Measures Report</a:t>
            </a:r>
          </a:p>
        </p:txBody>
      </p:sp>
      <p:sp>
        <p:nvSpPr>
          <p:cNvPr id="20" name="TextBox 20"/>
          <p:cNvSpPr txBox="1"/>
          <p:nvPr/>
        </p:nvSpPr>
        <p:spPr>
          <a:xfrm>
            <a:off x="1397000" y="6120124"/>
            <a:ext cx="3733800" cy="271998"/>
          </a:xfrm>
          <a:prstGeom prst="rect">
            <a:avLst/>
          </a:prstGeom>
        </p:spPr>
        <p:txBody>
          <a:bodyPr wrap="square" lIns="0" tIns="0" rIns="0" bIns="0" rtlCol="0" anchor="t">
            <a:spAutoFit/>
          </a:bodyPr>
          <a:lstStyle/>
          <a:p>
            <a:pPr>
              <a:lnSpc>
                <a:spcPts val="2070"/>
              </a:lnSpc>
            </a:pPr>
            <a:r>
              <a:rPr lang="en-US" sz="2400" dirty="0">
                <a:solidFill>
                  <a:srgbClr val="1E1E1E"/>
                </a:solidFill>
                <a:latin typeface="72 Condensed" panose="020B0506030000000003" pitchFamily="34" charset="0"/>
                <a:cs typeface="72 Condensed" panose="020B0506030000000003" pitchFamily="34" charset="0"/>
              </a:rPr>
              <a:t>July 2020 - June 2021</a:t>
            </a:r>
          </a:p>
        </p:txBody>
      </p:sp>
      <p:grpSp>
        <p:nvGrpSpPr>
          <p:cNvPr id="43" name="Group 42">
            <a:extLst>
              <a:ext uri="{FF2B5EF4-FFF2-40B4-BE49-F238E27FC236}">
                <a16:creationId xmlns:a16="http://schemas.microsoft.com/office/drawing/2014/main" id="{132A1F94-25E9-48EC-858E-3806F4EB0271}"/>
              </a:ext>
            </a:extLst>
          </p:cNvPr>
          <p:cNvGrpSpPr/>
          <p:nvPr/>
        </p:nvGrpSpPr>
        <p:grpSpPr>
          <a:xfrm>
            <a:off x="10656534" y="830179"/>
            <a:ext cx="3429000" cy="2669097"/>
            <a:chOff x="13164742" y="453237"/>
            <a:chExt cx="2960950" cy="2204503"/>
          </a:xfrm>
        </p:grpSpPr>
        <p:grpSp>
          <p:nvGrpSpPr>
            <p:cNvPr id="2" name="Group 2"/>
            <p:cNvGrpSpPr>
              <a:grpSpLocks noChangeAspect="1"/>
            </p:cNvGrpSpPr>
            <p:nvPr/>
          </p:nvGrpSpPr>
          <p:grpSpPr>
            <a:xfrm rot="-8100000">
              <a:off x="13365665" y="453237"/>
              <a:ext cx="529687" cy="529687"/>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11" name="Group 11"/>
            <p:cNvGrpSpPr>
              <a:grpSpLocks noChangeAspect="1"/>
            </p:cNvGrpSpPr>
            <p:nvPr/>
          </p:nvGrpSpPr>
          <p:grpSpPr>
            <a:xfrm rot="-8100000">
              <a:off x="15194159" y="667338"/>
              <a:ext cx="931533" cy="931533"/>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35" name="Group 4">
              <a:extLst>
                <a:ext uri="{FF2B5EF4-FFF2-40B4-BE49-F238E27FC236}">
                  <a16:creationId xmlns:a16="http://schemas.microsoft.com/office/drawing/2014/main" id="{4FA7B00A-F5D6-410E-B7A8-D9CB18EA3873}"/>
                </a:ext>
              </a:extLst>
            </p:cNvPr>
            <p:cNvGrpSpPr>
              <a:grpSpLocks noChangeAspect="1"/>
            </p:cNvGrpSpPr>
            <p:nvPr/>
          </p:nvGrpSpPr>
          <p:grpSpPr>
            <a:xfrm rot="-8017378">
              <a:off x="13164742" y="1726207"/>
              <a:ext cx="931533" cy="931533"/>
              <a:chOff x="0" y="0"/>
              <a:chExt cx="6350000" cy="6339840"/>
            </a:xfrm>
          </p:grpSpPr>
          <p:sp>
            <p:nvSpPr>
              <p:cNvPr id="36" name="Freeform 5">
                <a:extLst>
                  <a:ext uri="{FF2B5EF4-FFF2-40B4-BE49-F238E27FC236}">
                    <a16:creationId xmlns:a16="http://schemas.microsoft.com/office/drawing/2014/main" id="{B9238840-8EBB-4934-90CE-BACBB7B5EC71}"/>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
        <p:nvSpPr>
          <p:cNvPr id="39" name="TextBox 20">
            <a:extLst>
              <a:ext uri="{FF2B5EF4-FFF2-40B4-BE49-F238E27FC236}">
                <a16:creationId xmlns:a16="http://schemas.microsoft.com/office/drawing/2014/main" id="{06A0828C-BBDE-44C4-98AF-57A52BC53DBA}"/>
              </a:ext>
            </a:extLst>
          </p:cNvPr>
          <p:cNvSpPr txBox="1"/>
          <p:nvPr/>
        </p:nvSpPr>
        <p:spPr>
          <a:xfrm>
            <a:off x="1397000" y="7803468"/>
            <a:ext cx="8001000" cy="1308050"/>
          </a:xfrm>
          <a:prstGeom prst="rect">
            <a:avLst/>
          </a:prstGeom>
        </p:spPr>
        <p:txBody>
          <a:bodyPr wrap="square" lIns="0" tIns="0" rIns="0" bIns="0" rtlCol="0" anchor="t">
            <a:spAutoFit/>
          </a:bodyPr>
          <a:lstStyle/>
          <a:p>
            <a:pPr>
              <a:lnSpc>
                <a:spcPts val="2070"/>
              </a:lnSpc>
              <a:spcAft>
                <a:spcPts val="600"/>
              </a:spcAft>
            </a:pPr>
            <a:r>
              <a:rPr lang="en-US" sz="2000" dirty="0">
                <a:solidFill>
                  <a:srgbClr val="1E1E1E"/>
                </a:solidFill>
                <a:latin typeface="72 Condensed" panose="020B0506030000000003" pitchFamily="34" charset="0"/>
                <a:cs typeface="72 Condensed" panose="020B0506030000000003" pitchFamily="34" charset="0"/>
              </a:rPr>
              <a:t>Presented By: </a:t>
            </a:r>
          </a:p>
          <a:p>
            <a:pPr>
              <a:lnSpc>
                <a:spcPts val="2070"/>
              </a:lnSpc>
              <a:spcAft>
                <a:spcPts val="600"/>
              </a:spcAft>
            </a:pPr>
            <a:r>
              <a:rPr lang="en-US" sz="2000" dirty="0">
                <a:solidFill>
                  <a:srgbClr val="1E1E1E"/>
                </a:solidFill>
                <a:latin typeface="72 Condensed" panose="020B0506030000000003" pitchFamily="34" charset="0"/>
                <a:cs typeface="72 Condensed" panose="020B0506030000000003" pitchFamily="34" charset="0"/>
              </a:rPr>
              <a:t>Abby Hemenway, Public Involvement Officer</a:t>
            </a:r>
          </a:p>
          <a:p>
            <a:pPr>
              <a:lnSpc>
                <a:spcPts val="2070"/>
              </a:lnSpc>
              <a:spcAft>
                <a:spcPts val="600"/>
              </a:spcAft>
            </a:pPr>
            <a:r>
              <a:rPr lang="en-US" sz="2000" dirty="0">
                <a:solidFill>
                  <a:srgbClr val="1E1E1E"/>
                </a:solidFill>
                <a:latin typeface="72 Condensed" panose="020B0506030000000003" pitchFamily="34" charset="0"/>
                <a:cs typeface="72 Condensed" panose="020B0506030000000003" pitchFamily="34" charset="0"/>
              </a:rPr>
              <a:t>321-350-9261</a:t>
            </a:r>
          </a:p>
          <a:p>
            <a:pPr>
              <a:lnSpc>
                <a:spcPts val="2070"/>
              </a:lnSpc>
              <a:spcAft>
                <a:spcPts val="600"/>
              </a:spcAft>
            </a:pPr>
            <a:r>
              <a:rPr lang="en-US" sz="2000" dirty="0">
                <a:solidFill>
                  <a:srgbClr val="1E1E1E"/>
                </a:solidFill>
                <a:latin typeface="72 Condensed" panose="020B0506030000000003" pitchFamily="34" charset="0"/>
                <a:cs typeface="72 Condensed" panose="020B0506030000000003" pitchFamily="34" charset="0"/>
                <a:hlinkClick r:id="rId6"/>
              </a:rPr>
              <a:t>Abby.Hemenway@brevardfl.gov</a:t>
            </a:r>
            <a:r>
              <a:rPr lang="en-US" sz="2000" dirty="0">
                <a:solidFill>
                  <a:srgbClr val="1E1E1E"/>
                </a:solidFill>
                <a:latin typeface="72 Condensed" panose="020B0506030000000003" pitchFamily="34" charset="0"/>
                <a:cs typeface="72 Condensed" panose="020B0506030000000003" pitchFamily="34" charset="0"/>
              </a:rPr>
              <a:t> </a:t>
            </a:r>
          </a:p>
        </p:txBody>
      </p:sp>
      <p:grpSp>
        <p:nvGrpSpPr>
          <p:cNvPr id="45" name="Group 44">
            <a:extLst>
              <a:ext uri="{FF2B5EF4-FFF2-40B4-BE49-F238E27FC236}">
                <a16:creationId xmlns:a16="http://schemas.microsoft.com/office/drawing/2014/main" id="{AF621E37-E733-48C5-B81A-E4BEEB2BAA34}"/>
              </a:ext>
            </a:extLst>
          </p:cNvPr>
          <p:cNvGrpSpPr/>
          <p:nvPr/>
        </p:nvGrpSpPr>
        <p:grpSpPr>
          <a:xfrm>
            <a:off x="11123978" y="6305483"/>
            <a:ext cx="2769821" cy="2613010"/>
            <a:chOff x="9698604" y="1122568"/>
            <a:chExt cx="2422162" cy="2416863"/>
          </a:xfrm>
        </p:grpSpPr>
        <p:grpSp>
          <p:nvGrpSpPr>
            <p:cNvPr id="46" name="Group 4">
              <a:extLst>
                <a:ext uri="{FF2B5EF4-FFF2-40B4-BE49-F238E27FC236}">
                  <a16:creationId xmlns:a16="http://schemas.microsoft.com/office/drawing/2014/main" id="{867D77B5-A667-4EAC-89F3-7BD7E7C8906E}"/>
                </a:ext>
              </a:extLst>
            </p:cNvPr>
            <p:cNvGrpSpPr>
              <a:grpSpLocks noChangeAspect="1"/>
            </p:cNvGrpSpPr>
            <p:nvPr/>
          </p:nvGrpSpPr>
          <p:grpSpPr>
            <a:xfrm rot="-8017378">
              <a:off x="10378330" y="2607898"/>
              <a:ext cx="931533" cy="931533"/>
              <a:chOff x="0" y="0"/>
              <a:chExt cx="6350000" cy="6339840"/>
            </a:xfrm>
          </p:grpSpPr>
          <p:sp>
            <p:nvSpPr>
              <p:cNvPr id="51" name="Freeform 5">
                <a:extLst>
                  <a:ext uri="{FF2B5EF4-FFF2-40B4-BE49-F238E27FC236}">
                    <a16:creationId xmlns:a16="http://schemas.microsoft.com/office/drawing/2014/main" id="{1E6EFEE2-C949-4927-B301-EE91E31A5E58}"/>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47" name="Group 2">
              <a:extLst>
                <a:ext uri="{FF2B5EF4-FFF2-40B4-BE49-F238E27FC236}">
                  <a16:creationId xmlns:a16="http://schemas.microsoft.com/office/drawing/2014/main" id="{DA60C179-085E-4961-9910-ADF1BBF841AB}"/>
                </a:ext>
              </a:extLst>
            </p:cNvPr>
            <p:cNvGrpSpPr>
              <a:grpSpLocks noChangeAspect="1"/>
            </p:cNvGrpSpPr>
            <p:nvPr/>
          </p:nvGrpSpPr>
          <p:grpSpPr>
            <a:xfrm rot="-8100000">
              <a:off x="9698604" y="1928172"/>
              <a:ext cx="529687" cy="529687"/>
              <a:chOff x="0" y="0"/>
              <a:chExt cx="6350000" cy="6339840"/>
            </a:xfrm>
          </p:grpSpPr>
          <p:sp>
            <p:nvSpPr>
              <p:cNvPr id="50" name="Freeform 3">
                <a:extLst>
                  <a:ext uri="{FF2B5EF4-FFF2-40B4-BE49-F238E27FC236}">
                    <a16:creationId xmlns:a16="http://schemas.microsoft.com/office/drawing/2014/main" id="{FEFD1A9F-247E-4278-B494-81F1332A66B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8" name="Group 11">
              <a:extLst>
                <a:ext uri="{FF2B5EF4-FFF2-40B4-BE49-F238E27FC236}">
                  <a16:creationId xmlns:a16="http://schemas.microsoft.com/office/drawing/2014/main" id="{C3E55994-87D0-4DBC-A13A-37F46495C4BC}"/>
                </a:ext>
              </a:extLst>
            </p:cNvPr>
            <p:cNvGrpSpPr>
              <a:grpSpLocks noChangeAspect="1"/>
            </p:cNvGrpSpPr>
            <p:nvPr/>
          </p:nvGrpSpPr>
          <p:grpSpPr>
            <a:xfrm rot="-8100000">
              <a:off x="11189233" y="1122568"/>
              <a:ext cx="931533" cy="931533"/>
              <a:chOff x="0" y="0"/>
              <a:chExt cx="6350000" cy="6339840"/>
            </a:xfrm>
          </p:grpSpPr>
          <p:sp>
            <p:nvSpPr>
              <p:cNvPr id="49" name="Freeform 12">
                <a:extLst>
                  <a:ext uri="{FF2B5EF4-FFF2-40B4-BE49-F238E27FC236}">
                    <a16:creationId xmlns:a16="http://schemas.microsoft.com/office/drawing/2014/main" id="{C1CD7BD5-F0BC-4781-B8A6-E2417DF5D039}"/>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92C-903B-45D7-BE5A-3A9E87ED1B2C}"/>
              </a:ext>
            </a:extLst>
          </p:cNvPr>
          <p:cNvSpPr>
            <a:spLocks noGrp="1"/>
          </p:cNvSpPr>
          <p:nvPr>
            <p:ph type="title"/>
          </p:nvPr>
        </p:nvSpPr>
        <p:spPr>
          <a:xfrm>
            <a:off x="1051859" y="609600"/>
            <a:ext cx="18933459" cy="1143000"/>
          </a:xfrm>
        </p:spPr>
        <p:txBody>
          <a:bodyPr/>
          <a:lstStyle/>
          <a:p>
            <a:pPr algn="l">
              <a:lnSpc>
                <a:spcPts val="2903"/>
              </a:lnSpc>
            </a:pPr>
            <a:r>
              <a:rPr lang="en-US" b="1" dirty="0">
                <a:solidFill>
                  <a:srgbClr val="002060"/>
                </a:solidFill>
                <a:latin typeface="Century Gothic" panose="020B0502020202020204" pitchFamily="34" charset="0"/>
              </a:rPr>
              <a:t>Tracking Public Participation </a:t>
            </a:r>
          </a:p>
        </p:txBody>
      </p:sp>
      <p:sp>
        <p:nvSpPr>
          <p:cNvPr id="6" name="Content Placeholder 5">
            <a:extLst>
              <a:ext uri="{FF2B5EF4-FFF2-40B4-BE49-F238E27FC236}">
                <a16:creationId xmlns:a16="http://schemas.microsoft.com/office/drawing/2014/main" id="{FA127B12-93CA-42B0-BE07-DB3B0942B491}"/>
              </a:ext>
            </a:extLst>
          </p:cNvPr>
          <p:cNvSpPr>
            <a:spLocks noGrp="1"/>
          </p:cNvSpPr>
          <p:nvPr>
            <p:ph sz="half" idx="1"/>
          </p:nvPr>
        </p:nvSpPr>
        <p:spPr>
          <a:xfrm>
            <a:off x="1057379" y="2066291"/>
            <a:ext cx="9407421" cy="4525963"/>
          </a:xfrm>
        </p:spPr>
        <p:txBody>
          <a:bodyPr/>
          <a:lstStyle/>
          <a:p>
            <a:pPr marL="0" indent="0">
              <a:buNone/>
            </a:pPr>
            <a:r>
              <a:rPr lang="en-US" sz="3200" b="1" dirty="0">
                <a:latin typeface="Century Gothic" panose="020B0502020202020204" pitchFamily="34" charset="0"/>
              </a:rPr>
              <a:t>Public Participation Methods</a:t>
            </a:r>
          </a:p>
          <a:p>
            <a:r>
              <a:rPr lang="en-US" dirty="0">
                <a:latin typeface="Century Gothic" panose="020B0502020202020204" pitchFamily="34" charset="0"/>
              </a:rPr>
              <a:t>Public Face-to-Face or Virtual Meetings</a:t>
            </a:r>
          </a:p>
          <a:p>
            <a:r>
              <a:rPr lang="en-US" dirty="0">
                <a:latin typeface="Century Gothic" panose="020B0502020202020204" pitchFamily="34" charset="0"/>
              </a:rPr>
              <a:t>Public Workshops/Open Houses/ Webinars (New!)</a:t>
            </a:r>
          </a:p>
          <a:p>
            <a:r>
              <a:rPr lang="en-US" dirty="0">
                <a:latin typeface="Century Gothic" panose="020B0502020202020204" pitchFamily="34" charset="0"/>
              </a:rPr>
              <a:t>Public Events/Presentations</a:t>
            </a:r>
          </a:p>
          <a:p>
            <a:r>
              <a:rPr lang="en-US" dirty="0">
                <a:latin typeface="Century Gothic" panose="020B0502020202020204" pitchFamily="34" charset="0"/>
              </a:rPr>
              <a:t>Title VI/Nondiscrimination Complaints</a:t>
            </a:r>
          </a:p>
        </p:txBody>
      </p:sp>
      <p:sp>
        <p:nvSpPr>
          <p:cNvPr id="8" name="Content Placeholder 5">
            <a:extLst>
              <a:ext uri="{FF2B5EF4-FFF2-40B4-BE49-F238E27FC236}">
                <a16:creationId xmlns:a16="http://schemas.microsoft.com/office/drawing/2014/main" id="{3A1BB5FE-906A-4232-A1AB-A8937BEEEE66}"/>
              </a:ext>
            </a:extLst>
          </p:cNvPr>
          <p:cNvSpPr txBox="1">
            <a:spLocks/>
          </p:cNvSpPr>
          <p:nvPr/>
        </p:nvSpPr>
        <p:spPr>
          <a:xfrm>
            <a:off x="1051858" y="5334000"/>
            <a:ext cx="659354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600" b="1" dirty="0">
                <a:latin typeface="Century Gothic" panose="020B0502020202020204" pitchFamily="34" charset="0"/>
              </a:rPr>
              <a:t>Public Participation Tools</a:t>
            </a:r>
          </a:p>
          <a:p>
            <a:r>
              <a:rPr lang="en-US" dirty="0">
                <a:latin typeface="Century Gothic" panose="020B0502020202020204" pitchFamily="34" charset="0"/>
              </a:rPr>
              <a:t>Surveys/questionnaires</a:t>
            </a:r>
          </a:p>
          <a:p>
            <a:r>
              <a:rPr lang="en-US" dirty="0">
                <a:latin typeface="Century Gothic" panose="020B0502020202020204" pitchFamily="34" charset="0"/>
              </a:rPr>
              <a:t>SCTPO Electronic Newsletters</a:t>
            </a:r>
          </a:p>
          <a:p>
            <a:r>
              <a:rPr lang="en-US" dirty="0">
                <a:latin typeface="Century Gothic" panose="020B0502020202020204" pitchFamily="34" charset="0"/>
              </a:rPr>
              <a:t>SCTPO Email Marketing Campaigns </a:t>
            </a:r>
          </a:p>
          <a:p>
            <a:r>
              <a:rPr lang="en-US" dirty="0">
                <a:latin typeface="Century Gothic" panose="020B0502020202020204" pitchFamily="34" charset="0"/>
              </a:rPr>
              <a:t>SCTPO Website </a:t>
            </a:r>
          </a:p>
          <a:p>
            <a:r>
              <a:rPr lang="en-US" dirty="0">
                <a:latin typeface="Century Gothic" panose="020B0502020202020204" pitchFamily="34" charset="0"/>
              </a:rPr>
              <a:t>Social Media Channels</a:t>
            </a:r>
          </a:p>
        </p:txBody>
      </p:sp>
      <p:grpSp>
        <p:nvGrpSpPr>
          <p:cNvPr id="37" name="Group 36">
            <a:extLst>
              <a:ext uri="{FF2B5EF4-FFF2-40B4-BE49-F238E27FC236}">
                <a16:creationId xmlns:a16="http://schemas.microsoft.com/office/drawing/2014/main" id="{A2DFC5E6-76BF-44FA-9192-7242E0901869}"/>
              </a:ext>
            </a:extLst>
          </p:cNvPr>
          <p:cNvGrpSpPr/>
          <p:nvPr/>
        </p:nvGrpSpPr>
        <p:grpSpPr>
          <a:xfrm>
            <a:off x="14092784" y="505700"/>
            <a:ext cx="2861029" cy="2493799"/>
            <a:chOff x="9725575" y="-349773"/>
            <a:chExt cx="2861029" cy="2493799"/>
          </a:xfrm>
        </p:grpSpPr>
        <p:grpSp>
          <p:nvGrpSpPr>
            <p:cNvPr id="38" name="Group 9">
              <a:extLst>
                <a:ext uri="{FF2B5EF4-FFF2-40B4-BE49-F238E27FC236}">
                  <a16:creationId xmlns:a16="http://schemas.microsoft.com/office/drawing/2014/main" id="{072F31F4-CAD0-407F-A804-80077AAF2F16}"/>
                </a:ext>
              </a:extLst>
            </p:cNvPr>
            <p:cNvGrpSpPr>
              <a:grpSpLocks noChangeAspect="1"/>
            </p:cNvGrpSpPr>
            <p:nvPr/>
          </p:nvGrpSpPr>
          <p:grpSpPr>
            <a:xfrm>
              <a:off x="11429598" y="1614339"/>
              <a:ext cx="529687" cy="529687"/>
              <a:chOff x="0" y="0"/>
              <a:chExt cx="6350000" cy="6339840"/>
            </a:xfrm>
          </p:grpSpPr>
          <p:sp>
            <p:nvSpPr>
              <p:cNvPr id="43" name="Freeform 10">
                <a:extLst>
                  <a:ext uri="{FF2B5EF4-FFF2-40B4-BE49-F238E27FC236}">
                    <a16:creationId xmlns:a16="http://schemas.microsoft.com/office/drawing/2014/main" id="{0302F47C-07D6-40EF-9BC8-AB044016F7FD}"/>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39" name="Group 11">
              <a:extLst>
                <a:ext uri="{FF2B5EF4-FFF2-40B4-BE49-F238E27FC236}">
                  <a16:creationId xmlns:a16="http://schemas.microsoft.com/office/drawing/2014/main" id="{910C0C9A-8B5E-4042-A6DA-0BC725C68B12}"/>
                </a:ext>
              </a:extLst>
            </p:cNvPr>
            <p:cNvGrpSpPr>
              <a:grpSpLocks noChangeAspect="1"/>
            </p:cNvGrpSpPr>
            <p:nvPr/>
          </p:nvGrpSpPr>
          <p:grpSpPr>
            <a:xfrm>
              <a:off x="9725575" y="-349773"/>
              <a:ext cx="931533" cy="931533"/>
              <a:chOff x="0" y="0"/>
              <a:chExt cx="6350000" cy="6339840"/>
            </a:xfrm>
          </p:grpSpPr>
          <p:sp>
            <p:nvSpPr>
              <p:cNvPr id="42" name="Freeform 12">
                <a:extLst>
                  <a:ext uri="{FF2B5EF4-FFF2-40B4-BE49-F238E27FC236}">
                    <a16:creationId xmlns:a16="http://schemas.microsoft.com/office/drawing/2014/main" id="{8B329511-7BE3-4CD1-B70E-B854B463E1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40" name="Group 17">
              <a:extLst>
                <a:ext uri="{FF2B5EF4-FFF2-40B4-BE49-F238E27FC236}">
                  <a16:creationId xmlns:a16="http://schemas.microsoft.com/office/drawing/2014/main" id="{C4623602-2F21-43AF-8386-5F368311D6F1}"/>
                </a:ext>
              </a:extLst>
            </p:cNvPr>
            <p:cNvGrpSpPr>
              <a:grpSpLocks noChangeAspect="1"/>
            </p:cNvGrpSpPr>
            <p:nvPr/>
          </p:nvGrpSpPr>
          <p:grpSpPr>
            <a:xfrm>
              <a:off x="11967711" y="591925"/>
              <a:ext cx="618893" cy="618893"/>
              <a:chOff x="0" y="0"/>
              <a:chExt cx="6350000" cy="6339840"/>
            </a:xfrm>
          </p:grpSpPr>
          <p:sp>
            <p:nvSpPr>
              <p:cNvPr id="41" name="Freeform 18">
                <a:extLst>
                  <a:ext uri="{FF2B5EF4-FFF2-40B4-BE49-F238E27FC236}">
                    <a16:creationId xmlns:a16="http://schemas.microsoft.com/office/drawing/2014/main" id="{1EFDC5E8-B4F5-4016-ACE2-54FD36D749EC}"/>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grpSp>
        <p:nvGrpSpPr>
          <p:cNvPr id="44" name="Group 15">
            <a:extLst>
              <a:ext uri="{FF2B5EF4-FFF2-40B4-BE49-F238E27FC236}">
                <a16:creationId xmlns:a16="http://schemas.microsoft.com/office/drawing/2014/main" id="{9832A16C-CA3A-45BF-AB61-7DCFC1366CDF}"/>
              </a:ext>
            </a:extLst>
          </p:cNvPr>
          <p:cNvGrpSpPr/>
          <p:nvPr/>
        </p:nvGrpSpPr>
        <p:grpSpPr>
          <a:xfrm>
            <a:off x="1051858" y="1447398"/>
            <a:ext cx="7507941" cy="45719"/>
            <a:chOff x="0" y="0"/>
            <a:chExt cx="29935714" cy="635000"/>
          </a:xfrm>
        </p:grpSpPr>
        <p:sp>
          <p:nvSpPr>
            <p:cNvPr id="45" name="Freeform 16">
              <a:extLst>
                <a:ext uri="{FF2B5EF4-FFF2-40B4-BE49-F238E27FC236}">
                  <a16:creationId xmlns:a16="http://schemas.microsoft.com/office/drawing/2014/main" id="{9DCE59EC-6C87-462E-89AE-6D1E8D1C4EA2}"/>
                </a:ext>
              </a:extLst>
            </p:cNvPr>
            <p:cNvSpPr/>
            <p:nvPr/>
          </p:nvSpPr>
          <p:spPr>
            <a:xfrm>
              <a:off x="0" y="0"/>
              <a:ext cx="29935714" cy="635000"/>
            </a:xfrm>
            <a:custGeom>
              <a:avLst/>
              <a:gdLst/>
              <a:ahLst/>
              <a:cxnLst/>
              <a:rect l="l" t="t" r="r" b="b"/>
              <a:pathLst>
                <a:path w="29935714" h="635000">
                  <a:moveTo>
                    <a:pt x="0" y="0"/>
                  </a:moveTo>
                  <a:lnTo>
                    <a:pt x="29935714" y="0"/>
                  </a:lnTo>
                  <a:lnTo>
                    <a:pt x="29935714" y="635000"/>
                  </a:lnTo>
                  <a:lnTo>
                    <a:pt x="0" y="635000"/>
                  </a:lnTo>
                  <a:close/>
                </a:path>
              </a:pathLst>
            </a:custGeom>
            <a:solidFill>
              <a:srgbClr val="1E1E1E"/>
            </a:solidFill>
          </p:spPr>
        </p:sp>
      </p:grpSp>
      <p:pic>
        <p:nvPicPr>
          <p:cNvPr id="46" name="Picture 19">
            <a:extLst>
              <a:ext uri="{FF2B5EF4-FFF2-40B4-BE49-F238E27FC236}">
                <a16:creationId xmlns:a16="http://schemas.microsoft.com/office/drawing/2014/main" id="{45B9C1F6-A62C-4347-A33E-681D47D1CDC1}"/>
              </a:ext>
            </a:extLst>
          </p:cNvPr>
          <p:cNvPicPr>
            <a:picLocks noChangeAspect="1"/>
          </p:cNvPicPr>
          <p:nvPr/>
        </p:nvPicPr>
        <p:blipFill>
          <a:blip r:embed="rId2"/>
          <a:srcRect/>
          <a:stretch>
            <a:fillRect/>
          </a:stretch>
        </p:blipFill>
        <p:spPr>
          <a:xfrm>
            <a:off x="10236202" y="2667000"/>
            <a:ext cx="5547262" cy="3698176"/>
          </a:xfrm>
          <a:prstGeom prst="rect">
            <a:avLst/>
          </a:prstGeom>
        </p:spPr>
      </p:pic>
      <p:grpSp>
        <p:nvGrpSpPr>
          <p:cNvPr id="47" name="Group 46">
            <a:extLst>
              <a:ext uri="{FF2B5EF4-FFF2-40B4-BE49-F238E27FC236}">
                <a16:creationId xmlns:a16="http://schemas.microsoft.com/office/drawing/2014/main" id="{C76CCF18-64BD-40BD-ACB8-D3AFBB106775}"/>
              </a:ext>
            </a:extLst>
          </p:cNvPr>
          <p:cNvGrpSpPr/>
          <p:nvPr/>
        </p:nvGrpSpPr>
        <p:grpSpPr>
          <a:xfrm>
            <a:off x="14092784" y="7076662"/>
            <a:ext cx="2861029" cy="2493799"/>
            <a:chOff x="9725575" y="-349773"/>
            <a:chExt cx="2861029" cy="2493799"/>
          </a:xfrm>
        </p:grpSpPr>
        <p:grpSp>
          <p:nvGrpSpPr>
            <p:cNvPr id="48" name="Group 9">
              <a:extLst>
                <a:ext uri="{FF2B5EF4-FFF2-40B4-BE49-F238E27FC236}">
                  <a16:creationId xmlns:a16="http://schemas.microsoft.com/office/drawing/2014/main" id="{D8F8B1FA-2432-4516-B39E-3B029742139E}"/>
                </a:ext>
              </a:extLst>
            </p:cNvPr>
            <p:cNvGrpSpPr>
              <a:grpSpLocks noChangeAspect="1"/>
            </p:cNvGrpSpPr>
            <p:nvPr/>
          </p:nvGrpSpPr>
          <p:grpSpPr>
            <a:xfrm>
              <a:off x="11429598" y="1614339"/>
              <a:ext cx="529687" cy="529687"/>
              <a:chOff x="0" y="0"/>
              <a:chExt cx="6350000" cy="6339840"/>
            </a:xfrm>
          </p:grpSpPr>
          <p:sp>
            <p:nvSpPr>
              <p:cNvPr id="53" name="Freeform 10">
                <a:extLst>
                  <a:ext uri="{FF2B5EF4-FFF2-40B4-BE49-F238E27FC236}">
                    <a16:creationId xmlns:a16="http://schemas.microsoft.com/office/drawing/2014/main" id="{E5B473F2-0E12-4D67-AC46-EFFDD4C9C83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9" name="Group 11">
              <a:extLst>
                <a:ext uri="{FF2B5EF4-FFF2-40B4-BE49-F238E27FC236}">
                  <a16:creationId xmlns:a16="http://schemas.microsoft.com/office/drawing/2014/main" id="{A9549E84-7967-4F60-ACD7-2025C15A33CE}"/>
                </a:ext>
              </a:extLst>
            </p:cNvPr>
            <p:cNvGrpSpPr>
              <a:grpSpLocks noChangeAspect="1"/>
            </p:cNvGrpSpPr>
            <p:nvPr/>
          </p:nvGrpSpPr>
          <p:grpSpPr>
            <a:xfrm>
              <a:off x="9725575" y="-349773"/>
              <a:ext cx="931533" cy="931533"/>
              <a:chOff x="0" y="0"/>
              <a:chExt cx="6350000" cy="6339840"/>
            </a:xfrm>
          </p:grpSpPr>
          <p:sp>
            <p:nvSpPr>
              <p:cNvPr id="52" name="Freeform 12">
                <a:extLst>
                  <a:ext uri="{FF2B5EF4-FFF2-40B4-BE49-F238E27FC236}">
                    <a16:creationId xmlns:a16="http://schemas.microsoft.com/office/drawing/2014/main" id="{3BC1466E-4A3D-40A2-AB7B-A77640E16107}"/>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50" name="Group 17">
              <a:extLst>
                <a:ext uri="{FF2B5EF4-FFF2-40B4-BE49-F238E27FC236}">
                  <a16:creationId xmlns:a16="http://schemas.microsoft.com/office/drawing/2014/main" id="{27A9EDA9-43E0-4ED3-89D4-8FEA309E78B7}"/>
                </a:ext>
              </a:extLst>
            </p:cNvPr>
            <p:cNvGrpSpPr>
              <a:grpSpLocks noChangeAspect="1"/>
            </p:cNvGrpSpPr>
            <p:nvPr/>
          </p:nvGrpSpPr>
          <p:grpSpPr>
            <a:xfrm>
              <a:off x="11967711" y="591925"/>
              <a:ext cx="618893" cy="618893"/>
              <a:chOff x="0" y="0"/>
              <a:chExt cx="6350000" cy="6339840"/>
            </a:xfrm>
          </p:grpSpPr>
          <p:sp>
            <p:nvSpPr>
              <p:cNvPr id="51" name="Freeform 18">
                <a:extLst>
                  <a:ext uri="{FF2B5EF4-FFF2-40B4-BE49-F238E27FC236}">
                    <a16:creationId xmlns:a16="http://schemas.microsoft.com/office/drawing/2014/main" id="{014934BF-2CA1-46D8-85A1-DE89A9D0FD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Tree>
    <p:extLst>
      <p:ext uri="{BB962C8B-B14F-4D97-AF65-F5344CB8AC3E}">
        <p14:creationId xmlns:p14="http://schemas.microsoft.com/office/powerpoint/2010/main" val="378796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92C-903B-45D7-BE5A-3A9E87ED1B2C}"/>
              </a:ext>
            </a:extLst>
          </p:cNvPr>
          <p:cNvSpPr>
            <a:spLocks noGrp="1"/>
          </p:cNvSpPr>
          <p:nvPr>
            <p:ph type="title"/>
          </p:nvPr>
        </p:nvSpPr>
        <p:spPr>
          <a:xfrm>
            <a:off x="1051859" y="609600"/>
            <a:ext cx="18933459" cy="1143000"/>
          </a:xfrm>
        </p:spPr>
        <p:txBody>
          <a:bodyPr/>
          <a:lstStyle/>
          <a:p>
            <a:pPr algn="l">
              <a:lnSpc>
                <a:spcPts val="2903"/>
              </a:lnSpc>
            </a:pPr>
            <a:r>
              <a:rPr lang="en-US" b="1" dirty="0">
                <a:solidFill>
                  <a:srgbClr val="002060"/>
                </a:solidFill>
                <a:latin typeface="Century Gothic" panose="020B0502020202020204" pitchFamily="34" charset="0"/>
              </a:rPr>
              <a:t>Public Participation Methods Goals Summary </a:t>
            </a:r>
          </a:p>
        </p:txBody>
      </p:sp>
      <p:grpSp>
        <p:nvGrpSpPr>
          <p:cNvPr id="44" name="Group 15">
            <a:extLst>
              <a:ext uri="{FF2B5EF4-FFF2-40B4-BE49-F238E27FC236}">
                <a16:creationId xmlns:a16="http://schemas.microsoft.com/office/drawing/2014/main" id="{9832A16C-CA3A-45BF-AB61-7DCFC1366CDF}"/>
              </a:ext>
            </a:extLst>
          </p:cNvPr>
          <p:cNvGrpSpPr/>
          <p:nvPr/>
        </p:nvGrpSpPr>
        <p:grpSpPr>
          <a:xfrm>
            <a:off x="1051858" y="1447398"/>
            <a:ext cx="11470342" cy="45719"/>
            <a:chOff x="0" y="0"/>
            <a:chExt cx="29935714" cy="635000"/>
          </a:xfrm>
        </p:grpSpPr>
        <p:sp>
          <p:nvSpPr>
            <p:cNvPr id="45" name="Freeform 16">
              <a:extLst>
                <a:ext uri="{FF2B5EF4-FFF2-40B4-BE49-F238E27FC236}">
                  <a16:creationId xmlns:a16="http://schemas.microsoft.com/office/drawing/2014/main" id="{9DCE59EC-6C87-462E-89AE-6D1E8D1C4EA2}"/>
                </a:ext>
              </a:extLst>
            </p:cNvPr>
            <p:cNvSpPr/>
            <p:nvPr/>
          </p:nvSpPr>
          <p:spPr>
            <a:xfrm>
              <a:off x="0" y="0"/>
              <a:ext cx="29935714" cy="635000"/>
            </a:xfrm>
            <a:custGeom>
              <a:avLst/>
              <a:gdLst/>
              <a:ahLst/>
              <a:cxnLst/>
              <a:rect l="l" t="t" r="r" b="b"/>
              <a:pathLst>
                <a:path w="29935714" h="635000">
                  <a:moveTo>
                    <a:pt x="0" y="0"/>
                  </a:moveTo>
                  <a:lnTo>
                    <a:pt x="29935714" y="0"/>
                  </a:lnTo>
                  <a:lnTo>
                    <a:pt x="29935714" y="635000"/>
                  </a:lnTo>
                  <a:lnTo>
                    <a:pt x="0" y="635000"/>
                  </a:lnTo>
                  <a:close/>
                </a:path>
              </a:pathLst>
            </a:custGeom>
            <a:solidFill>
              <a:srgbClr val="1E1E1E"/>
            </a:solidFill>
          </p:spPr>
        </p:sp>
      </p:grpSp>
      <p:grpSp>
        <p:nvGrpSpPr>
          <p:cNvPr id="47" name="Group 46">
            <a:extLst>
              <a:ext uri="{FF2B5EF4-FFF2-40B4-BE49-F238E27FC236}">
                <a16:creationId xmlns:a16="http://schemas.microsoft.com/office/drawing/2014/main" id="{C76CCF18-64BD-40BD-ACB8-D3AFBB106775}"/>
              </a:ext>
            </a:extLst>
          </p:cNvPr>
          <p:cNvGrpSpPr/>
          <p:nvPr/>
        </p:nvGrpSpPr>
        <p:grpSpPr>
          <a:xfrm>
            <a:off x="14092784" y="7076662"/>
            <a:ext cx="2861029" cy="2493799"/>
            <a:chOff x="9725575" y="-349773"/>
            <a:chExt cx="2861029" cy="2493799"/>
          </a:xfrm>
        </p:grpSpPr>
        <p:grpSp>
          <p:nvGrpSpPr>
            <p:cNvPr id="48" name="Group 9">
              <a:extLst>
                <a:ext uri="{FF2B5EF4-FFF2-40B4-BE49-F238E27FC236}">
                  <a16:creationId xmlns:a16="http://schemas.microsoft.com/office/drawing/2014/main" id="{D8F8B1FA-2432-4516-B39E-3B029742139E}"/>
                </a:ext>
              </a:extLst>
            </p:cNvPr>
            <p:cNvGrpSpPr>
              <a:grpSpLocks noChangeAspect="1"/>
            </p:cNvGrpSpPr>
            <p:nvPr/>
          </p:nvGrpSpPr>
          <p:grpSpPr>
            <a:xfrm>
              <a:off x="11429598" y="1614339"/>
              <a:ext cx="529687" cy="529687"/>
              <a:chOff x="0" y="0"/>
              <a:chExt cx="6350000" cy="6339840"/>
            </a:xfrm>
          </p:grpSpPr>
          <p:sp>
            <p:nvSpPr>
              <p:cNvPr id="53" name="Freeform 10">
                <a:extLst>
                  <a:ext uri="{FF2B5EF4-FFF2-40B4-BE49-F238E27FC236}">
                    <a16:creationId xmlns:a16="http://schemas.microsoft.com/office/drawing/2014/main" id="{E5B473F2-0E12-4D67-AC46-EFFDD4C9C83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9" name="Group 11">
              <a:extLst>
                <a:ext uri="{FF2B5EF4-FFF2-40B4-BE49-F238E27FC236}">
                  <a16:creationId xmlns:a16="http://schemas.microsoft.com/office/drawing/2014/main" id="{A9549E84-7967-4F60-ACD7-2025C15A33CE}"/>
                </a:ext>
              </a:extLst>
            </p:cNvPr>
            <p:cNvGrpSpPr>
              <a:grpSpLocks noChangeAspect="1"/>
            </p:cNvGrpSpPr>
            <p:nvPr/>
          </p:nvGrpSpPr>
          <p:grpSpPr>
            <a:xfrm>
              <a:off x="9725575" y="-349773"/>
              <a:ext cx="931533" cy="931533"/>
              <a:chOff x="0" y="0"/>
              <a:chExt cx="6350000" cy="6339840"/>
            </a:xfrm>
          </p:grpSpPr>
          <p:sp>
            <p:nvSpPr>
              <p:cNvPr id="52" name="Freeform 12">
                <a:extLst>
                  <a:ext uri="{FF2B5EF4-FFF2-40B4-BE49-F238E27FC236}">
                    <a16:creationId xmlns:a16="http://schemas.microsoft.com/office/drawing/2014/main" id="{3BC1466E-4A3D-40A2-AB7B-A77640E16107}"/>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50" name="Group 17">
              <a:extLst>
                <a:ext uri="{FF2B5EF4-FFF2-40B4-BE49-F238E27FC236}">
                  <a16:creationId xmlns:a16="http://schemas.microsoft.com/office/drawing/2014/main" id="{27A9EDA9-43E0-4ED3-89D4-8FEA309E78B7}"/>
                </a:ext>
              </a:extLst>
            </p:cNvPr>
            <p:cNvGrpSpPr>
              <a:grpSpLocks noChangeAspect="1"/>
            </p:cNvGrpSpPr>
            <p:nvPr/>
          </p:nvGrpSpPr>
          <p:grpSpPr>
            <a:xfrm>
              <a:off x="11967711" y="591925"/>
              <a:ext cx="618893" cy="618893"/>
              <a:chOff x="0" y="0"/>
              <a:chExt cx="6350000" cy="6339840"/>
            </a:xfrm>
          </p:grpSpPr>
          <p:sp>
            <p:nvSpPr>
              <p:cNvPr id="51" name="Freeform 18">
                <a:extLst>
                  <a:ext uri="{FF2B5EF4-FFF2-40B4-BE49-F238E27FC236}">
                    <a16:creationId xmlns:a16="http://schemas.microsoft.com/office/drawing/2014/main" id="{014934BF-2CA1-46D8-85A1-DE89A9D0FD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pic>
        <p:nvPicPr>
          <p:cNvPr id="28" name="Picture 38">
            <a:extLst>
              <a:ext uri="{FF2B5EF4-FFF2-40B4-BE49-F238E27FC236}">
                <a16:creationId xmlns:a16="http://schemas.microsoft.com/office/drawing/2014/main" id="{85F5CAC6-C0A0-452B-B6C3-38BD9EF2376D}"/>
              </a:ext>
            </a:extLst>
          </p:cNvPr>
          <p:cNvPicPr>
            <a:picLocks noChangeAspect="1"/>
          </p:cNvPicPr>
          <p:nvPr/>
        </p:nvPicPr>
        <p:blipFill>
          <a:blip r:embed="rId2"/>
          <a:srcRect/>
          <a:stretch>
            <a:fillRect/>
          </a:stretch>
        </p:blipFill>
        <p:spPr>
          <a:xfrm>
            <a:off x="11375850" y="2504088"/>
            <a:ext cx="5433867" cy="3622579"/>
          </a:xfrm>
          <a:prstGeom prst="rect">
            <a:avLst/>
          </a:prstGeom>
        </p:spPr>
      </p:pic>
      <p:sp>
        <p:nvSpPr>
          <p:cNvPr id="30" name="TextBox 65">
            <a:extLst>
              <a:ext uri="{FF2B5EF4-FFF2-40B4-BE49-F238E27FC236}">
                <a16:creationId xmlns:a16="http://schemas.microsoft.com/office/drawing/2014/main" id="{7DB89B00-EBB2-4917-90FE-ADC3827CEA76}"/>
              </a:ext>
            </a:extLst>
          </p:cNvPr>
          <p:cNvSpPr txBox="1"/>
          <p:nvPr/>
        </p:nvSpPr>
        <p:spPr>
          <a:xfrm>
            <a:off x="2757867" y="7061869"/>
            <a:ext cx="9572875" cy="430887"/>
          </a:xfrm>
          <a:prstGeom prst="rect">
            <a:avLst/>
          </a:prstGeom>
        </p:spPr>
        <p:txBody>
          <a:bodyPr wrap="square" lIns="0" tIns="0" rIns="0" bIns="0" rtlCol="0" anchor="t">
            <a:spAutoFit/>
          </a:bodyPr>
          <a:lstStyle/>
          <a:p>
            <a:pPr>
              <a:spcAft>
                <a:spcPts val="1200"/>
              </a:spcAft>
            </a:pPr>
            <a:r>
              <a:rPr lang="en-US" sz="1400" dirty="0">
                <a:solidFill>
                  <a:srgbClr val="FF1616"/>
                </a:solidFill>
                <a:latin typeface="Century Gothic" panose="020B0502020202020204" pitchFamily="34" charset="0"/>
              </a:rPr>
              <a:t>***</a:t>
            </a:r>
            <a:r>
              <a:rPr lang="en-US" sz="1400" dirty="0">
                <a:solidFill>
                  <a:srgbClr val="191919"/>
                </a:solidFill>
                <a:latin typeface="Century Gothic" panose="020B0502020202020204" pitchFamily="34" charset="0"/>
              </a:rPr>
              <a:t>Our goal target numbers are simply a general target. Actual numbers for each category may fluctuate depending on the year due to the cycle of projects/plans, unforeseen circumstances, or states of emergency. </a:t>
            </a:r>
          </a:p>
        </p:txBody>
      </p:sp>
      <p:grpSp>
        <p:nvGrpSpPr>
          <p:cNvPr id="64" name="Group 15">
            <a:extLst>
              <a:ext uri="{FF2B5EF4-FFF2-40B4-BE49-F238E27FC236}">
                <a16:creationId xmlns:a16="http://schemas.microsoft.com/office/drawing/2014/main" id="{2BCF34A9-D743-412C-AF74-BCF2D721A5D3}"/>
              </a:ext>
            </a:extLst>
          </p:cNvPr>
          <p:cNvGrpSpPr>
            <a:grpSpLocks noChangeAspect="1"/>
          </p:cNvGrpSpPr>
          <p:nvPr/>
        </p:nvGrpSpPr>
        <p:grpSpPr>
          <a:xfrm rot="5400000">
            <a:off x="2329329" y="7055849"/>
            <a:ext cx="416201" cy="416201"/>
            <a:chOff x="0" y="0"/>
            <a:chExt cx="6350000" cy="6339840"/>
          </a:xfrm>
        </p:grpSpPr>
        <p:sp>
          <p:nvSpPr>
            <p:cNvPr id="65" name="Freeform 16">
              <a:extLst>
                <a:ext uri="{FF2B5EF4-FFF2-40B4-BE49-F238E27FC236}">
                  <a16:creationId xmlns:a16="http://schemas.microsoft.com/office/drawing/2014/main" id="{94B43112-41A3-4F1C-B331-6AC1D61944A1}"/>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pic>
        <p:nvPicPr>
          <p:cNvPr id="3" name="Picture 2">
            <a:extLst>
              <a:ext uri="{FF2B5EF4-FFF2-40B4-BE49-F238E27FC236}">
                <a16:creationId xmlns:a16="http://schemas.microsoft.com/office/drawing/2014/main" id="{78F528DA-FA9F-4820-BC20-49077389301A}"/>
              </a:ext>
            </a:extLst>
          </p:cNvPr>
          <p:cNvPicPr>
            <a:picLocks noChangeAspect="1"/>
          </p:cNvPicPr>
          <p:nvPr/>
        </p:nvPicPr>
        <p:blipFill>
          <a:blip r:embed="rId3"/>
          <a:stretch>
            <a:fillRect/>
          </a:stretch>
        </p:blipFill>
        <p:spPr>
          <a:xfrm>
            <a:off x="1071883" y="1976323"/>
            <a:ext cx="10001413" cy="5079526"/>
          </a:xfrm>
          <a:prstGeom prst="rect">
            <a:avLst/>
          </a:prstGeom>
        </p:spPr>
      </p:pic>
    </p:spTree>
    <p:extLst>
      <p:ext uri="{BB962C8B-B14F-4D97-AF65-F5344CB8AC3E}">
        <p14:creationId xmlns:p14="http://schemas.microsoft.com/office/powerpoint/2010/main" val="382688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92C-903B-45D7-BE5A-3A9E87ED1B2C}"/>
              </a:ext>
            </a:extLst>
          </p:cNvPr>
          <p:cNvSpPr>
            <a:spLocks noGrp="1"/>
          </p:cNvSpPr>
          <p:nvPr>
            <p:ph type="title"/>
          </p:nvPr>
        </p:nvSpPr>
        <p:spPr>
          <a:xfrm>
            <a:off x="1051859" y="609600"/>
            <a:ext cx="18933459" cy="1143000"/>
          </a:xfrm>
        </p:spPr>
        <p:txBody>
          <a:bodyPr/>
          <a:lstStyle/>
          <a:p>
            <a:pPr algn="l">
              <a:lnSpc>
                <a:spcPts val="2903"/>
              </a:lnSpc>
            </a:pPr>
            <a:r>
              <a:rPr lang="en-US" b="1" dirty="0">
                <a:solidFill>
                  <a:srgbClr val="002060"/>
                </a:solidFill>
                <a:latin typeface="Century Gothic" panose="020B0502020202020204" pitchFamily="34" charset="0"/>
              </a:rPr>
              <a:t>The Impacts of Social Media</a:t>
            </a:r>
          </a:p>
        </p:txBody>
      </p:sp>
      <p:sp>
        <p:nvSpPr>
          <p:cNvPr id="6" name="Content Placeholder 5">
            <a:extLst>
              <a:ext uri="{FF2B5EF4-FFF2-40B4-BE49-F238E27FC236}">
                <a16:creationId xmlns:a16="http://schemas.microsoft.com/office/drawing/2014/main" id="{FA127B12-93CA-42B0-BE07-DB3B0942B491}"/>
              </a:ext>
            </a:extLst>
          </p:cNvPr>
          <p:cNvSpPr>
            <a:spLocks noGrp="1"/>
          </p:cNvSpPr>
          <p:nvPr>
            <p:ph sz="half" idx="1"/>
          </p:nvPr>
        </p:nvSpPr>
        <p:spPr>
          <a:xfrm>
            <a:off x="1209551" y="1602353"/>
            <a:ext cx="12379220" cy="1476069"/>
          </a:xfrm>
        </p:spPr>
        <p:txBody>
          <a:bodyPr>
            <a:normAutofit fontScale="92500" lnSpcReduction="20000"/>
          </a:bodyPr>
          <a:lstStyle/>
          <a:p>
            <a:pPr marL="0" lvl="0" indent="0">
              <a:spcBef>
                <a:spcPts val="0"/>
              </a:spcBef>
              <a:buNone/>
            </a:pPr>
            <a:r>
              <a:rPr lang="en-US" dirty="0">
                <a:latin typeface="Century Gothic" panose="020B0502020202020204" pitchFamily="34" charset="0"/>
              </a:rPr>
              <a:t>According to Statista, there are 3.78 billion social media users worldwide in 2021 – and this number is only going to continue growing over the next few years (Statista, 2020). As it stands, that equates to about 48 percent of the current world population.</a:t>
            </a:r>
          </a:p>
        </p:txBody>
      </p:sp>
      <p:sp>
        <p:nvSpPr>
          <p:cNvPr id="8" name="Content Placeholder 5">
            <a:extLst>
              <a:ext uri="{FF2B5EF4-FFF2-40B4-BE49-F238E27FC236}">
                <a16:creationId xmlns:a16="http://schemas.microsoft.com/office/drawing/2014/main" id="{3A1BB5FE-906A-4232-A1AB-A8937BEEEE66}"/>
              </a:ext>
            </a:extLst>
          </p:cNvPr>
          <p:cNvSpPr txBox="1">
            <a:spLocks/>
          </p:cNvSpPr>
          <p:nvPr/>
        </p:nvSpPr>
        <p:spPr>
          <a:xfrm>
            <a:off x="1548465" y="3566552"/>
            <a:ext cx="6593542" cy="756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600" b="1" u="sng" dirty="0">
                <a:latin typeface="Century Gothic" panose="020B0502020202020204" pitchFamily="34" charset="0"/>
              </a:rPr>
              <a:t>Social Media Definitions</a:t>
            </a:r>
          </a:p>
        </p:txBody>
      </p:sp>
      <p:grpSp>
        <p:nvGrpSpPr>
          <p:cNvPr id="44" name="Group 15">
            <a:extLst>
              <a:ext uri="{FF2B5EF4-FFF2-40B4-BE49-F238E27FC236}">
                <a16:creationId xmlns:a16="http://schemas.microsoft.com/office/drawing/2014/main" id="{9832A16C-CA3A-45BF-AB61-7DCFC1366CDF}"/>
              </a:ext>
            </a:extLst>
          </p:cNvPr>
          <p:cNvGrpSpPr/>
          <p:nvPr/>
        </p:nvGrpSpPr>
        <p:grpSpPr>
          <a:xfrm>
            <a:off x="1051858" y="1447398"/>
            <a:ext cx="7507941" cy="45719"/>
            <a:chOff x="0" y="0"/>
            <a:chExt cx="29935714" cy="635000"/>
          </a:xfrm>
        </p:grpSpPr>
        <p:sp>
          <p:nvSpPr>
            <p:cNvPr id="45" name="Freeform 16">
              <a:extLst>
                <a:ext uri="{FF2B5EF4-FFF2-40B4-BE49-F238E27FC236}">
                  <a16:creationId xmlns:a16="http://schemas.microsoft.com/office/drawing/2014/main" id="{9DCE59EC-6C87-462E-89AE-6D1E8D1C4EA2}"/>
                </a:ext>
              </a:extLst>
            </p:cNvPr>
            <p:cNvSpPr/>
            <p:nvPr/>
          </p:nvSpPr>
          <p:spPr>
            <a:xfrm>
              <a:off x="0" y="0"/>
              <a:ext cx="29935714" cy="635000"/>
            </a:xfrm>
            <a:custGeom>
              <a:avLst/>
              <a:gdLst/>
              <a:ahLst/>
              <a:cxnLst/>
              <a:rect l="l" t="t" r="r" b="b"/>
              <a:pathLst>
                <a:path w="29935714" h="635000">
                  <a:moveTo>
                    <a:pt x="0" y="0"/>
                  </a:moveTo>
                  <a:lnTo>
                    <a:pt x="29935714" y="0"/>
                  </a:lnTo>
                  <a:lnTo>
                    <a:pt x="29935714" y="635000"/>
                  </a:lnTo>
                  <a:lnTo>
                    <a:pt x="0" y="635000"/>
                  </a:lnTo>
                  <a:close/>
                </a:path>
              </a:pathLst>
            </a:custGeom>
            <a:solidFill>
              <a:srgbClr val="1E1E1E"/>
            </a:solidFill>
          </p:spPr>
        </p:sp>
      </p:grpSp>
      <p:grpSp>
        <p:nvGrpSpPr>
          <p:cNvPr id="47" name="Group 46">
            <a:extLst>
              <a:ext uri="{FF2B5EF4-FFF2-40B4-BE49-F238E27FC236}">
                <a16:creationId xmlns:a16="http://schemas.microsoft.com/office/drawing/2014/main" id="{C76CCF18-64BD-40BD-ACB8-D3AFBB106775}"/>
              </a:ext>
            </a:extLst>
          </p:cNvPr>
          <p:cNvGrpSpPr/>
          <p:nvPr/>
        </p:nvGrpSpPr>
        <p:grpSpPr>
          <a:xfrm>
            <a:off x="14092784" y="7076662"/>
            <a:ext cx="2861029" cy="2493799"/>
            <a:chOff x="9725575" y="-349773"/>
            <a:chExt cx="2861029" cy="2493799"/>
          </a:xfrm>
        </p:grpSpPr>
        <p:grpSp>
          <p:nvGrpSpPr>
            <p:cNvPr id="48" name="Group 9">
              <a:extLst>
                <a:ext uri="{FF2B5EF4-FFF2-40B4-BE49-F238E27FC236}">
                  <a16:creationId xmlns:a16="http://schemas.microsoft.com/office/drawing/2014/main" id="{D8F8B1FA-2432-4516-B39E-3B029742139E}"/>
                </a:ext>
              </a:extLst>
            </p:cNvPr>
            <p:cNvGrpSpPr>
              <a:grpSpLocks noChangeAspect="1"/>
            </p:cNvGrpSpPr>
            <p:nvPr/>
          </p:nvGrpSpPr>
          <p:grpSpPr>
            <a:xfrm>
              <a:off x="11429598" y="1614339"/>
              <a:ext cx="529687" cy="529687"/>
              <a:chOff x="0" y="0"/>
              <a:chExt cx="6350000" cy="6339840"/>
            </a:xfrm>
          </p:grpSpPr>
          <p:sp>
            <p:nvSpPr>
              <p:cNvPr id="53" name="Freeform 10">
                <a:extLst>
                  <a:ext uri="{FF2B5EF4-FFF2-40B4-BE49-F238E27FC236}">
                    <a16:creationId xmlns:a16="http://schemas.microsoft.com/office/drawing/2014/main" id="{E5B473F2-0E12-4D67-AC46-EFFDD4C9C83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9" name="Group 11">
              <a:extLst>
                <a:ext uri="{FF2B5EF4-FFF2-40B4-BE49-F238E27FC236}">
                  <a16:creationId xmlns:a16="http://schemas.microsoft.com/office/drawing/2014/main" id="{A9549E84-7967-4F60-ACD7-2025C15A33CE}"/>
                </a:ext>
              </a:extLst>
            </p:cNvPr>
            <p:cNvGrpSpPr>
              <a:grpSpLocks noChangeAspect="1"/>
            </p:cNvGrpSpPr>
            <p:nvPr/>
          </p:nvGrpSpPr>
          <p:grpSpPr>
            <a:xfrm>
              <a:off x="9725575" y="-349773"/>
              <a:ext cx="931533" cy="931533"/>
              <a:chOff x="0" y="0"/>
              <a:chExt cx="6350000" cy="6339840"/>
            </a:xfrm>
          </p:grpSpPr>
          <p:sp>
            <p:nvSpPr>
              <p:cNvPr id="52" name="Freeform 12">
                <a:extLst>
                  <a:ext uri="{FF2B5EF4-FFF2-40B4-BE49-F238E27FC236}">
                    <a16:creationId xmlns:a16="http://schemas.microsoft.com/office/drawing/2014/main" id="{3BC1466E-4A3D-40A2-AB7B-A77640E16107}"/>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50" name="Group 17">
              <a:extLst>
                <a:ext uri="{FF2B5EF4-FFF2-40B4-BE49-F238E27FC236}">
                  <a16:creationId xmlns:a16="http://schemas.microsoft.com/office/drawing/2014/main" id="{27A9EDA9-43E0-4ED3-89D4-8FEA309E78B7}"/>
                </a:ext>
              </a:extLst>
            </p:cNvPr>
            <p:cNvGrpSpPr>
              <a:grpSpLocks noChangeAspect="1"/>
            </p:cNvGrpSpPr>
            <p:nvPr/>
          </p:nvGrpSpPr>
          <p:grpSpPr>
            <a:xfrm>
              <a:off x="11967711" y="591925"/>
              <a:ext cx="618893" cy="618893"/>
              <a:chOff x="0" y="0"/>
              <a:chExt cx="6350000" cy="6339840"/>
            </a:xfrm>
          </p:grpSpPr>
          <p:sp>
            <p:nvSpPr>
              <p:cNvPr id="51" name="Freeform 18">
                <a:extLst>
                  <a:ext uri="{FF2B5EF4-FFF2-40B4-BE49-F238E27FC236}">
                    <a16:creationId xmlns:a16="http://schemas.microsoft.com/office/drawing/2014/main" id="{014934BF-2CA1-46D8-85A1-DE89A9D0FD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pic>
        <p:nvPicPr>
          <p:cNvPr id="22" name="Picture 22">
            <a:extLst>
              <a:ext uri="{FF2B5EF4-FFF2-40B4-BE49-F238E27FC236}">
                <a16:creationId xmlns:a16="http://schemas.microsoft.com/office/drawing/2014/main" id="{593170A8-DAA4-479B-8477-1C475BF5BFA5}"/>
              </a:ext>
            </a:extLst>
          </p:cNvPr>
          <p:cNvPicPr>
            <a:picLocks noChangeAspect="1"/>
          </p:cNvPicPr>
          <p:nvPr/>
        </p:nvPicPr>
        <p:blipFill>
          <a:blip r:embed="rId3"/>
          <a:srcRect t="2932"/>
          <a:stretch>
            <a:fillRect/>
          </a:stretch>
        </p:blipFill>
        <p:spPr>
          <a:xfrm>
            <a:off x="11233940" y="3365016"/>
            <a:ext cx="5735640" cy="3711646"/>
          </a:xfrm>
          <a:prstGeom prst="rect">
            <a:avLst/>
          </a:prstGeom>
        </p:spPr>
      </p:pic>
      <p:sp>
        <p:nvSpPr>
          <p:cNvPr id="24" name="Content Placeholder 5">
            <a:extLst>
              <a:ext uri="{FF2B5EF4-FFF2-40B4-BE49-F238E27FC236}">
                <a16:creationId xmlns:a16="http://schemas.microsoft.com/office/drawing/2014/main" id="{FAA762FF-3BE7-4D0F-823C-AF9E69404ECB}"/>
              </a:ext>
            </a:extLst>
          </p:cNvPr>
          <p:cNvSpPr txBox="1">
            <a:spLocks/>
          </p:cNvSpPr>
          <p:nvPr/>
        </p:nvSpPr>
        <p:spPr>
          <a:xfrm>
            <a:off x="1548465" y="4239617"/>
            <a:ext cx="9830735" cy="40194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None/>
            </a:pPr>
            <a:r>
              <a:rPr lang="en-US" sz="2600" b="1" dirty="0">
                <a:latin typeface="Century Gothic" panose="020B0502020202020204" pitchFamily="34" charset="0"/>
              </a:rPr>
              <a:t>Facebook Reach</a:t>
            </a:r>
            <a:r>
              <a:rPr lang="en-US" sz="2600" dirty="0">
                <a:latin typeface="Century Gothic" panose="020B0502020202020204" pitchFamily="34" charset="0"/>
              </a:rPr>
              <a:t>: The number of unique people who have seen any content associated with your page.</a:t>
            </a:r>
          </a:p>
          <a:p>
            <a:pPr marL="0" indent="0">
              <a:spcBef>
                <a:spcPts val="0"/>
              </a:spcBef>
              <a:buNone/>
            </a:pPr>
            <a:endParaRPr lang="en-US" sz="2600" dirty="0">
              <a:latin typeface="Century Gothic" panose="020B0502020202020204" pitchFamily="34" charset="0"/>
            </a:endParaRPr>
          </a:p>
          <a:p>
            <a:pPr marL="0" indent="0">
              <a:spcBef>
                <a:spcPts val="0"/>
              </a:spcBef>
              <a:buNone/>
            </a:pPr>
            <a:r>
              <a:rPr lang="en-US" sz="2600" b="1" dirty="0">
                <a:latin typeface="Century Gothic" panose="020B0502020202020204" pitchFamily="34" charset="0"/>
              </a:rPr>
              <a:t>Twitter Impression</a:t>
            </a:r>
            <a:r>
              <a:rPr lang="en-US" sz="2600" dirty="0">
                <a:latin typeface="Century Gothic" panose="020B0502020202020204" pitchFamily="34" charset="0"/>
              </a:rPr>
              <a:t>: The number of times users saw the tweet on Twitter.</a:t>
            </a:r>
          </a:p>
          <a:p>
            <a:pPr marL="0" indent="0">
              <a:spcBef>
                <a:spcPts val="0"/>
              </a:spcBef>
              <a:buNone/>
            </a:pPr>
            <a:endParaRPr lang="en-US" sz="2600" dirty="0">
              <a:latin typeface="Century Gothic" panose="020B0502020202020204" pitchFamily="34" charset="0"/>
            </a:endParaRPr>
          </a:p>
          <a:p>
            <a:pPr marL="0" indent="0">
              <a:spcBef>
                <a:spcPts val="0"/>
              </a:spcBef>
              <a:buNone/>
            </a:pPr>
            <a:r>
              <a:rPr lang="en-US" sz="2600" b="1" dirty="0">
                <a:latin typeface="Century Gothic" panose="020B0502020202020204" pitchFamily="34" charset="0"/>
              </a:rPr>
              <a:t>YouTube View</a:t>
            </a:r>
            <a:r>
              <a:rPr lang="en-US" sz="2600" dirty="0">
                <a:latin typeface="Century Gothic" panose="020B0502020202020204" pitchFamily="34" charset="0"/>
              </a:rPr>
              <a:t>: YouTube counts a view after a user has watched a video for “around” 30 seconds.</a:t>
            </a:r>
          </a:p>
          <a:p>
            <a:pPr marL="0" indent="0">
              <a:spcBef>
                <a:spcPts val="0"/>
              </a:spcBef>
              <a:buNone/>
            </a:pPr>
            <a:endParaRPr lang="en-US" sz="2600" dirty="0">
              <a:latin typeface="Century Gothic" panose="020B0502020202020204" pitchFamily="34" charset="0"/>
            </a:endParaRPr>
          </a:p>
          <a:p>
            <a:pPr marL="0" indent="0">
              <a:spcBef>
                <a:spcPts val="0"/>
              </a:spcBef>
              <a:buNone/>
            </a:pPr>
            <a:r>
              <a:rPr lang="en-US" sz="2600" b="1" dirty="0">
                <a:latin typeface="Century Gothic" panose="020B0502020202020204" pitchFamily="34" charset="0"/>
              </a:rPr>
              <a:t>Nextdoor Impression</a:t>
            </a:r>
            <a:r>
              <a:rPr lang="en-US" sz="2600" dirty="0">
                <a:latin typeface="Century Gothic" panose="020B0502020202020204" pitchFamily="34" charset="0"/>
              </a:rPr>
              <a:t>: the number of residents who viewed a post in their newsfeed, the number of opens of email notifications that are sent when a public agency posts to Nextdoor, and the number of clicks on an agency's post in the Daily Digest.</a:t>
            </a:r>
          </a:p>
          <a:p>
            <a:pPr marL="0" indent="0">
              <a:spcBef>
                <a:spcPts val="0"/>
              </a:spcBef>
              <a:buFont typeface="Arial" pitchFamily="34" charset="0"/>
              <a:buNone/>
            </a:pPr>
            <a:endParaRPr lang="en-US" dirty="0">
              <a:latin typeface="Century Gothic" panose="020B0502020202020204" pitchFamily="34" charset="0"/>
            </a:endParaRPr>
          </a:p>
        </p:txBody>
      </p:sp>
      <p:grpSp>
        <p:nvGrpSpPr>
          <p:cNvPr id="25" name="Group 17">
            <a:extLst>
              <a:ext uri="{FF2B5EF4-FFF2-40B4-BE49-F238E27FC236}">
                <a16:creationId xmlns:a16="http://schemas.microsoft.com/office/drawing/2014/main" id="{3DD330D6-BDC3-415B-A0BF-A50F7C2C110A}"/>
              </a:ext>
            </a:extLst>
          </p:cNvPr>
          <p:cNvGrpSpPr/>
          <p:nvPr/>
        </p:nvGrpSpPr>
        <p:grpSpPr>
          <a:xfrm>
            <a:off x="883305" y="4264066"/>
            <a:ext cx="665160" cy="2885095"/>
            <a:chOff x="0" y="0"/>
            <a:chExt cx="666913" cy="3102098"/>
          </a:xfrm>
        </p:grpSpPr>
        <p:pic>
          <p:nvPicPr>
            <p:cNvPr id="26" name="Picture 18">
              <a:extLst>
                <a:ext uri="{FF2B5EF4-FFF2-40B4-BE49-F238E27FC236}">
                  <a16:creationId xmlns:a16="http://schemas.microsoft.com/office/drawing/2014/main" id="{858E45D9-83AF-4E6B-B6D4-078BA920C05E}"/>
                </a:ext>
              </a:extLst>
            </p:cNvPr>
            <p:cNvPicPr>
              <a:picLocks noChangeAspect="1"/>
            </p:cNvPicPr>
            <p:nvPr/>
          </p:nvPicPr>
          <p:blipFill>
            <a:blip r:embed="rId4"/>
            <a:srcRect/>
            <a:stretch>
              <a:fillRect/>
            </a:stretch>
          </p:blipFill>
          <p:spPr>
            <a:xfrm>
              <a:off x="0" y="2570992"/>
              <a:ext cx="666913" cy="531105"/>
            </a:xfrm>
            <a:prstGeom prst="rect">
              <a:avLst/>
            </a:prstGeom>
          </p:spPr>
        </p:pic>
        <p:pic>
          <p:nvPicPr>
            <p:cNvPr id="27" name="Picture 19">
              <a:extLst>
                <a:ext uri="{FF2B5EF4-FFF2-40B4-BE49-F238E27FC236}">
                  <a16:creationId xmlns:a16="http://schemas.microsoft.com/office/drawing/2014/main" id="{4479E57C-FDA4-470C-812A-98309036D515}"/>
                </a:ext>
              </a:extLst>
            </p:cNvPr>
            <p:cNvPicPr>
              <a:picLocks noChangeAspect="1"/>
            </p:cNvPicPr>
            <p:nvPr/>
          </p:nvPicPr>
          <p:blipFill>
            <a:blip r:embed="rId5"/>
            <a:srcRect/>
            <a:stretch>
              <a:fillRect/>
            </a:stretch>
          </p:blipFill>
          <p:spPr>
            <a:xfrm>
              <a:off x="35641" y="781475"/>
              <a:ext cx="582930" cy="582930"/>
            </a:xfrm>
            <a:prstGeom prst="rect">
              <a:avLst/>
            </a:prstGeom>
          </p:spPr>
        </p:pic>
        <p:pic>
          <p:nvPicPr>
            <p:cNvPr id="28" name="Picture 20">
              <a:extLst>
                <a:ext uri="{FF2B5EF4-FFF2-40B4-BE49-F238E27FC236}">
                  <a16:creationId xmlns:a16="http://schemas.microsoft.com/office/drawing/2014/main" id="{E9BE4FCA-286E-4EF3-B3FC-38F7C18FB19B}"/>
                </a:ext>
              </a:extLst>
            </p:cNvPr>
            <p:cNvPicPr>
              <a:picLocks noChangeAspect="1"/>
            </p:cNvPicPr>
            <p:nvPr/>
          </p:nvPicPr>
          <p:blipFill>
            <a:blip r:embed="rId6"/>
            <a:srcRect/>
            <a:stretch>
              <a:fillRect/>
            </a:stretch>
          </p:blipFill>
          <p:spPr>
            <a:xfrm>
              <a:off x="54691" y="0"/>
              <a:ext cx="563880" cy="563880"/>
            </a:xfrm>
            <a:prstGeom prst="rect">
              <a:avLst/>
            </a:prstGeom>
          </p:spPr>
        </p:pic>
        <p:pic>
          <p:nvPicPr>
            <p:cNvPr id="29" name="Picture 21">
              <a:extLst>
                <a:ext uri="{FF2B5EF4-FFF2-40B4-BE49-F238E27FC236}">
                  <a16:creationId xmlns:a16="http://schemas.microsoft.com/office/drawing/2014/main" id="{9711E36F-972B-49E6-B093-484D63284673}"/>
                </a:ext>
              </a:extLst>
            </p:cNvPr>
            <p:cNvPicPr>
              <a:picLocks noChangeAspect="1"/>
            </p:cNvPicPr>
            <p:nvPr/>
          </p:nvPicPr>
          <p:blipFill>
            <a:blip r:embed="rId7"/>
            <a:srcRect/>
            <a:stretch>
              <a:fillRect/>
            </a:stretch>
          </p:blipFill>
          <p:spPr>
            <a:xfrm>
              <a:off x="35641" y="1656080"/>
              <a:ext cx="595630" cy="595630"/>
            </a:xfrm>
            <a:prstGeom prst="rect">
              <a:avLst/>
            </a:prstGeom>
          </p:spPr>
        </p:pic>
      </p:grpSp>
      <p:grpSp>
        <p:nvGrpSpPr>
          <p:cNvPr id="30" name="Group 15">
            <a:extLst>
              <a:ext uri="{FF2B5EF4-FFF2-40B4-BE49-F238E27FC236}">
                <a16:creationId xmlns:a16="http://schemas.microsoft.com/office/drawing/2014/main" id="{4D1B6F08-4E09-404B-BF21-141513386BF3}"/>
              </a:ext>
            </a:extLst>
          </p:cNvPr>
          <p:cNvGrpSpPr>
            <a:grpSpLocks noChangeAspect="1"/>
          </p:cNvGrpSpPr>
          <p:nvPr/>
        </p:nvGrpSpPr>
        <p:grpSpPr>
          <a:xfrm rot="5400000">
            <a:off x="913187" y="1618934"/>
            <a:ext cx="416201" cy="416201"/>
            <a:chOff x="0" y="0"/>
            <a:chExt cx="6350000" cy="6339840"/>
          </a:xfrm>
        </p:grpSpPr>
        <p:sp>
          <p:nvSpPr>
            <p:cNvPr id="31" name="Freeform 16">
              <a:extLst>
                <a:ext uri="{FF2B5EF4-FFF2-40B4-BE49-F238E27FC236}">
                  <a16:creationId xmlns:a16="http://schemas.microsoft.com/office/drawing/2014/main" id="{74CC2545-135B-45FF-9EF1-339A2B20EEE5}"/>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spTree>
    <p:extLst>
      <p:ext uri="{BB962C8B-B14F-4D97-AF65-F5344CB8AC3E}">
        <p14:creationId xmlns:p14="http://schemas.microsoft.com/office/powerpoint/2010/main" val="400979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92C-903B-45D7-BE5A-3A9E87ED1B2C}"/>
              </a:ext>
            </a:extLst>
          </p:cNvPr>
          <p:cNvSpPr>
            <a:spLocks noGrp="1"/>
          </p:cNvSpPr>
          <p:nvPr>
            <p:ph type="title"/>
          </p:nvPr>
        </p:nvSpPr>
        <p:spPr>
          <a:xfrm>
            <a:off x="1051859" y="609600"/>
            <a:ext cx="18933459" cy="1143000"/>
          </a:xfrm>
        </p:spPr>
        <p:txBody>
          <a:bodyPr/>
          <a:lstStyle/>
          <a:p>
            <a:pPr algn="l">
              <a:lnSpc>
                <a:spcPts val="2903"/>
              </a:lnSpc>
            </a:pPr>
            <a:r>
              <a:rPr lang="en-US" b="1" dirty="0">
                <a:solidFill>
                  <a:srgbClr val="002060"/>
                </a:solidFill>
                <a:latin typeface="Century Gothic" panose="020B0502020202020204" pitchFamily="34" charset="0"/>
              </a:rPr>
              <a:t>Measures of Effectiveness</a:t>
            </a:r>
          </a:p>
        </p:txBody>
      </p:sp>
      <p:grpSp>
        <p:nvGrpSpPr>
          <p:cNvPr id="44" name="Group 15">
            <a:extLst>
              <a:ext uri="{FF2B5EF4-FFF2-40B4-BE49-F238E27FC236}">
                <a16:creationId xmlns:a16="http://schemas.microsoft.com/office/drawing/2014/main" id="{9832A16C-CA3A-45BF-AB61-7DCFC1366CDF}"/>
              </a:ext>
            </a:extLst>
          </p:cNvPr>
          <p:cNvGrpSpPr/>
          <p:nvPr/>
        </p:nvGrpSpPr>
        <p:grpSpPr>
          <a:xfrm>
            <a:off x="1051858" y="1447398"/>
            <a:ext cx="11470342" cy="45719"/>
            <a:chOff x="0" y="0"/>
            <a:chExt cx="29935714" cy="635000"/>
          </a:xfrm>
        </p:grpSpPr>
        <p:sp>
          <p:nvSpPr>
            <p:cNvPr id="45" name="Freeform 16">
              <a:extLst>
                <a:ext uri="{FF2B5EF4-FFF2-40B4-BE49-F238E27FC236}">
                  <a16:creationId xmlns:a16="http://schemas.microsoft.com/office/drawing/2014/main" id="{9DCE59EC-6C87-462E-89AE-6D1E8D1C4EA2}"/>
                </a:ext>
              </a:extLst>
            </p:cNvPr>
            <p:cNvSpPr/>
            <p:nvPr/>
          </p:nvSpPr>
          <p:spPr>
            <a:xfrm>
              <a:off x="0" y="0"/>
              <a:ext cx="29935714" cy="635000"/>
            </a:xfrm>
            <a:custGeom>
              <a:avLst/>
              <a:gdLst/>
              <a:ahLst/>
              <a:cxnLst/>
              <a:rect l="l" t="t" r="r" b="b"/>
              <a:pathLst>
                <a:path w="29935714" h="635000">
                  <a:moveTo>
                    <a:pt x="0" y="0"/>
                  </a:moveTo>
                  <a:lnTo>
                    <a:pt x="29935714" y="0"/>
                  </a:lnTo>
                  <a:lnTo>
                    <a:pt x="29935714" y="635000"/>
                  </a:lnTo>
                  <a:lnTo>
                    <a:pt x="0" y="635000"/>
                  </a:lnTo>
                  <a:close/>
                </a:path>
              </a:pathLst>
            </a:custGeom>
            <a:solidFill>
              <a:srgbClr val="1E1E1E"/>
            </a:solidFill>
          </p:spPr>
        </p:sp>
      </p:grpSp>
      <p:grpSp>
        <p:nvGrpSpPr>
          <p:cNvPr id="47" name="Group 46">
            <a:extLst>
              <a:ext uri="{FF2B5EF4-FFF2-40B4-BE49-F238E27FC236}">
                <a16:creationId xmlns:a16="http://schemas.microsoft.com/office/drawing/2014/main" id="{C76CCF18-64BD-40BD-ACB8-D3AFBB106775}"/>
              </a:ext>
            </a:extLst>
          </p:cNvPr>
          <p:cNvGrpSpPr/>
          <p:nvPr/>
        </p:nvGrpSpPr>
        <p:grpSpPr>
          <a:xfrm>
            <a:off x="14092784" y="7076662"/>
            <a:ext cx="2861029" cy="2493799"/>
            <a:chOff x="9725575" y="-349773"/>
            <a:chExt cx="2861029" cy="2493799"/>
          </a:xfrm>
        </p:grpSpPr>
        <p:grpSp>
          <p:nvGrpSpPr>
            <p:cNvPr id="48" name="Group 9">
              <a:extLst>
                <a:ext uri="{FF2B5EF4-FFF2-40B4-BE49-F238E27FC236}">
                  <a16:creationId xmlns:a16="http://schemas.microsoft.com/office/drawing/2014/main" id="{D8F8B1FA-2432-4516-B39E-3B029742139E}"/>
                </a:ext>
              </a:extLst>
            </p:cNvPr>
            <p:cNvGrpSpPr>
              <a:grpSpLocks noChangeAspect="1"/>
            </p:cNvGrpSpPr>
            <p:nvPr/>
          </p:nvGrpSpPr>
          <p:grpSpPr>
            <a:xfrm>
              <a:off x="11429598" y="1614339"/>
              <a:ext cx="529687" cy="529687"/>
              <a:chOff x="0" y="0"/>
              <a:chExt cx="6350000" cy="6339840"/>
            </a:xfrm>
          </p:grpSpPr>
          <p:sp>
            <p:nvSpPr>
              <p:cNvPr id="53" name="Freeform 10">
                <a:extLst>
                  <a:ext uri="{FF2B5EF4-FFF2-40B4-BE49-F238E27FC236}">
                    <a16:creationId xmlns:a16="http://schemas.microsoft.com/office/drawing/2014/main" id="{E5B473F2-0E12-4D67-AC46-EFFDD4C9C83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9" name="Group 11">
              <a:extLst>
                <a:ext uri="{FF2B5EF4-FFF2-40B4-BE49-F238E27FC236}">
                  <a16:creationId xmlns:a16="http://schemas.microsoft.com/office/drawing/2014/main" id="{A9549E84-7967-4F60-ACD7-2025C15A33CE}"/>
                </a:ext>
              </a:extLst>
            </p:cNvPr>
            <p:cNvGrpSpPr>
              <a:grpSpLocks noChangeAspect="1"/>
            </p:cNvGrpSpPr>
            <p:nvPr/>
          </p:nvGrpSpPr>
          <p:grpSpPr>
            <a:xfrm>
              <a:off x="9725575" y="-349773"/>
              <a:ext cx="931533" cy="931533"/>
              <a:chOff x="0" y="0"/>
              <a:chExt cx="6350000" cy="6339840"/>
            </a:xfrm>
          </p:grpSpPr>
          <p:sp>
            <p:nvSpPr>
              <p:cNvPr id="52" name="Freeform 12">
                <a:extLst>
                  <a:ext uri="{FF2B5EF4-FFF2-40B4-BE49-F238E27FC236}">
                    <a16:creationId xmlns:a16="http://schemas.microsoft.com/office/drawing/2014/main" id="{3BC1466E-4A3D-40A2-AB7B-A77640E16107}"/>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50" name="Group 17">
              <a:extLst>
                <a:ext uri="{FF2B5EF4-FFF2-40B4-BE49-F238E27FC236}">
                  <a16:creationId xmlns:a16="http://schemas.microsoft.com/office/drawing/2014/main" id="{27A9EDA9-43E0-4ED3-89D4-8FEA309E78B7}"/>
                </a:ext>
              </a:extLst>
            </p:cNvPr>
            <p:cNvGrpSpPr>
              <a:grpSpLocks noChangeAspect="1"/>
            </p:cNvGrpSpPr>
            <p:nvPr/>
          </p:nvGrpSpPr>
          <p:grpSpPr>
            <a:xfrm>
              <a:off x="11967711" y="591925"/>
              <a:ext cx="618893" cy="618893"/>
              <a:chOff x="0" y="0"/>
              <a:chExt cx="6350000" cy="6339840"/>
            </a:xfrm>
          </p:grpSpPr>
          <p:sp>
            <p:nvSpPr>
              <p:cNvPr id="51" name="Freeform 18">
                <a:extLst>
                  <a:ext uri="{FF2B5EF4-FFF2-40B4-BE49-F238E27FC236}">
                    <a16:creationId xmlns:a16="http://schemas.microsoft.com/office/drawing/2014/main" id="{014934BF-2CA1-46D8-85A1-DE89A9D0FD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
        <p:nvSpPr>
          <p:cNvPr id="46" name="TextBox 65">
            <a:extLst>
              <a:ext uri="{FF2B5EF4-FFF2-40B4-BE49-F238E27FC236}">
                <a16:creationId xmlns:a16="http://schemas.microsoft.com/office/drawing/2014/main" id="{8BF1B2F3-FB7B-4247-990C-FF9E19D0D491}"/>
              </a:ext>
            </a:extLst>
          </p:cNvPr>
          <p:cNvSpPr txBox="1"/>
          <p:nvPr/>
        </p:nvSpPr>
        <p:spPr>
          <a:xfrm>
            <a:off x="2330634" y="9081439"/>
            <a:ext cx="6533966" cy="646331"/>
          </a:xfrm>
          <a:prstGeom prst="rect">
            <a:avLst/>
          </a:prstGeom>
        </p:spPr>
        <p:txBody>
          <a:bodyPr wrap="square" lIns="0" tIns="0" rIns="0" bIns="0" rtlCol="0" anchor="t">
            <a:spAutoFit/>
          </a:bodyPr>
          <a:lstStyle/>
          <a:p>
            <a:pPr>
              <a:spcAft>
                <a:spcPts val="1200"/>
              </a:spcAft>
            </a:pPr>
            <a:r>
              <a:rPr lang="en-US" sz="1400" dirty="0">
                <a:solidFill>
                  <a:srgbClr val="FF1616"/>
                </a:solidFill>
                <a:latin typeface="Century Gothic" panose="020B0502020202020204" pitchFamily="34" charset="0"/>
              </a:rPr>
              <a:t>***</a:t>
            </a:r>
            <a:r>
              <a:rPr lang="en-US" sz="1400" dirty="0">
                <a:solidFill>
                  <a:srgbClr val="191919"/>
                </a:solidFill>
                <a:latin typeface="Century Gothic" panose="020B0502020202020204" pitchFamily="34" charset="0"/>
              </a:rPr>
              <a:t>Our goal target numbers are simply a general target. Actual numbers for each category may fluctuate depending on the year due to the cycle of projects/plans, unforeseen circumstances, or states of emergency. </a:t>
            </a:r>
          </a:p>
        </p:txBody>
      </p:sp>
      <p:pic>
        <p:nvPicPr>
          <p:cNvPr id="6" name="Picture 5">
            <a:extLst>
              <a:ext uri="{FF2B5EF4-FFF2-40B4-BE49-F238E27FC236}">
                <a16:creationId xmlns:a16="http://schemas.microsoft.com/office/drawing/2014/main" id="{615D7238-4ED1-4E36-ABEF-426EC5DF9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560" y="5032215"/>
            <a:ext cx="6012840" cy="4008560"/>
          </a:xfrm>
          <a:prstGeom prst="rect">
            <a:avLst/>
          </a:prstGeom>
        </p:spPr>
      </p:pic>
      <p:sp>
        <p:nvSpPr>
          <p:cNvPr id="64" name="Content Placeholder 5">
            <a:extLst>
              <a:ext uri="{FF2B5EF4-FFF2-40B4-BE49-F238E27FC236}">
                <a16:creationId xmlns:a16="http://schemas.microsoft.com/office/drawing/2014/main" id="{1C01983D-4771-4626-A10C-EC347341EE31}"/>
              </a:ext>
            </a:extLst>
          </p:cNvPr>
          <p:cNvSpPr>
            <a:spLocks noGrp="1"/>
          </p:cNvSpPr>
          <p:nvPr>
            <p:ph sz="half" idx="1"/>
          </p:nvPr>
        </p:nvSpPr>
        <p:spPr>
          <a:xfrm>
            <a:off x="10016011" y="3422446"/>
            <a:ext cx="6937802" cy="1908220"/>
          </a:xfrm>
        </p:spPr>
        <p:txBody>
          <a:bodyPr>
            <a:normAutofit fontScale="92500"/>
          </a:bodyPr>
          <a:lstStyle/>
          <a:p>
            <a:pPr marL="0" lvl="0" indent="0">
              <a:spcBef>
                <a:spcPts val="0"/>
              </a:spcBef>
              <a:buNone/>
            </a:pPr>
            <a:r>
              <a:rPr lang="en-US" sz="2400" dirty="0">
                <a:latin typeface="Century Gothic" panose="020B0502020202020204" pitchFamily="34" charset="0"/>
              </a:rPr>
              <a:t>The public participation Measures of Effectiveness analyzes and quantifies the tools the SCTPO uses to inform and involve the public in transportation planning, with the purpose of maximizing participation and engagement.</a:t>
            </a:r>
          </a:p>
          <a:p>
            <a:pPr marL="0" lvl="0" indent="0">
              <a:spcBef>
                <a:spcPts val="0"/>
              </a:spcBef>
              <a:buNone/>
            </a:pPr>
            <a:endParaRPr lang="en-US" dirty="0">
              <a:latin typeface="Century Gothic" panose="020B0502020202020204" pitchFamily="34" charset="0"/>
            </a:endParaRPr>
          </a:p>
        </p:txBody>
      </p:sp>
      <p:grpSp>
        <p:nvGrpSpPr>
          <p:cNvPr id="67" name="Group 15">
            <a:extLst>
              <a:ext uri="{FF2B5EF4-FFF2-40B4-BE49-F238E27FC236}">
                <a16:creationId xmlns:a16="http://schemas.microsoft.com/office/drawing/2014/main" id="{1BF49FAC-0312-4E3D-A66C-BD55D8C8754B}"/>
              </a:ext>
            </a:extLst>
          </p:cNvPr>
          <p:cNvGrpSpPr>
            <a:grpSpLocks noChangeAspect="1"/>
          </p:cNvGrpSpPr>
          <p:nvPr/>
        </p:nvGrpSpPr>
        <p:grpSpPr>
          <a:xfrm rot="5400000">
            <a:off x="9662436" y="3187739"/>
            <a:ext cx="618893" cy="618893"/>
            <a:chOff x="0" y="0"/>
            <a:chExt cx="6350000" cy="6339840"/>
          </a:xfrm>
        </p:grpSpPr>
        <p:sp>
          <p:nvSpPr>
            <p:cNvPr id="68" name="Freeform 16">
              <a:extLst>
                <a:ext uri="{FF2B5EF4-FFF2-40B4-BE49-F238E27FC236}">
                  <a16:creationId xmlns:a16="http://schemas.microsoft.com/office/drawing/2014/main" id="{65A0DFB1-53FB-4B43-AC53-7029AAAF2D05}"/>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73" name="Group 15">
            <a:extLst>
              <a:ext uri="{FF2B5EF4-FFF2-40B4-BE49-F238E27FC236}">
                <a16:creationId xmlns:a16="http://schemas.microsoft.com/office/drawing/2014/main" id="{39D67DA0-3395-44F1-BB8B-4252EE3224E7}"/>
              </a:ext>
            </a:extLst>
          </p:cNvPr>
          <p:cNvGrpSpPr>
            <a:grpSpLocks noChangeAspect="1"/>
          </p:cNvGrpSpPr>
          <p:nvPr/>
        </p:nvGrpSpPr>
        <p:grpSpPr>
          <a:xfrm rot="5400000">
            <a:off x="1914433" y="9097516"/>
            <a:ext cx="416201" cy="416201"/>
            <a:chOff x="0" y="0"/>
            <a:chExt cx="6350000" cy="6339840"/>
          </a:xfrm>
        </p:grpSpPr>
        <p:sp>
          <p:nvSpPr>
            <p:cNvPr id="74" name="Freeform 16">
              <a:extLst>
                <a:ext uri="{FF2B5EF4-FFF2-40B4-BE49-F238E27FC236}">
                  <a16:creationId xmlns:a16="http://schemas.microsoft.com/office/drawing/2014/main" id="{66794BEB-BDA0-44F2-942D-DD7207055E76}"/>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pic>
        <p:nvPicPr>
          <p:cNvPr id="7" name="Picture 6">
            <a:extLst>
              <a:ext uri="{FF2B5EF4-FFF2-40B4-BE49-F238E27FC236}">
                <a16:creationId xmlns:a16="http://schemas.microsoft.com/office/drawing/2014/main" id="{7D7A8390-F4F3-47B7-8F84-BE94C64992CB}"/>
              </a:ext>
            </a:extLst>
          </p:cNvPr>
          <p:cNvPicPr>
            <a:picLocks noChangeAspect="1"/>
          </p:cNvPicPr>
          <p:nvPr/>
        </p:nvPicPr>
        <p:blipFill>
          <a:blip r:embed="rId4"/>
          <a:stretch>
            <a:fillRect/>
          </a:stretch>
        </p:blipFill>
        <p:spPr>
          <a:xfrm>
            <a:off x="1244600" y="1790917"/>
            <a:ext cx="7696200" cy="7076469"/>
          </a:xfrm>
          <a:prstGeom prst="rect">
            <a:avLst/>
          </a:prstGeom>
        </p:spPr>
      </p:pic>
    </p:spTree>
    <p:extLst>
      <p:ext uri="{BB962C8B-B14F-4D97-AF65-F5344CB8AC3E}">
        <p14:creationId xmlns:p14="http://schemas.microsoft.com/office/powerpoint/2010/main" val="229266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92C-903B-45D7-BE5A-3A9E87ED1B2C}"/>
              </a:ext>
            </a:extLst>
          </p:cNvPr>
          <p:cNvSpPr>
            <a:spLocks noGrp="1"/>
          </p:cNvSpPr>
          <p:nvPr>
            <p:ph type="title"/>
          </p:nvPr>
        </p:nvSpPr>
        <p:spPr>
          <a:xfrm>
            <a:off x="1051859" y="609600"/>
            <a:ext cx="18933459" cy="1143000"/>
          </a:xfrm>
        </p:spPr>
        <p:txBody>
          <a:bodyPr/>
          <a:lstStyle/>
          <a:p>
            <a:pPr algn="l">
              <a:lnSpc>
                <a:spcPts val="2903"/>
              </a:lnSpc>
            </a:pPr>
            <a:r>
              <a:rPr lang="en-US" b="1" dirty="0">
                <a:solidFill>
                  <a:srgbClr val="002060"/>
                </a:solidFill>
                <a:latin typeface="Century Gothic" panose="020B0502020202020204" pitchFamily="34" charset="0"/>
              </a:rPr>
              <a:t>Engaging Underserved Populations</a:t>
            </a:r>
          </a:p>
        </p:txBody>
      </p:sp>
      <p:sp>
        <p:nvSpPr>
          <p:cNvPr id="6" name="Content Placeholder 5">
            <a:extLst>
              <a:ext uri="{FF2B5EF4-FFF2-40B4-BE49-F238E27FC236}">
                <a16:creationId xmlns:a16="http://schemas.microsoft.com/office/drawing/2014/main" id="{FA127B12-93CA-42B0-BE07-DB3B0942B491}"/>
              </a:ext>
            </a:extLst>
          </p:cNvPr>
          <p:cNvSpPr>
            <a:spLocks noGrp="1"/>
          </p:cNvSpPr>
          <p:nvPr>
            <p:ph sz="half" idx="1"/>
          </p:nvPr>
        </p:nvSpPr>
        <p:spPr>
          <a:xfrm>
            <a:off x="1064195" y="1686574"/>
            <a:ext cx="12379220" cy="1476069"/>
          </a:xfrm>
        </p:spPr>
        <p:txBody>
          <a:bodyPr>
            <a:normAutofit fontScale="85000" lnSpcReduction="10000"/>
          </a:bodyPr>
          <a:lstStyle/>
          <a:p>
            <a:pPr marL="0" lvl="0" indent="0">
              <a:spcBef>
                <a:spcPts val="0"/>
              </a:spcBef>
              <a:buNone/>
            </a:pPr>
            <a:r>
              <a:rPr lang="en-US" dirty="0">
                <a:latin typeface="Century Gothic" panose="020B0502020202020204" pitchFamily="34" charset="0"/>
              </a:rPr>
              <a:t>In order to provide equitable public participation, appropriate messages</a:t>
            </a:r>
          </a:p>
          <a:p>
            <a:pPr marL="0" lvl="0" indent="0">
              <a:spcBef>
                <a:spcPts val="0"/>
              </a:spcBef>
              <a:buNone/>
            </a:pPr>
            <a:r>
              <a:rPr lang="en-US" dirty="0">
                <a:latin typeface="Century Gothic" panose="020B0502020202020204" pitchFamily="34" charset="0"/>
              </a:rPr>
              <a:t>and delivery techniques are developed for project specific studies and plans</a:t>
            </a:r>
          </a:p>
          <a:p>
            <a:pPr marL="0" lvl="0" indent="0">
              <a:spcBef>
                <a:spcPts val="0"/>
              </a:spcBef>
              <a:buNone/>
            </a:pPr>
            <a:r>
              <a:rPr lang="en-US" dirty="0">
                <a:latin typeface="Century Gothic" panose="020B0502020202020204" pitchFamily="34" charset="0"/>
              </a:rPr>
              <a:t>with vital stakeholders, as needed, to ensure meaningful communication and</a:t>
            </a:r>
          </a:p>
          <a:p>
            <a:pPr marL="0" lvl="0" indent="0">
              <a:spcBef>
                <a:spcPts val="0"/>
              </a:spcBef>
              <a:buNone/>
            </a:pPr>
            <a:r>
              <a:rPr lang="en-US" dirty="0">
                <a:latin typeface="Century Gothic" panose="020B0502020202020204" pitchFamily="34" charset="0"/>
              </a:rPr>
              <a:t>dialog is established for all projects and plans.</a:t>
            </a:r>
          </a:p>
          <a:p>
            <a:pPr marL="0" lvl="0" indent="0">
              <a:spcBef>
                <a:spcPts val="0"/>
              </a:spcBef>
              <a:buNone/>
            </a:pPr>
            <a:endParaRPr lang="en-US" dirty="0">
              <a:latin typeface="Century Gothic" panose="020B0502020202020204" pitchFamily="34" charset="0"/>
            </a:endParaRPr>
          </a:p>
        </p:txBody>
      </p:sp>
      <p:sp>
        <p:nvSpPr>
          <p:cNvPr id="8" name="Content Placeholder 5">
            <a:extLst>
              <a:ext uri="{FF2B5EF4-FFF2-40B4-BE49-F238E27FC236}">
                <a16:creationId xmlns:a16="http://schemas.microsoft.com/office/drawing/2014/main" id="{3A1BB5FE-906A-4232-A1AB-A8937BEEEE66}"/>
              </a:ext>
            </a:extLst>
          </p:cNvPr>
          <p:cNvSpPr txBox="1">
            <a:spLocks/>
          </p:cNvSpPr>
          <p:nvPr/>
        </p:nvSpPr>
        <p:spPr>
          <a:xfrm>
            <a:off x="1064195" y="3352796"/>
            <a:ext cx="6593542" cy="756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b="1" u="sng" dirty="0">
                <a:latin typeface="Century Gothic" panose="020B0502020202020204" pitchFamily="34" charset="0"/>
              </a:rPr>
              <a:t>Target Outreach Groups</a:t>
            </a:r>
          </a:p>
        </p:txBody>
      </p:sp>
      <p:grpSp>
        <p:nvGrpSpPr>
          <p:cNvPr id="37" name="Group 36">
            <a:extLst>
              <a:ext uri="{FF2B5EF4-FFF2-40B4-BE49-F238E27FC236}">
                <a16:creationId xmlns:a16="http://schemas.microsoft.com/office/drawing/2014/main" id="{A2DFC5E6-76BF-44FA-9192-7242E0901869}"/>
              </a:ext>
            </a:extLst>
          </p:cNvPr>
          <p:cNvGrpSpPr/>
          <p:nvPr/>
        </p:nvGrpSpPr>
        <p:grpSpPr>
          <a:xfrm>
            <a:off x="14092784" y="505700"/>
            <a:ext cx="2861029" cy="2493799"/>
            <a:chOff x="9725575" y="-349773"/>
            <a:chExt cx="2861029" cy="2493799"/>
          </a:xfrm>
        </p:grpSpPr>
        <p:grpSp>
          <p:nvGrpSpPr>
            <p:cNvPr id="38" name="Group 9">
              <a:extLst>
                <a:ext uri="{FF2B5EF4-FFF2-40B4-BE49-F238E27FC236}">
                  <a16:creationId xmlns:a16="http://schemas.microsoft.com/office/drawing/2014/main" id="{072F31F4-CAD0-407F-A804-80077AAF2F16}"/>
                </a:ext>
              </a:extLst>
            </p:cNvPr>
            <p:cNvGrpSpPr>
              <a:grpSpLocks noChangeAspect="1"/>
            </p:cNvGrpSpPr>
            <p:nvPr/>
          </p:nvGrpSpPr>
          <p:grpSpPr>
            <a:xfrm>
              <a:off x="11429598" y="1614339"/>
              <a:ext cx="529687" cy="529687"/>
              <a:chOff x="0" y="0"/>
              <a:chExt cx="6350000" cy="6339840"/>
            </a:xfrm>
          </p:grpSpPr>
          <p:sp>
            <p:nvSpPr>
              <p:cNvPr id="43" name="Freeform 10">
                <a:extLst>
                  <a:ext uri="{FF2B5EF4-FFF2-40B4-BE49-F238E27FC236}">
                    <a16:creationId xmlns:a16="http://schemas.microsoft.com/office/drawing/2014/main" id="{0302F47C-07D6-40EF-9BC8-AB044016F7FD}"/>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39" name="Group 11">
              <a:extLst>
                <a:ext uri="{FF2B5EF4-FFF2-40B4-BE49-F238E27FC236}">
                  <a16:creationId xmlns:a16="http://schemas.microsoft.com/office/drawing/2014/main" id="{910C0C9A-8B5E-4042-A6DA-0BC725C68B12}"/>
                </a:ext>
              </a:extLst>
            </p:cNvPr>
            <p:cNvGrpSpPr>
              <a:grpSpLocks noChangeAspect="1"/>
            </p:cNvGrpSpPr>
            <p:nvPr/>
          </p:nvGrpSpPr>
          <p:grpSpPr>
            <a:xfrm>
              <a:off x="9725575" y="-349773"/>
              <a:ext cx="931533" cy="931533"/>
              <a:chOff x="0" y="0"/>
              <a:chExt cx="6350000" cy="6339840"/>
            </a:xfrm>
          </p:grpSpPr>
          <p:sp>
            <p:nvSpPr>
              <p:cNvPr id="42" name="Freeform 12">
                <a:extLst>
                  <a:ext uri="{FF2B5EF4-FFF2-40B4-BE49-F238E27FC236}">
                    <a16:creationId xmlns:a16="http://schemas.microsoft.com/office/drawing/2014/main" id="{8B329511-7BE3-4CD1-B70E-B854B463E1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40" name="Group 17">
              <a:extLst>
                <a:ext uri="{FF2B5EF4-FFF2-40B4-BE49-F238E27FC236}">
                  <a16:creationId xmlns:a16="http://schemas.microsoft.com/office/drawing/2014/main" id="{C4623602-2F21-43AF-8386-5F368311D6F1}"/>
                </a:ext>
              </a:extLst>
            </p:cNvPr>
            <p:cNvGrpSpPr>
              <a:grpSpLocks noChangeAspect="1"/>
            </p:cNvGrpSpPr>
            <p:nvPr/>
          </p:nvGrpSpPr>
          <p:grpSpPr>
            <a:xfrm>
              <a:off x="11967711" y="591925"/>
              <a:ext cx="618893" cy="618893"/>
              <a:chOff x="0" y="0"/>
              <a:chExt cx="6350000" cy="6339840"/>
            </a:xfrm>
          </p:grpSpPr>
          <p:sp>
            <p:nvSpPr>
              <p:cNvPr id="41" name="Freeform 18">
                <a:extLst>
                  <a:ext uri="{FF2B5EF4-FFF2-40B4-BE49-F238E27FC236}">
                    <a16:creationId xmlns:a16="http://schemas.microsoft.com/office/drawing/2014/main" id="{1EFDC5E8-B4F5-4016-ACE2-54FD36D749EC}"/>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grpSp>
        <p:nvGrpSpPr>
          <p:cNvPr id="44" name="Group 15">
            <a:extLst>
              <a:ext uri="{FF2B5EF4-FFF2-40B4-BE49-F238E27FC236}">
                <a16:creationId xmlns:a16="http://schemas.microsoft.com/office/drawing/2014/main" id="{9832A16C-CA3A-45BF-AB61-7DCFC1366CDF}"/>
              </a:ext>
            </a:extLst>
          </p:cNvPr>
          <p:cNvGrpSpPr/>
          <p:nvPr/>
        </p:nvGrpSpPr>
        <p:grpSpPr>
          <a:xfrm>
            <a:off x="1051858" y="1447398"/>
            <a:ext cx="7507941" cy="45719"/>
            <a:chOff x="0" y="0"/>
            <a:chExt cx="29935714" cy="635000"/>
          </a:xfrm>
        </p:grpSpPr>
        <p:sp>
          <p:nvSpPr>
            <p:cNvPr id="45" name="Freeform 16">
              <a:extLst>
                <a:ext uri="{FF2B5EF4-FFF2-40B4-BE49-F238E27FC236}">
                  <a16:creationId xmlns:a16="http://schemas.microsoft.com/office/drawing/2014/main" id="{9DCE59EC-6C87-462E-89AE-6D1E8D1C4EA2}"/>
                </a:ext>
              </a:extLst>
            </p:cNvPr>
            <p:cNvSpPr/>
            <p:nvPr/>
          </p:nvSpPr>
          <p:spPr>
            <a:xfrm>
              <a:off x="0" y="0"/>
              <a:ext cx="29935714" cy="635000"/>
            </a:xfrm>
            <a:custGeom>
              <a:avLst/>
              <a:gdLst/>
              <a:ahLst/>
              <a:cxnLst/>
              <a:rect l="l" t="t" r="r" b="b"/>
              <a:pathLst>
                <a:path w="29935714" h="635000">
                  <a:moveTo>
                    <a:pt x="0" y="0"/>
                  </a:moveTo>
                  <a:lnTo>
                    <a:pt x="29935714" y="0"/>
                  </a:lnTo>
                  <a:lnTo>
                    <a:pt x="29935714" y="635000"/>
                  </a:lnTo>
                  <a:lnTo>
                    <a:pt x="0" y="635000"/>
                  </a:lnTo>
                  <a:close/>
                </a:path>
              </a:pathLst>
            </a:custGeom>
            <a:solidFill>
              <a:srgbClr val="1E1E1E"/>
            </a:solidFill>
          </p:spPr>
        </p:sp>
      </p:grpSp>
      <p:grpSp>
        <p:nvGrpSpPr>
          <p:cNvPr id="47" name="Group 46">
            <a:extLst>
              <a:ext uri="{FF2B5EF4-FFF2-40B4-BE49-F238E27FC236}">
                <a16:creationId xmlns:a16="http://schemas.microsoft.com/office/drawing/2014/main" id="{C76CCF18-64BD-40BD-ACB8-D3AFBB106775}"/>
              </a:ext>
            </a:extLst>
          </p:cNvPr>
          <p:cNvGrpSpPr/>
          <p:nvPr/>
        </p:nvGrpSpPr>
        <p:grpSpPr>
          <a:xfrm>
            <a:off x="14092784" y="7076662"/>
            <a:ext cx="2861029" cy="2493799"/>
            <a:chOff x="9725575" y="-349773"/>
            <a:chExt cx="2861029" cy="2493799"/>
          </a:xfrm>
        </p:grpSpPr>
        <p:grpSp>
          <p:nvGrpSpPr>
            <p:cNvPr id="48" name="Group 9">
              <a:extLst>
                <a:ext uri="{FF2B5EF4-FFF2-40B4-BE49-F238E27FC236}">
                  <a16:creationId xmlns:a16="http://schemas.microsoft.com/office/drawing/2014/main" id="{D8F8B1FA-2432-4516-B39E-3B029742139E}"/>
                </a:ext>
              </a:extLst>
            </p:cNvPr>
            <p:cNvGrpSpPr>
              <a:grpSpLocks noChangeAspect="1"/>
            </p:cNvGrpSpPr>
            <p:nvPr/>
          </p:nvGrpSpPr>
          <p:grpSpPr>
            <a:xfrm>
              <a:off x="11429598" y="1614339"/>
              <a:ext cx="529687" cy="529687"/>
              <a:chOff x="0" y="0"/>
              <a:chExt cx="6350000" cy="6339840"/>
            </a:xfrm>
          </p:grpSpPr>
          <p:sp>
            <p:nvSpPr>
              <p:cNvPr id="53" name="Freeform 10">
                <a:extLst>
                  <a:ext uri="{FF2B5EF4-FFF2-40B4-BE49-F238E27FC236}">
                    <a16:creationId xmlns:a16="http://schemas.microsoft.com/office/drawing/2014/main" id="{E5B473F2-0E12-4D67-AC46-EFFDD4C9C83A}"/>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9" name="Group 11">
              <a:extLst>
                <a:ext uri="{FF2B5EF4-FFF2-40B4-BE49-F238E27FC236}">
                  <a16:creationId xmlns:a16="http://schemas.microsoft.com/office/drawing/2014/main" id="{A9549E84-7967-4F60-ACD7-2025C15A33CE}"/>
                </a:ext>
              </a:extLst>
            </p:cNvPr>
            <p:cNvGrpSpPr>
              <a:grpSpLocks noChangeAspect="1"/>
            </p:cNvGrpSpPr>
            <p:nvPr/>
          </p:nvGrpSpPr>
          <p:grpSpPr>
            <a:xfrm>
              <a:off x="9725575" y="-349773"/>
              <a:ext cx="931533" cy="931533"/>
              <a:chOff x="0" y="0"/>
              <a:chExt cx="6350000" cy="6339840"/>
            </a:xfrm>
          </p:grpSpPr>
          <p:sp>
            <p:nvSpPr>
              <p:cNvPr id="52" name="Freeform 12">
                <a:extLst>
                  <a:ext uri="{FF2B5EF4-FFF2-40B4-BE49-F238E27FC236}">
                    <a16:creationId xmlns:a16="http://schemas.microsoft.com/office/drawing/2014/main" id="{3BC1466E-4A3D-40A2-AB7B-A77640E16107}"/>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50" name="Group 17">
              <a:extLst>
                <a:ext uri="{FF2B5EF4-FFF2-40B4-BE49-F238E27FC236}">
                  <a16:creationId xmlns:a16="http://schemas.microsoft.com/office/drawing/2014/main" id="{27A9EDA9-43E0-4ED3-89D4-8FEA309E78B7}"/>
                </a:ext>
              </a:extLst>
            </p:cNvPr>
            <p:cNvGrpSpPr>
              <a:grpSpLocks noChangeAspect="1"/>
            </p:cNvGrpSpPr>
            <p:nvPr/>
          </p:nvGrpSpPr>
          <p:grpSpPr>
            <a:xfrm>
              <a:off x="11967711" y="591925"/>
              <a:ext cx="618893" cy="618893"/>
              <a:chOff x="0" y="0"/>
              <a:chExt cx="6350000" cy="6339840"/>
            </a:xfrm>
          </p:grpSpPr>
          <p:sp>
            <p:nvSpPr>
              <p:cNvPr id="51" name="Freeform 18">
                <a:extLst>
                  <a:ext uri="{FF2B5EF4-FFF2-40B4-BE49-F238E27FC236}">
                    <a16:creationId xmlns:a16="http://schemas.microsoft.com/office/drawing/2014/main" id="{014934BF-2CA1-46D8-85A1-DE89A9D0FDC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
        <p:nvSpPr>
          <p:cNvPr id="24" name="Content Placeholder 5">
            <a:extLst>
              <a:ext uri="{FF2B5EF4-FFF2-40B4-BE49-F238E27FC236}">
                <a16:creationId xmlns:a16="http://schemas.microsoft.com/office/drawing/2014/main" id="{FAA762FF-3BE7-4D0F-823C-AF9E69404ECB}"/>
              </a:ext>
            </a:extLst>
          </p:cNvPr>
          <p:cNvSpPr txBox="1">
            <a:spLocks/>
          </p:cNvSpPr>
          <p:nvPr/>
        </p:nvSpPr>
        <p:spPr>
          <a:xfrm>
            <a:off x="1548465" y="4239617"/>
            <a:ext cx="9830735" cy="4019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Font typeface="Arial" pitchFamily="34" charset="0"/>
              <a:buNone/>
            </a:pPr>
            <a:endParaRPr lang="en-US" dirty="0">
              <a:latin typeface="Century Gothic" panose="020B0502020202020204" pitchFamily="34" charset="0"/>
            </a:endParaRPr>
          </a:p>
        </p:txBody>
      </p:sp>
      <p:pic>
        <p:nvPicPr>
          <p:cNvPr id="30" name="Picture 2">
            <a:extLst>
              <a:ext uri="{FF2B5EF4-FFF2-40B4-BE49-F238E27FC236}">
                <a16:creationId xmlns:a16="http://schemas.microsoft.com/office/drawing/2014/main" id="{CCDFEF8F-A6E1-48B3-B5AF-672252C8C604}"/>
              </a:ext>
            </a:extLst>
          </p:cNvPr>
          <p:cNvPicPr>
            <a:picLocks noChangeAspect="1"/>
          </p:cNvPicPr>
          <p:nvPr/>
        </p:nvPicPr>
        <p:blipFill>
          <a:blip r:embed="rId2"/>
          <a:srcRect/>
          <a:stretch>
            <a:fillRect/>
          </a:stretch>
        </p:blipFill>
        <p:spPr>
          <a:xfrm>
            <a:off x="8102600" y="2999499"/>
            <a:ext cx="6108236" cy="4072158"/>
          </a:xfrm>
          <a:prstGeom prst="rect">
            <a:avLst/>
          </a:prstGeom>
        </p:spPr>
      </p:pic>
      <p:sp>
        <p:nvSpPr>
          <p:cNvPr id="3" name="Rectangle 2">
            <a:extLst>
              <a:ext uri="{FF2B5EF4-FFF2-40B4-BE49-F238E27FC236}">
                <a16:creationId xmlns:a16="http://schemas.microsoft.com/office/drawing/2014/main" id="{7B78D503-DCBA-4F42-9EBD-E7C6E099C2D2}"/>
              </a:ext>
            </a:extLst>
          </p:cNvPr>
          <p:cNvSpPr/>
          <p:nvPr/>
        </p:nvSpPr>
        <p:spPr>
          <a:xfrm>
            <a:off x="1025007" y="4109109"/>
            <a:ext cx="8940800" cy="4154984"/>
          </a:xfrm>
          <a:prstGeom prst="rect">
            <a:avLst/>
          </a:prstGeom>
        </p:spPr>
        <p:txBody>
          <a:bodyPr>
            <a:spAutoFit/>
          </a:bodyPr>
          <a:lstStyle/>
          <a:p>
            <a:pPr marL="259080" lvl="1" indent="-129540">
              <a:buFont typeface="Arial"/>
              <a:buChar char="•"/>
            </a:pPr>
            <a:r>
              <a:rPr lang="en-US" sz="2400" dirty="0">
                <a:latin typeface="Century Gothic" panose="020B0502020202020204" pitchFamily="34" charset="0"/>
              </a:rPr>
              <a:t>Brevard County Housing and Human Services</a:t>
            </a:r>
          </a:p>
          <a:p>
            <a:pPr marL="259080" lvl="1" indent="-129540">
              <a:buFont typeface="Arial"/>
              <a:buChar char="•"/>
            </a:pPr>
            <a:r>
              <a:rPr lang="en-US" sz="2400" dirty="0">
                <a:latin typeface="Century Gothic" panose="020B0502020202020204" pitchFamily="34" charset="0"/>
              </a:rPr>
              <a:t>Brevard Public Schools</a:t>
            </a:r>
          </a:p>
          <a:p>
            <a:pPr marL="259080" lvl="1" indent="-129540">
              <a:buFont typeface="Arial"/>
              <a:buChar char="•"/>
            </a:pPr>
            <a:r>
              <a:rPr lang="en-US" sz="2400" dirty="0">
                <a:latin typeface="Century Gothic" panose="020B0502020202020204" pitchFamily="34" charset="0"/>
              </a:rPr>
              <a:t>Brevard County Libraries</a:t>
            </a:r>
          </a:p>
          <a:p>
            <a:pPr marL="259080" lvl="1" indent="-129540">
              <a:buFont typeface="Arial"/>
              <a:buChar char="•"/>
            </a:pPr>
            <a:r>
              <a:rPr lang="en-US" sz="2400" dirty="0">
                <a:latin typeface="Century Gothic" panose="020B0502020202020204" pitchFamily="34" charset="0"/>
              </a:rPr>
              <a:t>Churches and Religious Organizations</a:t>
            </a:r>
          </a:p>
          <a:p>
            <a:pPr marL="259080" lvl="1" indent="-129540">
              <a:buFont typeface="Arial"/>
              <a:buChar char="•"/>
            </a:pPr>
            <a:r>
              <a:rPr lang="en-US" sz="2400" dirty="0">
                <a:latin typeface="Century Gothic" panose="020B0502020202020204" pitchFamily="34" charset="0"/>
              </a:rPr>
              <a:t>Local Government and Civic Leaders</a:t>
            </a:r>
          </a:p>
          <a:p>
            <a:pPr marL="259080" lvl="1" indent="-129540">
              <a:buFont typeface="Arial"/>
              <a:buChar char="•"/>
            </a:pPr>
            <a:r>
              <a:rPr lang="en-US" sz="2400" dirty="0">
                <a:latin typeface="Century Gothic" panose="020B0502020202020204" pitchFamily="34" charset="0"/>
              </a:rPr>
              <a:t>Nonprofit Organizations</a:t>
            </a:r>
          </a:p>
          <a:p>
            <a:pPr marL="259080" lvl="1" indent="-129540">
              <a:buFont typeface="Arial"/>
              <a:buChar char="•"/>
            </a:pPr>
            <a:r>
              <a:rPr lang="en-US" sz="2400" dirty="0">
                <a:latin typeface="Century Gothic" panose="020B0502020202020204" pitchFamily="34" charset="0"/>
              </a:rPr>
              <a:t>Senior Centers and Assisted Living Communities</a:t>
            </a:r>
          </a:p>
          <a:p>
            <a:pPr marL="259080" lvl="1" indent="-129540">
              <a:buFont typeface="Arial"/>
              <a:buChar char="•"/>
            </a:pPr>
            <a:r>
              <a:rPr lang="en-US" sz="2400" dirty="0">
                <a:latin typeface="Century Gothic" panose="020B0502020202020204" pitchFamily="34" charset="0"/>
              </a:rPr>
              <a:t>Social Service agencies, Groups and Organizations</a:t>
            </a:r>
          </a:p>
          <a:p>
            <a:pPr marL="259080" lvl="1" indent="-129540">
              <a:buFont typeface="Arial"/>
              <a:buChar char="•"/>
            </a:pPr>
            <a:r>
              <a:rPr lang="en-US" sz="2400" dirty="0">
                <a:latin typeface="Century Gothic" panose="020B0502020202020204" pitchFamily="34" charset="0"/>
              </a:rPr>
              <a:t>Transportation Carriers</a:t>
            </a:r>
          </a:p>
          <a:p>
            <a:pPr marL="259080" lvl="1" indent="-129540">
              <a:buFont typeface="Arial"/>
              <a:buChar char="•"/>
            </a:pPr>
            <a:r>
              <a:rPr lang="en-US" sz="2400" dirty="0">
                <a:latin typeface="Century Gothic" panose="020B0502020202020204" pitchFamily="34" charset="0"/>
              </a:rPr>
              <a:t>Transportation Disadvantaged Local Coordinating Board</a:t>
            </a:r>
          </a:p>
          <a:p>
            <a:pPr marL="259080" lvl="1" indent="-129540">
              <a:buFont typeface="Arial"/>
              <a:buChar char="•"/>
            </a:pPr>
            <a:r>
              <a:rPr lang="en-US" sz="2400" dirty="0">
                <a:latin typeface="Century Gothic" panose="020B0502020202020204" pitchFamily="34" charset="0"/>
              </a:rPr>
              <a:t>Transit Riders</a:t>
            </a:r>
          </a:p>
        </p:txBody>
      </p:sp>
      <p:grpSp>
        <p:nvGrpSpPr>
          <p:cNvPr id="33" name="Group 15">
            <a:extLst>
              <a:ext uri="{FF2B5EF4-FFF2-40B4-BE49-F238E27FC236}">
                <a16:creationId xmlns:a16="http://schemas.microsoft.com/office/drawing/2014/main" id="{E3514631-C111-44D5-B425-32FAA5897106}"/>
              </a:ext>
            </a:extLst>
          </p:cNvPr>
          <p:cNvGrpSpPr>
            <a:grpSpLocks noChangeAspect="1"/>
          </p:cNvGrpSpPr>
          <p:nvPr/>
        </p:nvGrpSpPr>
        <p:grpSpPr>
          <a:xfrm rot="5400000">
            <a:off x="856094" y="1558243"/>
            <a:ext cx="416201" cy="416201"/>
            <a:chOff x="0" y="0"/>
            <a:chExt cx="6350000" cy="6339840"/>
          </a:xfrm>
        </p:grpSpPr>
        <p:sp>
          <p:nvSpPr>
            <p:cNvPr id="34" name="Freeform 16">
              <a:extLst>
                <a:ext uri="{FF2B5EF4-FFF2-40B4-BE49-F238E27FC236}">
                  <a16:creationId xmlns:a16="http://schemas.microsoft.com/office/drawing/2014/main" id="{3247D342-C39C-43DA-929D-45E16D4E922F}"/>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spTree>
    <p:extLst>
      <p:ext uri="{BB962C8B-B14F-4D97-AF65-F5344CB8AC3E}">
        <p14:creationId xmlns:p14="http://schemas.microsoft.com/office/powerpoint/2010/main" val="153285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a:off x="1397000" y="507748"/>
            <a:ext cx="2819400" cy="2678430"/>
          </a:xfrm>
          <a:prstGeom prst="rect">
            <a:avLst/>
          </a:prstGeom>
        </p:spPr>
      </p:pic>
      <p:pic>
        <p:nvPicPr>
          <p:cNvPr id="14" name="Picture 14"/>
          <p:cNvPicPr>
            <a:picLocks noChangeAspect="1"/>
          </p:cNvPicPr>
          <p:nvPr/>
        </p:nvPicPr>
        <p:blipFill>
          <a:blip r:embed="rId3"/>
          <a:srcRect/>
          <a:stretch>
            <a:fillRect/>
          </a:stretch>
        </p:blipFill>
        <p:spPr>
          <a:xfrm>
            <a:off x="5252687" y="1"/>
            <a:ext cx="7444469" cy="286681"/>
          </a:xfrm>
          <a:prstGeom prst="rect">
            <a:avLst/>
          </a:prstGeom>
        </p:spPr>
      </p:pic>
      <p:pic>
        <p:nvPicPr>
          <p:cNvPr id="17" name="Picture 17"/>
          <p:cNvPicPr>
            <a:picLocks noChangeAspect="1"/>
          </p:cNvPicPr>
          <p:nvPr/>
        </p:nvPicPr>
        <p:blipFill>
          <a:blip r:embed="rId4"/>
          <a:srcRect l="48353" t="48074" b="50891"/>
          <a:stretch>
            <a:fillRect/>
          </a:stretch>
        </p:blipFill>
        <p:spPr>
          <a:xfrm>
            <a:off x="5831841" y="5200176"/>
            <a:ext cx="5840279" cy="116895"/>
          </a:xfrm>
          <a:prstGeom prst="rect">
            <a:avLst/>
          </a:prstGeom>
        </p:spPr>
      </p:pic>
      <p:sp>
        <p:nvSpPr>
          <p:cNvPr id="19" name="TextBox 19"/>
          <p:cNvSpPr txBox="1"/>
          <p:nvPr/>
        </p:nvSpPr>
        <p:spPr>
          <a:xfrm>
            <a:off x="2636499" y="5054491"/>
            <a:ext cx="11658600" cy="628890"/>
          </a:xfrm>
          <a:prstGeom prst="rect">
            <a:avLst/>
          </a:prstGeom>
        </p:spPr>
        <p:txBody>
          <a:bodyPr wrap="square" lIns="0" tIns="0" rIns="0" bIns="0" rtlCol="0" anchor="t">
            <a:spAutoFit/>
          </a:bodyPr>
          <a:lstStyle/>
          <a:p>
            <a:pPr algn="ctr">
              <a:lnSpc>
                <a:spcPts val="3679"/>
              </a:lnSpc>
              <a:spcAft>
                <a:spcPts val="1200"/>
              </a:spcAft>
            </a:pPr>
            <a:r>
              <a:rPr lang="en-US" sz="9600" dirty="0">
                <a:solidFill>
                  <a:srgbClr val="1E1E1E"/>
                </a:solidFill>
                <a:latin typeface="Century Gothic" panose="020B0502020202020204" pitchFamily="34" charset="0"/>
              </a:rPr>
              <a:t>QUESTIONS?</a:t>
            </a:r>
          </a:p>
        </p:txBody>
      </p:sp>
      <p:grpSp>
        <p:nvGrpSpPr>
          <p:cNvPr id="43" name="Group 42">
            <a:extLst>
              <a:ext uri="{FF2B5EF4-FFF2-40B4-BE49-F238E27FC236}">
                <a16:creationId xmlns:a16="http://schemas.microsoft.com/office/drawing/2014/main" id="{132A1F94-25E9-48EC-858E-3806F4EB0271}"/>
              </a:ext>
            </a:extLst>
          </p:cNvPr>
          <p:cNvGrpSpPr/>
          <p:nvPr/>
        </p:nvGrpSpPr>
        <p:grpSpPr>
          <a:xfrm>
            <a:off x="10656534" y="830179"/>
            <a:ext cx="3429000" cy="2669097"/>
            <a:chOff x="13164742" y="453237"/>
            <a:chExt cx="2960950" cy="2204503"/>
          </a:xfrm>
        </p:grpSpPr>
        <p:grpSp>
          <p:nvGrpSpPr>
            <p:cNvPr id="2" name="Group 2"/>
            <p:cNvGrpSpPr>
              <a:grpSpLocks noChangeAspect="1"/>
            </p:cNvGrpSpPr>
            <p:nvPr/>
          </p:nvGrpSpPr>
          <p:grpSpPr>
            <a:xfrm rot="-8100000">
              <a:off x="13365665" y="453237"/>
              <a:ext cx="529687" cy="529687"/>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11" name="Group 11"/>
            <p:cNvGrpSpPr>
              <a:grpSpLocks noChangeAspect="1"/>
            </p:cNvGrpSpPr>
            <p:nvPr/>
          </p:nvGrpSpPr>
          <p:grpSpPr>
            <a:xfrm rot="-8100000">
              <a:off x="15194159" y="667338"/>
              <a:ext cx="931533" cy="931533"/>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35" name="Group 4">
              <a:extLst>
                <a:ext uri="{FF2B5EF4-FFF2-40B4-BE49-F238E27FC236}">
                  <a16:creationId xmlns:a16="http://schemas.microsoft.com/office/drawing/2014/main" id="{4FA7B00A-F5D6-410E-B7A8-D9CB18EA3873}"/>
                </a:ext>
              </a:extLst>
            </p:cNvPr>
            <p:cNvGrpSpPr>
              <a:grpSpLocks noChangeAspect="1"/>
            </p:cNvGrpSpPr>
            <p:nvPr/>
          </p:nvGrpSpPr>
          <p:grpSpPr>
            <a:xfrm rot="-8017378">
              <a:off x="13164742" y="1726207"/>
              <a:ext cx="931533" cy="931533"/>
              <a:chOff x="0" y="0"/>
              <a:chExt cx="6350000" cy="6339840"/>
            </a:xfrm>
          </p:grpSpPr>
          <p:sp>
            <p:nvSpPr>
              <p:cNvPr id="36" name="Freeform 5">
                <a:extLst>
                  <a:ext uri="{FF2B5EF4-FFF2-40B4-BE49-F238E27FC236}">
                    <a16:creationId xmlns:a16="http://schemas.microsoft.com/office/drawing/2014/main" id="{B9238840-8EBB-4934-90CE-BACBB7B5EC71}"/>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
        <p:nvSpPr>
          <p:cNvPr id="39" name="TextBox 20">
            <a:extLst>
              <a:ext uri="{FF2B5EF4-FFF2-40B4-BE49-F238E27FC236}">
                <a16:creationId xmlns:a16="http://schemas.microsoft.com/office/drawing/2014/main" id="{06A0828C-BBDE-44C4-98AF-57A52BC53DBA}"/>
              </a:ext>
            </a:extLst>
          </p:cNvPr>
          <p:cNvSpPr txBox="1"/>
          <p:nvPr/>
        </p:nvSpPr>
        <p:spPr>
          <a:xfrm>
            <a:off x="1397000" y="7803468"/>
            <a:ext cx="8001000" cy="1308050"/>
          </a:xfrm>
          <a:prstGeom prst="rect">
            <a:avLst/>
          </a:prstGeom>
        </p:spPr>
        <p:txBody>
          <a:bodyPr wrap="square" lIns="0" tIns="0" rIns="0" bIns="0" rtlCol="0" anchor="t">
            <a:spAutoFit/>
          </a:bodyPr>
          <a:lstStyle/>
          <a:p>
            <a:pPr>
              <a:lnSpc>
                <a:spcPts val="2070"/>
              </a:lnSpc>
              <a:spcAft>
                <a:spcPts val="600"/>
              </a:spcAft>
            </a:pPr>
            <a:r>
              <a:rPr lang="en-US" sz="2000" dirty="0">
                <a:solidFill>
                  <a:srgbClr val="1E1E1E"/>
                </a:solidFill>
                <a:latin typeface="Century Gothic" panose="020B0502020202020204" pitchFamily="34" charset="0"/>
              </a:rPr>
              <a:t>Contact Information: </a:t>
            </a:r>
          </a:p>
          <a:p>
            <a:pPr>
              <a:lnSpc>
                <a:spcPts val="2070"/>
              </a:lnSpc>
              <a:spcAft>
                <a:spcPts val="600"/>
              </a:spcAft>
            </a:pPr>
            <a:r>
              <a:rPr lang="en-US" sz="2000" dirty="0">
                <a:solidFill>
                  <a:srgbClr val="1E1E1E"/>
                </a:solidFill>
                <a:latin typeface="Century Gothic" panose="020B0502020202020204" pitchFamily="34" charset="0"/>
              </a:rPr>
              <a:t>Abby Hemenway, Public Involvement Officer</a:t>
            </a:r>
          </a:p>
          <a:p>
            <a:pPr>
              <a:lnSpc>
                <a:spcPts val="2070"/>
              </a:lnSpc>
              <a:spcAft>
                <a:spcPts val="600"/>
              </a:spcAft>
            </a:pPr>
            <a:r>
              <a:rPr lang="en-US" sz="2000" dirty="0">
                <a:solidFill>
                  <a:srgbClr val="1E1E1E"/>
                </a:solidFill>
                <a:latin typeface="Century Gothic" panose="020B0502020202020204" pitchFamily="34" charset="0"/>
              </a:rPr>
              <a:t>321-350-9261</a:t>
            </a:r>
          </a:p>
          <a:p>
            <a:pPr>
              <a:lnSpc>
                <a:spcPts val="2070"/>
              </a:lnSpc>
              <a:spcAft>
                <a:spcPts val="600"/>
              </a:spcAft>
            </a:pPr>
            <a:r>
              <a:rPr lang="en-US" sz="2000" dirty="0">
                <a:solidFill>
                  <a:srgbClr val="1E1E1E"/>
                </a:solidFill>
                <a:latin typeface="Century Gothic" panose="020B0502020202020204" pitchFamily="34" charset="0"/>
                <a:hlinkClick r:id="rId5"/>
              </a:rPr>
              <a:t>Abby.Hemenway@brevardfl.gov</a:t>
            </a:r>
            <a:r>
              <a:rPr lang="en-US" sz="2000" dirty="0">
                <a:solidFill>
                  <a:srgbClr val="1E1E1E"/>
                </a:solidFill>
                <a:latin typeface="Century Gothic" panose="020B0502020202020204" pitchFamily="34" charset="0"/>
              </a:rPr>
              <a:t> </a:t>
            </a:r>
          </a:p>
        </p:txBody>
      </p:sp>
      <p:grpSp>
        <p:nvGrpSpPr>
          <p:cNvPr id="45" name="Group 44">
            <a:extLst>
              <a:ext uri="{FF2B5EF4-FFF2-40B4-BE49-F238E27FC236}">
                <a16:creationId xmlns:a16="http://schemas.microsoft.com/office/drawing/2014/main" id="{AF621E37-E733-48C5-B81A-E4BEEB2BAA34}"/>
              </a:ext>
            </a:extLst>
          </p:cNvPr>
          <p:cNvGrpSpPr/>
          <p:nvPr/>
        </p:nvGrpSpPr>
        <p:grpSpPr>
          <a:xfrm>
            <a:off x="11123978" y="6305483"/>
            <a:ext cx="2769821" cy="2613010"/>
            <a:chOff x="9698604" y="1122568"/>
            <a:chExt cx="2422162" cy="2416863"/>
          </a:xfrm>
        </p:grpSpPr>
        <p:grpSp>
          <p:nvGrpSpPr>
            <p:cNvPr id="46" name="Group 4">
              <a:extLst>
                <a:ext uri="{FF2B5EF4-FFF2-40B4-BE49-F238E27FC236}">
                  <a16:creationId xmlns:a16="http://schemas.microsoft.com/office/drawing/2014/main" id="{867D77B5-A667-4EAC-89F3-7BD7E7C8906E}"/>
                </a:ext>
              </a:extLst>
            </p:cNvPr>
            <p:cNvGrpSpPr>
              <a:grpSpLocks noChangeAspect="1"/>
            </p:cNvGrpSpPr>
            <p:nvPr/>
          </p:nvGrpSpPr>
          <p:grpSpPr>
            <a:xfrm rot="-8017378">
              <a:off x="10378330" y="2607898"/>
              <a:ext cx="931533" cy="931533"/>
              <a:chOff x="0" y="0"/>
              <a:chExt cx="6350000" cy="6339840"/>
            </a:xfrm>
          </p:grpSpPr>
          <p:sp>
            <p:nvSpPr>
              <p:cNvPr id="51" name="Freeform 5">
                <a:extLst>
                  <a:ext uri="{FF2B5EF4-FFF2-40B4-BE49-F238E27FC236}">
                    <a16:creationId xmlns:a16="http://schemas.microsoft.com/office/drawing/2014/main" id="{1E6EFEE2-C949-4927-B301-EE91E31A5E58}"/>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nvGrpSpPr>
            <p:cNvPr id="47" name="Group 2">
              <a:extLst>
                <a:ext uri="{FF2B5EF4-FFF2-40B4-BE49-F238E27FC236}">
                  <a16:creationId xmlns:a16="http://schemas.microsoft.com/office/drawing/2014/main" id="{DA60C179-085E-4961-9910-ADF1BBF841AB}"/>
                </a:ext>
              </a:extLst>
            </p:cNvPr>
            <p:cNvGrpSpPr>
              <a:grpSpLocks noChangeAspect="1"/>
            </p:cNvGrpSpPr>
            <p:nvPr/>
          </p:nvGrpSpPr>
          <p:grpSpPr>
            <a:xfrm rot="-8100000">
              <a:off x="9698604" y="1928172"/>
              <a:ext cx="529687" cy="529687"/>
              <a:chOff x="0" y="0"/>
              <a:chExt cx="6350000" cy="6339840"/>
            </a:xfrm>
          </p:grpSpPr>
          <p:sp>
            <p:nvSpPr>
              <p:cNvPr id="50" name="Freeform 3">
                <a:extLst>
                  <a:ext uri="{FF2B5EF4-FFF2-40B4-BE49-F238E27FC236}">
                    <a16:creationId xmlns:a16="http://schemas.microsoft.com/office/drawing/2014/main" id="{FEFD1A9F-247E-4278-B494-81F1332A66B3}"/>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04AAD"/>
              </a:solidFill>
            </p:spPr>
          </p:sp>
        </p:grpSp>
        <p:grpSp>
          <p:nvGrpSpPr>
            <p:cNvPr id="48" name="Group 11">
              <a:extLst>
                <a:ext uri="{FF2B5EF4-FFF2-40B4-BE49-F238E27FC236}">
                  <a16:creationId xmlns:a16="http://schemas.microsoft.com/office/drawing/2014/main" id="{C3E55994-87D0-4DBC-A13A-37F46495C4BC}"/>
                </a:ext>
              </a:extLst>
            </p:cNvPr>
            <p:cNvGrpSpPr>
              <a:grpSpLocks noChangeAspect="1"/>
            </p:cNvGrpSpPr>
            <p:nvPr/>
          </p:nvGrpSpPr>
          <p:grpSpPr>
            <a:xfrm rot="-8100000">
              <a:off x="11189233" y="1122568"/>
              <a:ext cx="931533" cy="931533"/>
              <a:chOff x="0" y="0"/>
              <a:chExt cx="6350000" cy="6339840"/>
            </a:xfrm>
          </p:grpSpPr>
          <p:sp>
            <p:nvSpPr>
              <p:cNvPr id="49" name="Freeform 12">
                <a:extLst>
                  <a:ext uri="{FF2B5EF4-FFF2-40B4-BE49-F238E27FC236}">
                    <a16:creationId xmlns:a16="http://schemas.microsoft.com/office/drawing/2014/main" id="{C1CD7BD5-F0BC-4781-B8A6-E2417DF5D039}"/>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5271FF">
                  <a:alpha val="53725"/>
                </a:srgbClr>
              </a:solidFill>
            </p:spPr>
          </p:sp>
        </p:grpSp>
      </p:grpSp>
    </p:spTree>
    <p:extLst>
      <p:ext uri="{BB962C8B-B14F-4D97-AF65-F5344CB8AC3E}">
        <p14:creationId xmlns:p14="http://schemas.microsoft.com/office/powerpoint/2010/main" val="106242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534</Words>
  <Application>Microsoft Office PowerPoint</Application>
  <PresentationFormat>Custom</PresentationFormat>
  <Paragraphs>58</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72 Condensed</vt:lpstr>
      <vt:lpstr>Arial</vt:lpstr>
      <vt:lpstr>Calibri</vt:lpstr>
      <vt:lpstr>Century Gothic</vt:lpstr>
      <vt:lpstr>Office Theme</vt:lpstr>
      <vt:lpstr>PowerPoint Presentation</vt:lpstr>
      <vt:lpstr>Tracking Public Participation </vt:lpstr>
      <vt:lpstr>Public Participation Methods Goals Summary </vt:lpstr>
      <vt:lpstr>The Impacts of Social Media</vt:lpstr>
      <vt:lpstr>Measures of Effectiveness</vt:lpstr>
      <vt:lpstr>Engaging Underserved Populations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Measures of Effectiveness Report 2019-20</dc:title>
  <dc:creator>Hemenway, Abby</dc:creator>
  <cp:lastModifiedBy>Hemenway, Abby</cp:lastModifiedBy>
  <cp:revision>26</cp:revision>
  <cp:lastPrinted>2021-08-25T17:02:31Z</cp:lastPrinted>
  <dcterms:created xsi:type="dcterms:W3CDTF">2006-08-16T00:00:00Z</dcterms:created>
  <dcterms:modified xsi:type="dcterms:W3CDTF">2021-09-07T20:50:27Z</dcterms:modified>
  <dc:identifier>DAEEgh3yN08</dc:identifier>
</cp:coreProperties>
</file>